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91" r:id="rId2"/>
    <p:sldId id="759" r:id="rId3"/>
    <p:sldId id="754" r:id="rId4"/>
    <p:sldId id="763" r:id="rId5"/>
    <p:sldId id="304" r:id="rId6"/>
    <p:sldId id="758" r:id="rId7"/>
    <p:sldId id="279" r:id="rId8"/>
    <p:sldId id="770" r:id="rId9"/>
    <p:sldId id="771" r:id="rId10"/>
    <p:sldId id="773" r:id="rId11"/>
    <p:sldId id="768" r:id="rId12"/>
    <p:sldId id="755" r:id="rId13"/>
    <p:sldId id="297" r:id="rId14"/>
    <p:sldId id="299" r:id="rId15"/>
    <p:sldId id="757" r:id="rId16"/>
    <p:sldId id="769" r:id="rId17"/>
    <p:sldId id="298" r:id="rId18"/>
    <p:sldId id="772" r:id="rId19"/>
    <p:sldId id="756" r:id="rId20"/>
    <p:sldId id="774" r:id="rId21"/>
  </p:sldIdLst>
  <p:sldSz cx="9144000" cy="6858000" type="screen4x3"/>
  <p:notesSz cx="6669088" cy="9926638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Štefe" initials="NŠ" lastIdx="1" clrIdx="0">
    <p:extLst>
      <p:ext uri="{19B8F6BF-5375-455C-9EA6-DF929625EA0E}">
        <p15:presenceInfo xmlns:p15="http://schemas.microsoft.com/office/powerpoint/2012/main" userId="S-1-5-21-2782405042-3377266677-136962954-39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3399FF"/>
    <a:srgbClr val="00FF00"/>
    <a:srgbClr val="FF33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 varScale="1">
        <p:scale>
          <a:sx n="74" d="100"/>
          <a:sy n="74" d="100"/>
        </p:scale>
        <p:origin x="113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341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FA887-F3B2-403F-8ADF-7EA0A014B93E}" type="datetimeFigureOut">
              <a:rPr lang="sl-SI" smtClean="0"/>
              <a:t>15. 02. 2023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777607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7741B-0E39-4546-AA5D-1FBAE0EC82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8129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A7741B-0E39-4546-AA5D-1FBAE0EC8214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6519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A7741B-0E39-4546-AA5D-1FBAE0EC8214}" type="slidenum">
              <a:rPr lang="sl-SI" smtClean="0"/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975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64E08-C514-4D58-82B2-B4C9A00372F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33522-C9C3-48D9-84B0-741C7349031C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8DD7C-0A04-4277-A520-6B534C2B499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94B08-F28E-4FBE-B30B-03C1E9D994E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B7DEF-CAAE-441D-AFE2-491DA7DADEB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28235-50EE-461B-91C9-E43A082A422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3B3FC-C2EE-4503-9998-794302C3A55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7522E-93FC-46B2-AAEA-1C9724A2448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D6FD7-66AD-418A-8059-84F4B3E269E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0A433-B990-49B8-B033-174DD0B409A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/>
              <a:t>Kliknite ikono, če želite dodati sliko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A9E67-BF85-46E9-9C18-8E7F7EB4768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E2212FFA-80A3-4BCB-BFA4-5768246C662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  <p:sp>
        <p:nvSpPr>
          <p:cNvPr id="8" name="TextBox 7"/>
          <p:cNvSpPr txBox="1"/>
          <p:nvPr/>
        </p:nvSpPr>
        <p:spPr>
          <a:xfrm>
            <a:off x="962025" y="708025"/>
            <a:ext cx="1936750" cy="2127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ts val="838"/>
              </a:lnSpc>
              <a:defRPr/>
            </a:pPr>
            <a:r>
              <a:rPr lang="sl-SI" sz="700">
                <a:solidFill>
                  <a:schemeClr val="tx2"/>
                </a:solidFill>
                <a:latin typeface="Republika" pitchFamily="2" charset="-18"/>
                <a:cs typeface="+mn-cs"/>
              </a:rPr>
              <a:t>REPUBLIKA SLOVENIJA</a:t>
            </a:r>
            <a:endParaRPr lang="en-US" sz="700">
              <a:solidFill>
                <a:schemeClr val="tx2"/>
              </a:solidFill>
              <a:latin typeface="Republika" pitchFamily="2" charset="-18"/>
              <a:cs typeface="+mn-cs"/>
            </a:endParaRPr>
          </a:p>
          <a:p>
            <a:pPr>
              <a:lnSpc>
                <a:spcPts val="838"/>
              </a:lnSpc>
              <a:defRPr/>
            </a:pPr>
            <a:r>
              <a:rPr lang="sl-SI" sz="700" b="1">
                <a:solidFill>
                  <a:schemeClr val="tx2"/>
                </a:solidFill>
                <a:latin typeface="Republika" pitchFamily="2" charset="-18"/>
                <a:cs typeface="+mn-cs"/>
              </a:rPr>
              <a:t>MINISTRSTVO ZA JAVNO UPRAVO</a:t>
            </a:r>
            <a:endParaRPr lang="en-US" sz="700" b="1">
              <a:solidFill>
                <a:schemeClr val="tx2"/>
              </a:solidFill>
              <a:latin typeface="Republika" pitchFamily="2" charset="-18"/>
              <a:cs typeface="+mn-cs"/>
            </a:endParaRPr>
          </a:p>
        </p:txBody>
      </p:sp>
      <p:pic>
        <p:nvPicPr>
          <p:cNvPr id="2" name="Picture 8" descr="grb moder za 10 pt.wmf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136C475-8328-4536-A8CB-74D795382C9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1196752"/>
            <a:ext cx="8229600" cy="492941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Izhodišča za prenovo plačnega sistema  javnega sektorja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l-SI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800" b="1" i="0" u="none" strike="sng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ENOTNI PLAČNI SISTEM (2008)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l-SI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800" b="1" i="0" u="none" strike="noStrike" kern="0" cap="none" spc="0" normalizeH="0" baseline="0" noProof="0" dirty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SKUPNI TEMELJI SISTEMA PLAČ V JAVNEM SEKTORJU (2023)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l-SI" sz="2800" b="1" i="0" u="none" strike="noStrike" kern="0" cap="none" spc="0" normalizeH="0" baseline="0" noProof="0" dirty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Pogajalska komisija, februar 2023</a:t>
            </a: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B528FE53-90EE-40F8-9F5E-4D76ABFAE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1</a:t>
            </a:fld>
            <a:endParaRPr lang="sl-SI" dirty="0"/>
          </a:p>
        </p:txBody>
      </p:sp>
      <p:sp>
        <p:nvSpPr>
          <p:cNvPr id="5" name="Puščica: dol 4">
            <a:extLst>
              <a:ext uri="{FF2B5EF4-FFF2-40B4-BE49-F238E27FC236}">
                <a16:creationId xmlns:a16="http://schemas.microsoft.com/office/drawing/2014/main" id="{167210FB-865A-40AC-8031-5B8FD1DBD4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83968" y="3429000"/>
            <a:ext cx="14401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2066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04C6AF-36FF-4EB4-A092-C8739FCC7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736" y="620688"/>
            <a:ext cx="6491064" cy="399181"/>
          </a:xfrm>
        </p:spPr>
        <p:txBody>
          <a:bodyPr/>
          <a:lstStyle/>
          <a:p>
            <a:r>
              <a:rPr lang="sl-SI" sz="2000" b="1" dirty="0">
                <a:solidFill>
                  <a:srgbClr val="0070C0"/>
                </a:solidFill>
              </a:rPr>
              <a:t>BISTVENE REŠITVE NOVEGA PS</a:t>
            </a:r>
            <a:br>
              <a:rPr lang="sl-SI" sz="2400" b="1" dirty="0">
                <a:solidFill>
                  <a:srgbClr val="0070C0"/>
                </a:solidFill>
              </a:rPr>
            </a:br>
            <a:endParaRPr lang="sl-SI" sz="2400" b="1" dirty="0">
              <a:solidFill>
                <a:srgbClr val="0070C0"/>
              </a:solidFill>
            </a:endParaRPr>
          </a:p>
        </p:txBody>
      </p:sp>
      <p:sp>
        <p:nvSpPr>
          <p:cNvPr id="7" name="PoljeZBesedilom 6">
            <a:extLst>
              <a:ext uri="{FF2B5EF4-FFF2-40B4-BE49-F238E27FC236}">
                <a16:creationId xmlns:a16="http://schemas.microsoft.com/office/drawing/2014/main" id="{277E0819-8AE5-05A8-CAB6-2AF0CB7EACD2}"/>
              </a:ext>
            </a:extLst>
          </p:cNvPr>
          <p:cNvSpPr txBox="1"/>
          <p:nvPr/>
        </p:nvSpPr>
        <p:spPr>
          <a:xfrm>
            <a:off x="2699792" y="126876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1800" b="1" dirty="0">
                <a:solidFill>
                  <a:srgbClr val="FF0000"/>
                </a:solidFill>
              </a:rPr>
              <a:t>NOVA PLAČNA LESTVICA - PREVEDBA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9" name="PoljeZBesedilom 8">
            <a:extLst>
              <a:ext uri="{FF2B5EF4-FFF2-40B4-BE49-F238E27FC236}">
                <a16:creationId xmlns:a16="http://schemas.microsoft.com/office/drawing/2014/main" id="{C78BE70E-3A9A-4435-8046-D219B171279A}"/>
              </a:ext>
            </a:extLst>
          </p:cNvPr>
          <p:cNvSpPr txBox="1"/>
          <p:nvPr/>
        </p:nvSpPr>
        <p:spPr>
          <a:xfrm>
            <a:off x="683568" y="2348879"/>
            <a:ext cx="7632848" cy="4026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sl-SI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12., 13. in 14. PR se prevedejo v 1. plačni razred, </a:t>
            </a: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sl-SI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15., 16. in 17 PR  se prevedejo v 2. PR</a:t>
            </a:r>
            <a:endParaRPr lang="sl-SI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sl-SI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18. in 19. PR se prevedeta v 3. PR</a:t>
            </a:r>
            <a:endParaRPr lang="sl-SI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sl-SI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 in 21. PR se prevedeta v 4. PR</a:t>
            </a:r>
            <a:endParaRPr lang="sl-SI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sl-SI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22. in 23. PR se prevedeta v 5. PR</a:t>
            </a:r>
            <a:endParaRPr lang="sl-SI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sl-SI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24. do 42. PR se prevedejo v naslednji po vrsti (24. v 6., 25. v 7., itd.)</a:t>
            </a:r>
            <a:endParaRPr lang="sl-SI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sl-SI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43. do 66. PR se prevedejo v prvi po vrednosti višji PR nove lestvice</a:t>
            </a:r>
            <a:r>
              <a:rPr lang="sl-SI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1EFDC715-F36E-443C-AADF-2C29F3D2E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47661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Naslov 18">
            <a:extLst>
              <a:ext uri="{FF2B5EF4-FFF2-40B4-BE49-F238E27FC236}">
                <a16:creationId xmlns:a16="http://schemas.microsoft.com/office/drawing/2014/main" id="{869B4519-C100-4585-94F7-5C9101B1ECC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991719" y="90579"/>
            <a:ext cx="3998141" cy="40011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VZPOSTAVITEV PLAČNIH STEBROV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9" name="PoljeZBesedilom 8">
            <a:extLst>
              <a:ext uri="{FF2B5EF4-FFF2-40B4-BE49-F238E27FC236}">
                <a16:creationId xmlns:a16="http://schemas.microsoft.com/office/drawing/2014/main" id="{07FB49C6-79D8-08B5-4B34-3ABA3BFC16E3}"/>
              </a:ext>
            </a:extLst>
          </p:cNvPr>
          <p:cNvSpPr txBox="1"/>
          <p:nvPr/>
        </p:nvSpPr>
        <p:spPr>
          <a:xfrm>
            <a:off x="3562710" y="701442"/>
            <a:ext cx="5124090" cy="40011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/>
            <a:r>
              <a:rPr lang="sl-SI" sz="2000" b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POGLAVJA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33AEE4A-1086-6925-B1F8-9685F313F185}"/>
              </a:ext>
            </a:extLst>
          </p:cNvPr>
          <p:cNvSpPr/>
          <p:nvPr/>
        </p:nvSpPr>
        <p:spPr>
          <a:xfrm>
            <a:off x="611560" y="1192503"/>
            <a:ext cx="2736304" cy="144016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FUNKCIONARJI  DIREKTORJI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F4E9637-AF2F-A049-9B6C-5B80943D895B}"/>
              </a:ext>
            </a:extLst>
          </p:cNvPr>
          <p:cNvSpPr/>
          <p:nvPr/>
        </p:nvSpPr>
        <p:spPr>
          <a:xfrm>
            <a:off x="3562710" y="1192503"/>
            <a:ext cx="2592288" cy="144016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/>
              <a:t>JAVNI USLUŽBENCI</a:t>
            </a:r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71630B7-D361-20E5-D908-76E6F811256F}"/>
              </a:ext>
            </a:extLst>
          </p:cNvPr>
          <p:cNvSpPr/>
          <p:nvPr/>
        </p:nvSpPr>
        <p:spPr>
          <a:xfrm>
            <a:off x="6204737" y="1141438"/>
            <a:ext cx="2830525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J</a:t>
            </a:r>
            <a:r>
              <a:rPr lang="sl-SI" dirty="0">
                <a:solidFill>
                  <a:schemeClr val="tx2">
                    <a:lumMod val="95000"/>
                    <a:lumOff val="5000"/>
                  </a:schemeClr>
                </a:solidFill>
              </a:rPr>
              <a:t>AVNI 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U</a:t>
            </a:r>
            <a:r>
              <a:rPr lang="sl-SI" dirty="0">
                <a:solidFill>
                  <a:schemeClr val="tx2">
                    <a:lumMod val="95000"/>
                    <a:lumOff val="5000"/>
                  </a:schemeClr>
                </a:solidFill>
              </a:rPr>
              <a:t>SLUŽBENCI</a:t>
            </a:r>
            <a:r>
              <a:rPr 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V JAVNIH ZAVODIH </a:t>
            </a:r>
          </a:p>
        </p:txBody>
      </p:sp>
      <p:sp>
        <p:nvSpPr>
          <p:cNvPr id="3" name="Pravokotnik 2">
            <a:extLst>
              <a:ext uri="{FF2B5EF4-FFF2-40B4-BE49-F238E27FC236}">
                <a16:creationId xmlns:a16="http://schemas.microsoft.com/office/drawing/2014/main" id="{BA84B3F5-784C-4BDC-8377-BCCA0AF5B307}"/>
              </a:ext>
            </a:extLst>
          </p:cNvPr>
          <p:cNvSpPr/>
          <p:nvPr/>
        </p:nvSpPr>
        <p:spPr>
          <a:xfrm>
            <a:off x="179512" y="2749753"/>
            <a:ext cx="360040" cy="324628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/>
              <a:t>S</a:t>
            </a:r>
          </a:p>
          <a:p>
            <a:pPr algn="ctr"/>
            <a:r>
              <a:rPr lang="sl-SI" dirty="0"/>
              <a:t>T</a:t>
            </a:r>
          </a:p>
          <a:p>
            <a:pPr algn="ctr"/>
            <a:r>
              <a:rPr lang="sl-SI" dirty="0"/>
              <a:t>E</a:t>
            </a:r>
          </a:p>
          <a:p>
            <a:pPr algn="ctr"/>
            <a:r>
              <a:rPr lang="sl-SI" dirty="0"/>
              <a:t>B</a:t>
            </a:r>
          </a:p>
          <a:p>
            <a:pPr algn="ctr"/>
            <a:r>
              <a:rPr lang="sl-SI" dirty="0"/>
              <a:t>R</a:t>
            </a:r>
          </a:p>
          <a:p>
            <a:pPr algn="ctr"/>
            <a:r>
              <a:rPr lang="sl-SI" dirty="0"/>
              <a:t>I</a:t>
            </a:r>
          </a:p>
        </p:txBody>
      </p:sp>
      <p:sp>
        <p:nvSpPr>
          <p:cNvPr id="18" name="Rounded Rectangle 10">
            <a:extLst>
              <a:ext uri="{FF2B5EF4-FFF2-40B4-BE49-F238E27FC236}">
                <a16:creationId xmlns:a16="http://schemas.microsoft.com/office/drawing/2014/main" id="{9383C288-C57A-4A4C-9E02-038241CD9838}"/>
              </a:ext>
            </a:extLst>
          </p:cNvPr>
          <p:cNvSpPr/>
          <p:nvPr/>
        </p:nvSpPr>
        <p:spPr>
          <a:xfrm>
            <a:off x="604966" y="2808787"/>
            <a:ext cx="2701589" cy="144016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4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FUNKCIONARJI:</a:t>
            </a:r>
          </a:p>
          <a:p>
            <a:pPr marL="285750" indent="-285750">
              <a:buFontTx/>
              <a:buChar char="-"/>
            </a:pPr>
            <a:r>
              <a:rPr lang="sl-SI" sz="14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vse veje oblasti,</a:t>
            </a:r>
          </a:p>
          <a:p>
            <a:pPr marL="285750" indent="-285750">
              <a:buFontTx/>
              <a:buChar char="-"/>
            </a:pPr>
            <a:r>
              <a:rPr lang="sl-SI" sz="14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drugi državni organi,</a:t>
            </a:r>
          </a:p>
          <a:p>
            <a:pPr marL="285750" indent="-285750">
              <a:buFontTx/>
              <a:buChar char="-"/>
            </a:pPr>
            <a:r>
              <a:rPr lang="sl-SI" sz="14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občine</a:t>
            </a:r>
          </a:p>
          <a:p>
            <a:r>
              <a:rPr lang="sl-SI" sz="14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</a:p>
          <a:p>
            <a:r>
              <a:rPr lang="sl-SI" sz="14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DIREKTORJI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22C27F53-EE8C-CA83-2CBD-6E9852F1DA53}"/>
              </a:ext>
            </a:extLst>
          </p:cNvPr>
          <p:cNvSpPr/>
          <p:nvPr/>
        </p:nvSpPr>
        <p:spPr>
          <a:xfrm>
            <a:off x="3445855" y="2787391"/>
            <a:ext cx="2736304" cy="144016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en-US" sz="1400" dirty="0"/>
              <a:t>URADNIKI</a:t>
            </a:r>
            <a:endParaRPr lang="sl-SI" sz="1400" dirty="0"/>
          </a:p>
          <a:p>
            <a:pPr marL="285750" indent="-285750">
              <a:buFontTx/>
              <a:buChar char="-"/>
            </a:pPr>
            <a:r>
              <a:rPr lang="sl-SI" sz="1400" dirty="0"/>
              <a:t>JU V JAVNIH AGENCIJAH,</a:t>
            </a:r>
          </a:p>
          <a:p>
            <a:pPr marL="285750" indent="-285750">
              <a:buFontTx/>
              <a:buChar char="-"/>
            </a:pPr>
            <a:r>
              <a:rPr lang="sl-SI" sz="1400" dirty="0"/>
              <a:t>JU V JAVNIH SKLADIH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S</a:t>
            </a:r>
            <a:r>
              <a:rPr lang="sl-SI" sz="1400" dirty="0"/>
              <a:t>TROKOVNO TEHNIČNI DELAVCI</a:t>
            </a:r>
            <a:r>
              <a:rPr lang="en-US" sz="1400" dirty="0"/>
              <a:t> </a:t>
            </a:r>
          </a:p>
        </p:txBody>
      </p:sp>
      <p:sp>
        <p:nvSpPr>
          <p:cNvPr id="16" name="Rounded Rectangle 10">
            <a:extLst>
              <a:ext uri="{FF2B5EF4-FFF2-40B4-BE49-F238E27FC236}">
                <a16:creationId xmlns:a16="http://schemas.microsoft.com/office/drawing/2014/main" id="{3AEBBA82-AEF0-4415-96F7-49FF45A8F6BC}"/>
              </a:ext>
            </a:extLst>
          </p:cNvPr>
          <p:cNvSpPr/>
          <p:nvPr/>
        </p:nvSpPr>
        <p:spPr>
          <a:xfrm>
            <a:off x="3440818" y="4464284"/>
            <a:ext cx="2736304" cy="164839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500" dirty="0"/>
              <a:t>POOBLAŠČENE URADNE OSEBE</a:t>
            </a:r>
          </a:p>
          <a:p>
            <a:pPr marL="285750" indent="-285750">
              <a:buFontTx/>
              <a:buChar char="-"/>
            </a:pPr>
            <a:r>
              <a:rPr lang="sl-SI" sz="1500" dirty="0"/>
              <a:t>policisti,</a:t>
            </a:r>
          </a:p>
          <a:p>
            <a:pPr marL="285750" indent="-285750">
              <a:buFontTx/>
              <a:buChar char="-"/>
            </a:pPr>
            <a:r>
              <a:rPr lang="sl-SI" sz="1500" dirty="0"/>
              <a:t>vojaki,</a:t>
            </a:r>
          </a:p>
          <a:p>
            <a:pPr marL="285750" indent="-285750">
              <a:buFontTx/>
              <a:buChar char="-"/>
            </a:pPr>
            <a:r>
              <a:rPr lang="sl-SI" sz="1500" dirty="0"/>
              <a:t>pravosodni policisti,</a:t>
            </a:r>
          </a:p>
          <a:p>
            <a:pPr marL="285750" indent="-285750">
              <a:buFontTx/>
              <a:buChar char="-"/>
            </a:pPr>
            <a:r>
              <a:rPr lang="sl-SI" sz="1500" dirty="0"/>
              <a:t>gasilci </a:t>
            </a:r>
          </a:p>
          <a:p>
            <a:endParaRPr lang="en-US" sz="1500" dirty="0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742D80CE-DB58-51B6-BB8E-B2BCB7EEB6B7}"/>
              </a:ext>
            </a:extLst>
          </p:cNvPr>
          <p:cNvSpPr/>
          <p:nvPr/>
        </p:nvSpPr>
        <p:spPr>
          <a:xfrm>
            <a:off x="6177122" y="2808787"/>
            <a:ext cx="285813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Tx/>
              <a:buChar char="-"/>
            </a:pPr>
            <a:r>
              <a:rPr lang="en-US" sz="16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ZDRAVSTVO</a:t>
            </a:r>
            <a:endParaRPr lang="sl-SI" sz="1600" dirty="0">
              <a:solidFill>
                <a:schemeClr val="tx2">
                  <a:lumMod val="95000"/>
                  <a:lumOff val="5000"/>
                </a:schemeClr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en-US" sz="16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SOC</a:t>
            </a:r>
            <a:r>
              <a:rPr lang="sl-SI" sz="16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IALNO</a:t>
            </a:r>
            <a:r>
              <a:rPr lang="en-US" sz="16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 VARSTVO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9D365253-1CC6-E297-D3F4-D5CA84AE242E}"/>
              </a:ext>
            </a:extLst>
          </p:cNvPr>
          <p:cNvSpPr/>
          <p:nvPr/>
        </p:nvSpPr>
        <p:spPr>
          <a:xfrm>
            <a:off x="6177122" y="3768168"/>
            <a:ext cx="2858138" cy="8849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Tx/>
              <a:buChar char="-"/>
            </a:pPr>
            <a:r>
              <a:rPr lang="en-US" sz="16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RAZISKOVALNA. DEJ,</a:t>
            </a:r>
            <a:endParaRPr lang="sl-SI" sz="1600" dirty="0">
              <a:solidFill>
                <a:schemeClr val="tx2">
                  <a:lumMod val="95000"/>
                  <a:lumOff val="5000"/>
                </a:schemeClr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en-US" sz="16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IZOBRAŽEVANJE,</a:t>
            </a:r>
            <a:endParaRPr lang="sl-SI" sz="1600" dirty="0">
              <a:solidFill>
                <a:schemeClr val="tx2">
                  <a:lumMod val="95000"/>
                  <a:lumOff val="5000"/>
                </a:schemeClr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en-US" sz="16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KULTURA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11348A6F-AFBF-1AAE-1B9F-673D66018EA7}"/>
              </a:ext>
            </a:extLst>
          </p:cNvPr>
          <p:cNvSpPr/>
          <p:nvPr/>
        </p:nvSpPr>
        <p:spPr>
          <a:xfrm>
            <a:off x="6177122" y="4964444"/>
            <a:ext cx="2858137" cy="8551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Tx/>
              <a:buChar char="-"/>
            </a:pPr>
            <a:r>
              <a:rPr lang="sl-SI" sz="16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DRUGI JAVNI ZAVODI </a:t>
            </a:r>
            <a:r>
              <a:rPr lang="sl-SI" sz="12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(turizem, razvojni center,…)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87BEFE-E000-37D1-CF2D-1FBB2B547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11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10193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68A58AA-9D70-4D79-AC41-12087C231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736" y="589546"/>
            <a:ext cx="6552728" cy="634082"/>
          </a:xfrm>
        </p:spPr>
        <p:txBody>
          <a:bodyPr/>
          <a:lstStyle/>
          <a:p>
            <a:r>
              <a:rPr lang="sl-SI" sz="2000" b="1" dirty="0">
                <a:solidFill>
                  <a:srgbClr val="0070C0"/>
                </a:solidFill>
              </a:rPr>
              <a:t>BISTVENE REŠITVE NOVEGA PS</a:t>
            </a:r>
            <a:br>
              <a:rPr lang="sl-SI" sz="2000" b="1" dirty="0">
                <a:solidFill>
                  <a:srgbClr val="0070C0"/>
                </a:solidFill>
              </a:rPr>
            </a:br>
            <a:br>
              <a:rPr lang="sl-SI" sz="2000" b="1" dirty="0">
                <a:solidFill>
                  <a:srgbClr val="0070C0"/>
                </a:solidFill>
              </a:rPr>
            </a:br>
            <a:r>
              <a:rPr lang="sl-SI" sz="2000" b="1" dirty="0">
                <a:solidFill>
                  <a:srgbClr val="FF0000"/>
                </a:solidFill>
              </a:rPr>
              <a:t>POMEN STEBROV </a:t>
            </a:r>
            <a:br>
              <a:rPr lang="sl-SI" sz="2000" b="1" dirty="0">
                <a:solidFill>
                  <a:srgbClr val="0070C0"/>
                </a:solidFill>
              </a:rPr>
            </a:br>
            <a:endParaRPr lang="sl-SI" sz="2000" b="1" dirty="0">
              <a:solidFill>
                <a:srgbClr val="0070C0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4210C20-F4E9-4DFF-954D-38B092EEB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2400" b="1" i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Ločeno urejanje specifik, ki veljajo za posamezne dejavnosti.</a:t>
            </a:r>
          </a:p>
          <a:p>
            <a:pPr marL="0" indent="0" algn="just">
              <a:buNone/>
            </a:pPr>
            <a:endParaRPr lang="sl-SI" sz="2400" dirty="0"/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2400" b="1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Načelo enako plačilo za primerljivo delo se zagotovi znotraj posameznega stebra.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sl-SI" sz="1800" b="1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znotraj posameznega stebra -</a:t>
            </a:r>
            <a:r>
              <a:rPr lang="sl-SI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primerjamo, kar se primerjati da,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sl-SI" sz="18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1800" b="1" i="1" dirty="0">
                <a:solidFill>
                  <a:srgbClr val="00B05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 celotni javni sektor </a:t>
            </a:r>
            <a:r>
              <a:rPr lang="sl-SI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enotni limiti </a:t>
            </a:r>
            <a:r>
              <a:rPr lang="sl-SI" sz="1800" b="1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(najnižji in najvišji plačni razred)</a:t>
            </a:r>
            <a:r>
              <a:rPr lang="sl-SI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 tarifnih razredih glede na zahtevnost dela, ki se kaže skozi izobrazbo in odgovornost. </a:t>
            </a: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ECF68FA0-07B6-480C-9489-15451EB9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12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34972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987CE-307B-83BA-49D2-BF3584090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1760" y="692697"/>
            <a:ext cx="6552728" cy="476250"/>
          </a:xfrm>
        </p:spPr>
        <p:txBody>
          <a:bodyPr/>
          <a:lstStyle/>
          <a:p>
            <a:r>
              <a:rPr lang="sl-SI" sz="2000" b="1" dirty="0">
                <a:solidFill>
                  <a:srgbClr val="0070C0"/>
                </a:solidFill>
              </a:rPr>
              <a:t>BISTVENE REŠITVE NOVEGA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6F316-2347-52DB-3EA8-D6AD3E65A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5"/>
          </a:xfrm>
        </p:spPr>
        <p:txBody>
          <a:bodyPr/>
          <a:lstStyle/>
          <a:p>
            <a:pPr marL="0" indent="0" algn="ctr">
              <a:buNone/>
            </a:pPr>
            <a:r>
              <a:rPr lang="sl-SI" sz="2000" b="1" dirty="0">
                <a:solidFill>
                  <a:srgbClr val="FF0000"/>
                </a:solidFill>
              </a:rPr>
              <a:t>SKUPNI TEMELJI</a:t>
            </a:r>
            <a:br>
              <a:rPr lang="sl-SI" sz="2000" b="1" dirty="0">
                <a:solidFill>
                  <a:srgbClr val="FF0000"/>
                </a:solidFill>
              </a:rPr>
            </a:br>
            <a:r>
              <a:rPr lang="sl-SI" sz="2000" b="1" dirty="0">
                <a:solidFill>
                  <a:srgbClr val="FF0000"/>
                </a:solidFill>
              </a:rPr>
              <a:t>(veljajo za celoten JS – enotna ureditev</a:t>
            </a:r>
            <a:r>
              <a:rPr lang="en-US" sz="2000" b="1" dirty="0">
                <a:solidFill>
                  <a:srgbClr val="FF0000"/>
                </a:solidFill>
              </a:rPr>
              <a:t>)</a:t>
            </a:r>
            <a:endParaRPr lang="sl-SI" sz="2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sl-SI" sz="2000" dirty="0">
              <a:solidFill>
                <a:srgbClr val="FF0000"/>
              </a:solidFill>
            </a:endParaRPr>
          </a:p>
          <a:p>
            <a:pPr marL="457200" indent="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l-SI" sz="1800" dirty="0">
                <a:solidFill>
                  <a:srgbClr val="FF0000"/>
                </a:solidFill>
              </a:rPr>
              <a:t>Sestava plače</a:t>
            </a:r>
          </a:p>
          <a:p>
            <a:pPr marL="457200" indent="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l-SI" sz="1800" dirty="0">
                <a:solidFill>
                  <a:srgbClr val="FF0000"/>
                </a:solidFill>
              </a:rPr>
              <a:t>Plačna lestvica</a:t>
            </a:r>
          </a:p>
          <a:p>
            <a:pPr marL="457200" indent="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l-SI" sz="1800" dirty="0">
                <a:solidFill>
                  <a:srgbClr val="FF0000"/>
                </a:solidFill>
              </a:rPr>
              <a:t>Način določitve osnovne plače</a:t>
            </a:r>
          </a:p>
          <a:p>
            <a:pPr marL="457200" indent="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l-SI" sz="1800" dirty="0">
                <a:solidFill>
                  <a:srgbClr val="FF0000"/>
                </a:solidFill>
              </a:rPr>
              <a:t>Napredovanje</a:t>
            </a:r>
          </a:p>
          <a:p>
            <a:pPr marL="457200" indent="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l-SI" sz="1800" dirty="0">
                <a:solidFill>
                  <a:srgbClr val="FF0000"/>
                </a:solidFill>
              </a:rPr>
              <a:t>Dodatki</a:t>
            </a:r>
          </a:p>
          <a:p>
            <a:pPr marL="457200" indent="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l-SI" sz="1800" dirty="0">
                <a:solidFill>
                  <a:srgbClr val="FF0000"/>
                </a:solidFill>
              </a:rPr>
              <a:t>Delovna uspešnost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1800" b="1" i="1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Okvir za ustrezna razmerja znotraj celotnega javnega sektorja: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1800" b="1" i="1" dirty="0">
                <a:solidFill>
                  <a:srgbClr val="00B05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enotni limiti  (najnižji in najvišji PR  za vsak tarifni razred)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1800" b="1" i="1" dirty="0">
                <a:solidFill>
                  <a:srgbClr val="00B05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glede na zahtevnost dela (izobrazba in odgovornost)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n-SI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18D446-E92A-D473-6A42-E88457EEE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13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93057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987CE-307B-83BA-49D2-BF3584090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1760" y="548680"/>
            <a:ext cx="5976664" cy="720080"/>
          </a:xfrm>
        </p:spPr>
        <p:txBody>
          <a:bodyPr/>
          <a:lstStyle/>
          <a:p>
            <a:r>
              <a:rPr lang="sl-SI" sz="2000" b="1" dirty="0">
                <a:solidFill>
                  <a:srgbClr val="0070C0"/>
                </a:solidFill>
              </a:rPr>
              <a:t>BISTVENE REŠITVE NOVEGA PS</a:t>
            </a:r>
            <a:br>
              <a:rPr lang="sl-SI" sz="2000" b="1" dirty="0">
                <a:solidFill>
                  <a:srgbClr val="0070C0"/>
                </a:solidFill>
              </a:rPr>
            </a:br>
            <a:r>
              <a:rPr lang="sl-SI" sz="2000" b="1" dirty="0">
                <a:solidFill>
                  <a:srgbClr val="FF0000"/>
                </a:solidFill>
              </a:rPr>
              <a:t>ELEMENTI POSAMEZNEGA STEBRA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6F316-2347-52DB-3EA8-D6AD3E65A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80707"/>
          </a:xfrm>
        </p:spPr>
        <p:txBody>
          <a:bodyPr/>
          <a:lstStyle/>
          <a:p>
            <a:pPr marL="0" lv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1800" b="1" dirty="0">
                <a:solidFill>
                  <a:srgbClr val="FF0000"/>
                </a:solidFill>
              </a:rPr>
              <a:t>(velja za posamezen steber  – možnost</a:t>
            </a:r>
            <a:r>
              <a:rPr lang="en-US" sz="1800" b="1" dirty="0">
                <a:solidFill>
                  <a:srgbClr val="FF0000"/>
                </a:solidFill>
              </a:rPr>
              <a:t>)</a:t>
            </a:r>
            <a:endParaRPr lang="sl-SI" sz="18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posebnosti glede </a:t>
            </a:r>
            <a:r>
              <a:rPr lang="sl-SI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določitve plačnega razreda </a:t>
            </a: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 zaposlitvi, premestitvi, napredovanju v naziv,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posebnosti glede </a:t>
            </a:r>
            <a:r>
              <a:rPr lang="sl-SI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uvrstitve v višji plačni razred</a:t>
            </a: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kot je določen v okviru razpona glede na tarifni razred, zaradi specifičnih oziroma redkih kompetenc, ki se zahtevajo glede na potrebe delovnih procesov,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sl-SI" sz="1800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napredovanje:</a:t>
            </a: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pogoji/kriteriji; dinamika/hitrost,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sl-SI" sz="1800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delovna uspešnost: </a:t>
            </a: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pogoji; merila/kriteriji; obseg sredstev,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sl-SI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krepi za boljše prilagajanje ponudbi in povpraševanju na trgu delovne sile.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sl-SI" sz="1800" b="1" i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18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Načelo primerljivosti: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18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enako plačilo za primerljivo delo znotraj posameznega stebra</a:t>
            </a:r>
            <a:endParaRPr lang="en-SI" sz="1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sl-SI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18D446-E92A-D473-6A42-E88457EEE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14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11062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987CE-307B-83BA-49D2-BF3584090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4723" y="404664"/>
            <a:ext cx="6275040" cy="115212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sl-SI" sz="2400" b="1" dirty="0">
                <a:solidFill>
                  <a:srgbClr val="0070C0"/>
                </a:solidFill>
              </a:rPr>
              <a:t>BISTVENE REŠITVE NOVEGA PS</a:t>
            </a:r>
            <a:br>
              <a:rPr lang="sl-SI" sz="2000" b="1" dirty="0">
                <a:solidFill>
                  <a:srgbClr val="0070C0"/>
                </a:solidFill>
              </a:rPr>
            </a:br>
            <a:r>
              <a:rPr lang="sl-SI" sz="24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NAPREDOVANJE</a:t>
            </a:r>
            <a:endParaRPr lang="en-US" sz="2400" b="1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6F316-2347-52DB-3EA8-D6AD3E65A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08512"/>
          </a:xfrm>
        </p:spPr>
        <p:txBody>
          <a:bodyPr/>
          <a:lstStyle/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sl-SI" sz="2200" b="1" dirty="0">
                <a:latin typeface="Calibri" panose="020F0502020204030204" pitchFamily="34" charset="0"/>
                <a:cs typeface="Times New Roman" panose="02020603050405020304" pitchFamily="18" charset="0"/>
              </a:rPr>
              <a:t>SKUPNA NAČELA VSEH STEBROV: </a:t>
            </a:r>
          </a:p>
          <a:p>
            <a:pPr lvl="1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sl-SI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hitrejše napredovanje v začetku kariere,</a:t>
            </a:r>
            <a:r>
              <a:rPr lang="sl-SI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sl-SI" sz="1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počasnejše napredovanje v kasnejših obdobjih kariere,</a:t>
            </a:r>
          </a:p>
          <a:p>
            <a:pPr lvl="1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sl-SI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ukinitev napredovanja na podlagi ocenjevanja </a:t>
            </a:r>
            <a:endParaRPr lang="sl-SI" sz="1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lvl="1" indent="0" algn="just">
              <a:lnSpc>
                <a:spcPct val="107000"/>
              </a:lnSpc>
              <a:buNone/>
            </a:pPr>
            <a:endParaRPr lang="sl-SI" sz="1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 </a:t>
            </a:r>
            <a:r>
              <a:rPr lang="sl-SI" sz="2200" b="1" dirty="0">
                <a:latin typeface="Calibri" panose="020F0502020204030204" pitchFamily="34" charset="0"/>
                <a:cs typeface="Times New Roman" panose="02020603050405020304" pitchFamily="18" charset="0"/>
              </a:rPr>
              <a:t>PRAVILA NAPREDOVANJA LOČENO PO STREBRIH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sl-SI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sl-SI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riteriji za napredovanje se vzpostavijo znotraj posameznega stebra, pri čemer se vzporedno prenovi sistem kariernega napredovanja. </a:t>
            </a:r>
          </a:p>
          <a:p>
            <a:pPr marL="400050" lvl="1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(p</a:t>
            </a:r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rimer: nov Zakon o javnih uslužbencih)</a:t>
            </a:r>
          </a:p>
          <a:p>
            <a:pPr marL="0" indent="0">
              <a:buNone/>
            </a:pPr>
            <a:r>
              <a:rPr lang="sl-SI" sz="18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Časovnica:</a:t>
            </a:r>
            <a:r>
              <a:rPr lang="sl-SI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l-SI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usklajevanje se začne takoj, uveljavitev do 30.6.2026.</a:t>
            </a:r>
          </a:p>
          <a:p>
            <a:pPr marL="0" indent="0" algn="ctr">
              <a:buNone/>
            </a:pPr>
            <a:endParaRPr lang="sl-SI" sz="1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l-SI" sz="18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Do začetka uporabe novih pravil napredovanja se sistem napredovanj ne izvaja!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18D446-E92A-D473-6A42-E88457EEE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97620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987CE-307B-83BA-49D2-BF3584090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8402" y="548680"/>
            <a:ext cx="6275040" cy="64807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l-SI" sz="2400" b="1" dirty="0">
                <a:solidFill>
                  <a:srgbClr val="0070C0"/>
                </a:solidFill>
              </a:rPr>
              <a:t>BISTVENE REŠITVE NOVEGA PS</a:t>
            </a:r>
            <a:br>
              <a:rPr lang="sl-SI" sz="2000" b="1" dirty="0">
                <a:solidFill>
                  <a:srgbClr val="0070C0"/>
                </a:solidFill>
              </a:rPr>
            </a:br>
            <a:r>
              <a:rPr lang="sl-SI" sz="24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DELOVNA USPEŠNOST</a:t>
            </a:r>
            <a:endParaRPr lang="en-US" sz="2400" b="1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6F316-2347-52DB-3EA8-D6AD3E65A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7"/>
            <a:ext cx="8229600" cy="3960441"/>
          </a:xfrm>
        </p:spPr>
        <p:txBody>
          <a:bodyPr/>
          <a:lstStyle/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sl-SI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SKUPNO NAČELO VSEH STEBROV</a:t>
            </a:r>
            <a:r>
              <a:rPr lang="sl-SI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lvl="1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sl-SI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5 % (2%) mase osnove plače</a:t>
            </a:r>
            <a:r>
              <a:rPr lang="sl-SI" sz="1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lvl="1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združitev POD+RDU – administrativna poenostavitev</a:t>
            </a:r>
          </a:p>
          <a:p>
            <a:pPr marL="400050" lvl="1" indent="0" algn="just">
              <a:lnSpc>
                <a:spcPct val="107000"/>
              </a:lnSpc>
              <a:buNone/>
            </a:pPr>
            <a:endParaRPr lang="sl-SI" sz="1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 </a:t>
            </a:r>
            <a:r>
              <a:rPr lang="sl-SI" sz="2200" b="1" dirty="0">
                <a:latin typeface="Calibri" panose="020F0502020204030204" pitchFamily="34" charset="0"/>
                <a:cs typeface="Times New Roman" panose="02020603050405020304" pitchFamily="18" charset="0"/>
              </a:rPr>
              <a:t>PRAVILA NAGRAJEVANJA LOČENO PO STREBRIH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sl-SI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prenova meril in kriterijev za nagrajevanje po stebrih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sl-SI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v posameznem stebru lahko višja masa za delovno uspešnost,</a:t>
            </a:r>
          </a:p>
          <a:p>
            <a:pPr marL="457200" lvl="1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	(za resor, ki bo postavil cilje, spremljal realizacijo in zagotovil sredstva),</a:t>
            </a:r>
            <a:endParaRPr lang="sl-SI" sz="1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sl-SI" sz="1800" b="1" u="sng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18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Časovnica:</a:t>
            </a:r>
            <a:r>
              <a:rPr lang="sl-SI" sz="1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l-SI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usklajevanje se začne takoj, uveljavitev do 30.6.2026.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18D446-E92A-D473-6A42-E88457EEE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16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338618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987CE-307B-83BA-49D2-BF3584090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1760" y="404665"/>
            <a:ext cx="6275040" cy="720080"/>
          </a:xfrm>
        </p:spPr>
        <p:txBody>
          <a:bodyPr/>
          <a:lstStyle/>
          <a:p>
            <a:r>
              <a:rPr lang="sl-SI" sz="2000" b="1" dirty="0">
                <a:solidFill>
                  <a:srgbClr val="0070C0"/>
                </a:solidFill>
              </a:rPr>
              <a:t>BISTVENE REŠITVE NOVEGA PS</a:t>
            </a:r>
            <a:br>
              <a:rPr lang="sl-SI" sz="2000" b="1" dirty="0">
                <a:solidFill>
                  <a:srgbClr val="FF0000"/>
                </a:solidFill>
              </a:rPr>
            </a:br>
            <a:br>
              <a:rPr lang="sl-SI" sz="2000" b="1" dirty="0">
                <a:solidFill>
                  <a:srgbClr val="FF0000"/>
                </a:solidFill>
              </a:rPr>
            </a:br>
            <a:r>
              <a:rPr lang="sl-SI" sz="2000" b="1" dirty="0">
                <a:solidFill>
                  <a:srgbClr val="FF0000"/>
                </a:solidFill>
              </a:rPr>
              <a:t>DODATKI V JAVNEM SEKTORJU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6F316-2347-52DB-3EA8-D6AD3E65A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2000" dirty="0">
                <a:solidFill>
                  <a:srgbClr val="FF0000"/>
                </a:solidFill>
              </a:rPr>
              <a:t>PREGLED IN PRENOVA VSEH DODATKOV V JAVNEM SEKTORJU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2400" dirty="0"/>
              <a:t>(tudi izven ZSPJS IN KPJS)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2400" dirty="0">
                <a:solidFill>
                  <a:srgbClr val="FF0000"/>
                </a:solidFill>
              </a:rPr>
              <a:t>Dodatki </a:t>
            </a: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(taksativno našteti v zakonu kot do sedaj)</a:t>
            </a:r>
            <a:endParaRPr lang="en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vrste dodatkov se določijo z zakonom,</a:t>
            </a:r>
            <a:r>
              <a:rPr lang="en-SI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višina se z zakonom ali KPJS,</a:t>
            </a:r>
            <a:endParaRPr lang="en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ohranitev sedanjih dodatkov</a:t>
            </a:r>
            <a:r>
              <a:rPr lang="sl-SI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sl-SI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dodatno se uvedejo trije novi dodatki: </a:t>
            </a:r>
          </a:p>
          <a:p>
            <a:pPr marL="400050" lvl="1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sl-SI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 </a:t>
            </a:r>
            <a:r>
              <a:rPr lang="sl-SI" sz="1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deficitarnost;</a:t>
            </a:r>
          </a:p>
          <a:p>
            <a:pPr marL="400050" lvl="1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b) </a:t>
            </a:r>
            <a:r>
              <a:rPr lang="sl-SI" sz="1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razvoj kadrov (ali za sodelovanje v projektih), </a:t>
            </a:r>
          </a:p>
          <a:p>
            <a:pPr marL="400050" lvl="1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c)</a:t>
            </a:r>
            <a:r>
              <a:rPr lang="sl-SI" sz="1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 izjemne dosežke na nacionalni ravni; 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sl-SI" sz="1800" b="1" dirty="0">
              <a:solidFill>
                <a:srgbClr val="00B05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18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preprečiti uvajanje novih dodatkov z drugimi predpisi</a:t>
            </a:r>
            <a:endParaRPr lang="en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18D446-E92A-D473-6A42-E88457EEE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17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619424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987CE-307B-83BA-49D2-BF3584090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5816" y="625777"/>
            <a:ext cx="5770984" cy="608932"/>
          </a:xfrm>
        </p:spPr>
        <p:txBody>
          <a:bodyPr/>
          <a:lstStyle/>
          <a:p>
            <a:r>
              <a:rPr lang="sl-SI" sz="2400" b="1" dirty="0">
                <a:solidFill>
                  <a:srgbClr val="0070C0"/>
                </a:solidFill>
              </a:rPr>
              <a:t>DRUGE SPREMEMBE 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6F316-2347-52DB-3EA8-D6AD3E65A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89040"/>
          </a:xfrm>
        </p:spPr>
        <p:txBody>
          <a:bodyPr/>
          <a:lstStyle/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sl-SI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ureditev kvoruma za sklepanje kolektivnih pogodb </a:t>
            </a: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(realizacija odločbe US)</a:t>
            </a: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sl-SI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ravnanje v primeru nezakonito določene plače</a:t>
            </a: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sl-SI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plačilo dežurstva: </a:t>
            </a: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vzpostavitev ureditve, ki je veljala pred varčevalnimi ukrepi, uveljavljenimi z ZSPJS-N v letu 2010, s čimer se je plačilo dežurstva znižalo </a:t>
            </a: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sl-SI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ukinitev znižanja osnovne plače javnim uslužbencem</a:t>
            </a: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ki zasedajo delovna mesta, za katera ne izpolnjujejo pogoja glede izobrazbe (14. člen ZSPJS) </a:t>
            </a: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sl-SI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odprava pravno sistemskih pomanjkljivosti</a:t>
            </a: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ki so se pokazale pri delovanju sedanjega plačnega sistema.</a:t>
            </a: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1600" b="1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18D446-E92A-D473-6A42-E88457EEE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18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731977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A0C8B-D49D-9960-8327-C9052A657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9752" y="548680"/>
            <a:ext cx="6717432" cy="706090"/>
          </a:xfrm>
        </p:spPr>
        <p:txBody>
          <a:bodyPr/>
          <a:lstStyle/>
          <a:p>
            <a:r>
              <a:rPr lang="sl-SI" sz="2800" b="1" dirty="0">
                <a:solidFill>
                  <a:srgbClr val="0070C0"/>
                </a:solidFill>
              </a:rPr>
              <a:t>CILJ: ZAPOSLOVANJE MLADIH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D2230-5AC6-0C1A-D229-99D1D027A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978" y="1916832"/>
            <a:ext cx="8229600" cy="3888432"/>
          </a:xfrm>
        </p:spPr>
        <p:txBody>
          <a:bodyPr/>
          <a:lstStyle/>
          <a:p>
            <a:pPr algn="just">
              <a:lnSpc>
                <a:spcPct val="107000"/>
              </a:lnSpc>
            </a:pPr>
            <a:r>
              <a:rPr lang="sl-SI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prevedba</a:t>
            </a:r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plačne lestvice </a:t>
            </a:r>
            <a:r>
              <a:rPr lang="sl-SI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zvišuje plače v nižjih plačnih razredih</a:t>
            </a:r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kamor se v sistemu uvrščajo mladi,</a:t>
            </a:r>
          </a:p>
          <a:p>
            <a:pPr>
              <a:lnSpc>
                <a:spcPct val="107000"/>
              </a:lnSpc>
            </a:pPr>
            <a:r>
              <a:rPr lang="sl-SI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višja </a:t>
            </a:r>
            <a:r>
              <a:rPr lang="sl-SI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plača in hitrejše napredovanje na </a:t>
            </a:r>
            <a:r>
              <a:rPr lang="sl-SI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začetku</a:t>
            </a:r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manjša rast skozi kariero – </a:t>
            </a:r>
          </a:p>
          <a:p>
            <a:pPr marL="0" indent="0">
              <a:lnSpc>
                <a:spcPct val="107000"/>
              </a:lnSpc>
              <a:buNone/>
            </a:pPr>
            <a:r>
              <a:rPr lang="sl-SI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sl-SI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znižuje se pomen </a:t>
            </a:r>
            <a:r>
              <a:rPr lang="sl-SI" sz="1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senioritete</a:t>
            </a:r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>
              <a:lnSpc>
                <a:spcPct val="107000"/>
              </a:lnSpc>
            </a:pPr>
            <a:r>
              <a:rPr lang="sl-SI" sz="1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spremembe variabilnega nagrajevanja</a:t>
            </a:r>
            <a:r>
              <a:rPr lang="sl-SI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možnost </a:t>
            </a:r>
            <a:r>
              <a:rPr lang="sl-SI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začasno višje plače za delo na projektu</a:t>
            </a:r>
            <a:r>
              <a:rPr lang="sl-SI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sl-SI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vodenje zahtevnejših delovnih skupin,</a:t>
            </a:r>
          </a:p>
          <a:p>
            <a:pPr>
              <a:lnSpc>
                <a:spcPct val="107000"/>
              </a:lnSpc>
            </a:pPr>
            <a:r>
              <a:rPr lang="sl-SI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uvedba dodatka za izjemne dosežke </a:t>
            </a:r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vrhunski strokovnjak lahko ne glede na dobo v javnem sektorju dobi dodatek,</a:t>
            </a:r>
          </a:p>
          <a:p>
            <a:pPr>
              <a:lnSpc>
                <a:spcPct val="107000"/>
              </a:lnSpc>
            </a:pPr>
            <a:r>
              <a:rPr lang="sl-SI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uvedba dodatka za deficitarnost </a:t>
            </a:r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poseben dodatek za deficitarne poklice v javnem sektorju. </a:t>
            </a:r>
          </a:p>
          <a:p>
            <a:endParaRPr lang="sl-SI" sz="2000" b="1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D5E642-7AAA-B9B3-76EB-7C22F37AE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19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50355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A8A144F-9183-467D-A30A-88E6AD723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808" y="778884"/>
            <a:ext cx="5698976" cy="745952"/>
          </a:xfrm>
        </p:spPr>
        <p:txBody>
          <a:bodyPr/>
          <a:lstStyle/>
          <a:p>
            <a:r>
              <a:rPr lang="sl-SI" sz="2200" b="1" dirty="0">
                <a:solidFill>
                  <a:srgbClr val="0070C0"/>
                </a:solidFill>
              </a:rPr>
              <a:t>VSEBINA PREDSTAVITVE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DADA212-5EE6-4222-837E-448A4E025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282" y="1628801"/>
            <a:ext cx="8229600" cy="2664295"/>
          </a:xfrm>
        </p:spPr>
        <p:txBody>
          <a:bodyPr/>
          <a:lstStyle/>
          <a:p>
            <a:pPr marL="457200" indent="-457200">
              <a:lnSpc>
                <a:spcPct val="200000"/>
              </a:lnSpc>
              <a:buAutoNum type="arabicPeriod"/>
            </a:pPr>
            <a:r>
              <a:rPr lang="sl-SI" sz="2400" dirty="0"/>
              <a:t>Razlogi za spremembe in izzivi plačnega sistema</a:t>
            </a:r>
          </a:p>
          <a:p>
            <a:pPr marL="457200" indent="-457200">
              <a:lnSpc>
                <a:spcPct val="200000"/>
              </a:lnSpc>
              <a:buAutoNum type="arabicPeriod"/>
            </a:pPr>
            <a:r>
              <a:rPr lang="sl-SI" sz="2400" dirty="0"/>
              <a:t>Ključni cilji prenove plačnega sistema</a:t>
            </a:r>
          </a:p>
          <a:p>
            <a:pPr marL="457200" indent="-457200">
              <a:lnSpc>
                <a:spcPct val="200000"/>
              </a:lnSpc>
              <a:buAutoNum type="arabicPeriod"/>
            </a:pPr>
            <a:r>
              <a:rPr lang="sl-SI" sz="2400" dirty="0"/>
              <a:t>Bistvene rešitve novega plačnega sistema</a:t>
            </a:r>
          </a:p>
          <a:p>
            <a:pPr marL="0" indent="0">
              <a:lnSpc>
                <a:spcPct val="200000"/>
              </a:lnSpc>
              <a:buNone/>
            </a:pPr>
            <a:endParaRPr lang="sl-SI" sz="2400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D5785835-D056-401E-B7B5-7DE88301A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150547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33A953E-BF51-2BCE-17E7-38B2537A4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9792" y="692696"/>
            <a:ext cx="5328592" cy="432048"/>
          </a:xfrm>
        </p:spPr>
        <p:txBody>
          <a:bodyPr/>
          <a:lstStyle/>
          <a:p>
            <a:r>
              <a:rPr lang="sl-SI" sz="2000" b="1" dirty="0">
                <a:solidFill>
                  <a:srgbClr val="0070C0"/>
                </a:solidFill>
              </a:rPr>
              <a:t>NAMESTO ZAKLJUČKA</a:t>
            </a:r>
            <a:endParaRPr lang="en-GB" sz="2000" b="1" dirty="0">
              <a:solidFill>
                <a:srgbClr val="0070C0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7334EFF-1E52-DD59-8A47-CD6D4D416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2" y="2636913"/>
            <a:ext cx="7365504" cy="792088"/>
          </a:xfrm>
        </p:spPr>
        <p:txBody>
          <a:bodyPr/>
          <a:lstStyle/>
          <a:p>
            <a:pPr marL="0" indent="0" algn="ctr">
              <a:buNone/>
            </a:pPr>
            <a:r>
              <a:rPr lang="sl-SI" b="1" dirty="0">
                <a:solidFill>
                  <a:srgbClr val="0070C0"/>
                </a:solidFill>
              </a:rPr>
              <a:t>Dogovor kako naprej!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4A88141B-99B1-305C-8569-1CB9B934A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20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48151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59C998F-D570-4C66-A3DF-7FC445FE1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776" y="332656"/>
            <a:ext cx="5698976" cy="811981"/>
          </a:xfrm>
        </p:spPr>
        <p:txBody>
          <a:bodyPr/>
          <a:lstStyle/>
          <a:p>
            <a:r>
              <a:rPr lang="sl-SI" sz="2200" b="1" dirty="0">
                <a:solidFill>
                  <a:srgbClr val="0070C0"/>
                </a:solidFill>
              </a:rPr>
              <a:t>RAZLOGI ZA SPREMEMBE </a:t>
            </a:r>
            <a:br>
              <a:rPr lang="sl-SI" sz="2200" b="1" dirty="0">
                <a:solidFill>
                  <a:srgbClr val="FF0000"/>
                </a:solidFill>
              </a:rPr>
            </a:br>
            <a:r>
              <a:rPr lang="sl-SI" sz="2200" b="1" dirty="0">
                <a:solidFill>
                  <a:srgbClr val="FF0000"/>
                </a:solidFill>
              </a:rPr>
              <a:t>UGOTOVITVE GLEDE NA CILJE 2008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A2F63AF-9AC3-44F1-B1A7-63D06DEF1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l-SI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TRANSPARENTNOST PLAČNEGA SISTEMA</a:t>
            </a:r>
            <a:endParaRPr lang="sl-SI" sz="18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l-SI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RAST </a:t>
            </a:r>
            <a:r>
              <a:rPr lang="sl-SI" sz="1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MASE PLAČ: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400" dirty="0">
                <a:latin typeface="Arial" panose="020B0604020202020204" pitchFamily="34" charset="0"/>
                <a:ea typeface="Times New Roman" panose="02020603050405020304" pitchFamily="18" charset="0"/>
              </a:rPr>
              <a:t>poviševanje števila zaposlenih;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4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avtomatizmi</a:t>
            </a:r>
            <a:r>
              <a:rPr lang="sl-SI" sz="1400" dirty="0">
                <a:latin typeface="Arial" panose="020B0604020202020204" pitchFamily="34" charset="0"/>
                <a:ea typeface="Times New Roman" panose="02020603050405020304" pitchFamily="18" charset="0"/>
              </a:rPr>
              <a:t> v zvezi z napredovanji;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4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sklepanje parcialnih dogovorov </a:t>
            </a:r>
            <a:r>
              <a:rPr lang="sl-SI" sz="1400" dirty="0">
                <a:latin typeface="Arial" panose="020B0604020202020204" pitchFamily="34" charset="0"/>
                <a:ea typeface="Times New Roman" panose="02020603050405020304" pitchFamily="18" charset="0"/>
              </a:rPr>
              <a:t>o poviševanju plač s posameznimi poklicnimi skupinami;</a:t>
            </a:r>
            <a:endParaRPr lang="sl-SI" sz="18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l-SI" sz="1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OBVODI ENOTNEGA PLAČNEGA SISTEMA: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400" dirty="0">
                <a:latin typeface="Arial" panose="020B0604020202020204" pitchFamily="34" charset="0"/>
                <a:ea typeface="Times New Roman" panose="02020603050405020304" pitchFamily="18" charset="0"/>
              </a:rPr>
              <a:t>sklepanje parcialnih dogovorov s </a:t>
            </a:r>
            <a:r>
              <a:rPr lang="sl-SI" sz="1400" dirty="0" err="1">
                <a:latin typeface="Arial" panose="020B0604020202020204" pitchFamily="34" charset="0"/>
                <a:ea typeface="Times New Roman" panose="02020603050405020304" pitchFamily="18" charset="0"/>
              </a:rPr>
              <a:t>posam</a:t>
            </a:r>
            <a:r>
              <a:rPr lang="sl-SI" sz="1400" dirty="0">
                <a:latin typeface="Arial" panose="020B0604020202020204" pitchFamily="34" charset="0"/>
                <a:ea typeface="Times New Roman" panose="02020603050405020304" pitchFamily="18" charset="0"/>
              </a:rPr>
              <a:t>. poklicnimi skupinami v mandatih preteklih vlad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4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vnašanje plačnih določb v področno zakonodajo </a:t>
            </a:r>
            <a:r>
              <a:rPr lang="sl-SI" sz="1400" dirty="0">
                <a:latin typeface="Arial" panose="020B0604020202020204" pitchFamily="34" charset="0"/>
                <a:ea typeface="Times New Roman" panose="02020603050405020304" pitchFamily="18" charset="0"/>
              </a:rPr>
              <a:t>(torej izven normativnega okvirja plačnega sistema javnega sektorja)</a:t>
            </a:r>
            <a:endParaRPr lang="sl-SI" sz="1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l-SI" sz="1800" b="1" dirty="0">
                <a:solidFill>
                  <a:srgbClr val="FF0000"/>
                </a:solidFill>
                <a:latin typeface="Arial" panose="020B0604020202020204" pitchFamily="34" charset="0"/>
              </a:rPr>
              <a:t>URAVNILOVKA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400" dirty="0">
                <a:latin typeface="Arial" panose="020B0604020202020204" pitchFamily="34" charset="0"/>
              </a:rPr>
              <a:t>vedno več PR pod min plačo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400" dirty="0">
                <a:latin typeface="Arial" panose="020B0604020202020204" pitchFamily="34" charset="0"/>
              </a:rPr>
              <a:t>razmerje iz 1:10,5 (2008) v 1: 4,7 (2023) </a:t>
            </a:r>
            <a:endParaRPr lang="sl-SI" sz="1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l-SI" sz="1800" b="1" dirty="0">
                <a:solidFill>
                  <a:srgbClr val="FF0000"/>
                </a:solidFill>
                <a:latin typeface="Arial" panose="020B0604020202020204" pitchFamily="34" charset="0"/>
              </a:rPr>
              <a:t>PORUŠENA PLAČNA RAZMERJA IZ 2008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l-SI" sz="1800" b="1" dirty="0">
                <a:solidFill>
                  <a:srgbClr val="FF0000"/>
                </a:solidFill>
                <a:latin typeface="Arial" panose="020B0604020202020204" pitchFamily="34" charset="0"/>
              </a:rPr>
              <a:t>NAGRAJEVANJE SENIORITETE – POMANJKANJE MLADIH</a:t>
            </a:r>
          </a:p>
          <a:p>
            <a:pPr marL="0" indent="0">
              <a:lnSpc>
                <a:spcPct val="150000"/>
              </a:lnSpc>
              <a:buNone/>
            </a:pPr>
            <a:endParaRPr lang="sl-SI" sz="1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sl-SI" sz="1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43B8FCF3-94F7-487B-86CA-5B2CF06A3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99271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EA0294-D777-4DFF-AB27-6CFB65A2F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7744" y="627870"/>
            <a:ext cx="6635080" cy="476250"/>
          </a:xfrm>
        </p:spPr>
        <p:txBody>
          <a:bodyPr/>
          <a:lstStyle/>
          <a:p>
            <a:r>
              <a:rPr lang="sl-SI" sz="18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SPREMINJANJE STAROSTNE STRUKTURE JAVNI SEKTOR</a:t>
            </a:r>
            <a:endParaRPr lang="sl-SI" sz="1200" b="1" kern="1200" dirty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1E218E04-9CC7-4F89-9C38-CD4650D68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4</a:t>
            </a:fld>
            <a:endParaRPr lang="sl-SI"/>
          </a:p>
        </p:txBody>
      </p:sp>
      <p:sp>
        <p:nvSpPr>
          <p:cNvPr id="9" name="Naslov 1">
            <a:extLst>
              <a:ext uri="{FF2B5EF4-FFF2-40B4-BE49-F238E27FC236}">
                <a16:creationId xmlns:a16="http://schemas.microsoft.com/office/drawing/2014/main" id="{7BD54CB1-1DD6-4AD9-BF38-C1F87A0287B6}"/>
              </a:ext>
            </a:extLst>
          </p:cNvPr>
          <p:cNvSpPr txBox="1">
            <a:spLocks/>
          </p:cNvSpPr>
          <p:nvPr/>
        </p:nvSpPr>
        <p:spPr>
          <a:xfrm>
            <a:off x="755576" y="5517232"/>
            <a:ext cx="7488832" cy="10081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sl-SI" sz="1800" b="1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CELOTEN PRIRAST ŠTEVILA ZAPOSLENIH (21.356) </a:t>
            </a:r>
          </a:p>
          <a:p>
            <a:r>
              <a:rPr lang="sl-SI" sz="1800" b="1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SE NE POZNA PRI ŠTEVILU MLADIH</a:t>
            </a:r>
          </a:p>
          <a:p>
            <a:r>
              <a:rPr lang="sl-SI" sz="1800" b="1" dirty="0">
                <a:solidFill>
                  <a:srgbClr val="FF0000"/>
                </a:solidFill>
                <a:latin typeface="Arial" charset="0"/>
                <a:ea typeface="+mn-ea"/>
                <a:cs typeface="Arial" charset="0"/>
              </a:rPr>
              <a:t>NAČELO SENIORITETE V JAVNEM SEKTORJU</a:t>
            </a:r>
            <a:r>
              <a:rPr lang="sl-SI" sz="1800" b="1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 </a:t>
            </a:r>
            <a:endParaRPr lang="sl-SI" sz="1200" b="1" kern="1200" dirty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3" name="Slika 2" descr="Graf spreminjanje starostne strukture zaposlenih">
            <a:extLst>
              <a:ext uri="{FF2B5EF4-FFF2-40B4-BE49-F238E27FC236}">
                <a16:creationId xmlns:a16="http://schemas.microsoft.com/office/drawing/2014/main" id="{B91D197C-EC7D-4A2C-9BB8-B386AA8A0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122" y="1002251"/>
            <a:ext cx="7217756" cy="4479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472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3E499D7-B2BE-4A26-9571-47365691F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1760" y="653542"/>
            <a:ext cx="6120680" cy="576064"/>
          </a:xfrm>
        </p:spPr>
        <p:txBody>
          <a:bodyPr/>
          <a:lstStyle/>
          <a:p>
            <a:pPr marL="400050" lvl="1" eaLnBrk="1" hangingPunct="1">
              <a:lnSpc>
                <a:spcPct val="150000"/>
              </a:lnSpc>
              <a:spcBef>
                <a:spcPct val="20000"/>
              </a:spcBef>
            </a:pPr>
            <a:r>
              <a:rPr lang="sl-SI" sz="22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IZZIVI PLAČNEGA SISTEMA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E9E92C9-3FBD-428A-89CE-7E9D4C460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830" y="1417638"/>
            <a:ext cx="8229600" cy="5107706"/>
          </a:xfrm>
        </p:spPr>
        <p:txBody>
          <a:bodyPr/>
          <a:lstStyle/>
          <a:p>
            <a:pPr marL="400050" lvl="1" indent="0" algn="just" eaLnBrk="1" hangingPunct="1">
              <a:lnSpc>
                <a:spcPct val="80000"/>
              </a:lnSpc>
              <a:buNone/>
            </a:pPr>
            <a:r>
              <a:rPr lang="sl-SI" sz="2400" b="1" dirty="0">
                <a:solidFill>
                  <a:srgbClr val="00B050"/>
                </a:solidFill>
              </a:rPr>
              <a:t>Plačni sistem mora biti v funkciji zagotavljanja učinkovitega javnega sektorja, ki zagotavlja kakovostno in dostopno javno storitev.</a:t>
            </a:r>
          </a:p>
          <a:p>
            <a:pPr marL="400050" lvl="1" indent="0" algn="just" eaLnBrk="1" hangingPunct="1">
              <a:lnSpc>
                <a:spcPct val="80000"/>
              </a:lnSpc>
              <a:buNone/>
            </a:pPr>
            <a:endParaRPr lang="sl-SI" sz="2200" b="1" dirty="0">
              <a:solidFill>
                <a:srgbClr val="FF0000"/>
              </a:solidFill>
            </a:endParaRPr>
          </a:p>
          <a:p>
            <a:pPr marL="400050" lvl="1" indent="0" algn="just" eaLnBrk="1" hangingPunct="1">
              <a:lnSpc>
                <a:spcPct val="80000"/>
              </a:lnSpc>
              <a:buNone/>
            </a:pPr>
            <a:r>
              <a:rPr lang="sl-SI" sz="2200" b="1" dirty="0">
                <a:solidFill>
                  <a:srgbClr val="FF0000"/>
                </a:solidFill>
              </a:rPr>
              <a:t>IZZIV VELJAVNEGA SISTEMA:</a:t>
            </a:r>
          </a:p>
          <a:p>
            <a:pPr marL="685800" lvl="1" algn="just" eaLnBrk="1" hangingPunct="1">
              <a:buFontTx/>
              <a:buChar char="-"/>
            </a:pPr>
            <a:r>
              <a:rPr lang="sl-SI" sz="1800" dirty="0"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vedno večja uravnilovka,</a:t>
            </a:r>
          </a:p>
          <a:p>
            <a:pPr marL="685800" lvl="1" algn="just" eaLnBrk="1" hangingPunct="1">
              <a:buFontTx/>
              <a:buChar char="-"/>
            </a:pPr>
            <a:r>
              <a:rPr lang="sl-SI" sz="1800" dirty="0"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vedno manjša stimulativnost plač,</a:t>
            </a:r>
          </a:p>
          <a:p>
            <a:pPr marL="685800" lvl="1" algn="just" eaLnBrk="1" hangingPunct="1">
              <a:buFontTx/>
              <a:buChar char="-"/>
            </a:pPr>
            <a:r>
              <a:rPr lang="sl-SI" sz="1800" dirty="0"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vedno večje nezadovoljstvo zaposlenih,</a:t>
            </a:r>
          </a:p>
          <a:p>
            <a:pPr marL="685800" lvl="1" algn="just" eaLnBrk="1" hangingPunct="1">
              <a:buFontTx/>
              <a:buChar char="-"/>
            </a:pPr>
            <a:r>
              <a:rPr lang="sl-SI" sz="1800" dirty="0"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problemi pri pridobivanju kadrov (zlasti mladih) z najbolj iskanimi kompetencami na trgu.</a:t>
            </a:r>
          </a:p>
          <a:p>
            <a:pPr marL="400050" lvl="1" indent="0" algn="ctr" eaLnBrk="1" hangingPunct="1">
              <a:lnSpc>
                <a:spcPct val="80000"/>
              </a:lnSpc>
              <a:buNone/>
            </a:pPr>
            <a:endParaRPr lang="sl-SI" sz="1800" b="1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80000"/>
              </a:lnSpc>
              <a:buNone/>
            </a:pPr>
            <a:r>
              <a:rPr lang="sl-SI" sz="20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Navedeno vpliva na kakovost in dostopnost javnih storitev.</a:t>
            </a:r>
          </a:p>
          <a:p>
            <a:pPr marL="400050" lvl="1" indent="0" algn="ctr" eaLnBrk="1" hangingPunct="1">
              <a:lnSpc>
                <a:spcPct val="80000"/>
              </a:lnSpc>
              <a:buNone/>
            </a:pPr>
            <a:endParaRPr lang="sl-SI" sz="1800" b="1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lvl="1" indent="0" algn="ctr" eaLnBrk="1" hangingPunct="1">
              <a:lnSpc>
                <a:spcPct val="80000"/>
              </a:lnSpc>
              <a:buNone/>
            </a:pPr>
            <a:r>
              <a:rPr lang="sl-SI" sz="1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Samo</a:t>
            </a:r>
            <a:r>
              <a:rPr lang="sl-SI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prenova plačnega sistema ne bo dovolj!!</a:t>
            </a:r>
          </a:p>
          <a:p>
            <a:pPr marL="400050" lvl="1" indent="0" algn="just" eaLnBrk="1" hangingPunct="1">
              <a:lnSpc>
                <a:spcPct val="80000"/>
              </a:lnSpc>
              <a:buNone/>
            </a:pPr>
            <a:endParaRPr lang="sl-SI" sz="1800" dirty="0"/>
          </a:p>
          <a:p>
            <a:pPr marL="400050" lvl="1" indent="0" algn="just" eaLnBrk="1" hangingPunct="1">
              <a:lnSpc>
                <a:spcPct val="80000"/>
              </a:lnSpc>
              <a:buNone/>
            </a:pPr>
            <a:endParaRPr lang="sl-SI" sz="1800" dirty="0"/>
          </a:p>
          <a:p>
            <a:pPr marL="400050" lvl="1" indent="0" algn="ctr" eaLnBrk="1" hangingPunct="1">
              <a:lnSpc>
                <a:spcPct val="80000"/>
              </a:lnSpc>
              <a:buNone/>
            </a:pPr>
            <a:endParaRPr lang="sl-SI" sz="1800" dirty="0">
              <a:ea typeface="+mn-ea"/>
              <a:cs typeface="Arial" charset="0"/>
            </a:endParaRP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69454F4F-7A7A-4F7A-9396-9DC5EAAE9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9883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987CE-307B-83BA-49D2-BF3584090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1880" y="548680"/>
            <a:ext cx="4680520" cy="576064"/>
          </a:xfrm>
        </p:spPr>
        <p:txBody>
          <a:bodyPr/>
          <a:lstStyle/>
          <a:p>
            <a:pPr marL="0" indent="0" algn="ctr">
              <a:buNone/>
            </a:pPr>
            <a:r>
              <a:rPr lang="sl-SI" sz="2400" b="1" dirty="0">
                <a:solidFill>
                  <a:srgbClr val="0070C0"/>
                </a:solidFill>
              </a:rPr>
              <a:t>CILJI PLAČNEGA SISTEMA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6F316-2347-52DB-3EA8-D6AD3E65A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80707"/>
          </a:xfrm>
        </p:spPr>
        <p:txBody>
          <a:bodyPr/>
          <a:lstStyle/>
          <a:p>
            <a:pPr marL="0" indent="0" algn="ctr">
              <a:buNone/>
            </a:pPr>
            <a:r>
              <a:rPr lang="sl-SI" sz="2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zagotoviti ustrezno in stimulativno plačilo za delo</a:t>
            </a:r>
          </a:p>
          <a:p>
            <a:pPr marL="0" indent="0" algn="ctr">
              <a:buNone/>
            </a:pPr>
            <a:r>
              <a:rPr lang="sl-SI" sz="2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povečanje učinkovitosti posameznega dela JS</a:t>
            </a:r>
          </a:p>
          <a:p>
            <a:pPr marL="0" indent="0" algn="ctr">
              <a:buNone/>
            </a:pPr>
            <a:r>
              <a:rPr lang="sl-SI" sz="2400" b="1" dirty="0">
                <a:solidFill>
                  <a:srgbClr val="00B05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3. zagotoviti kakovostno in dostopno javno storitev</a:t>
            </a:r>
            <a:endParaRPr lang="en-US" sz="2400" b="1" dirty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endParaRPr lang="sl-SI" sz="2400" b="1" dirty="0">
              <a:solidFill>
                <a:srgbClr val="00B05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l-SI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samo</a:t>
            </a:r>
            <a:r>
              <a:rPr lang="sl-SI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prenova plačnega sistema ne bo dovolj</a:t>
            </a:r>
          </a:p>
          <a:p>
            <a:pPr marL="0" indent="0" algn="ctr">
              <a:buNone/>
            </a:pPr>
            <a:endParaRPr lang="sl-SI" sz="1800" b="1" dirty="0">
              <a:solidFill>
                <a:srgbClr val="0070C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Courier New" panose="02070309020205020404" pitchFamily="49" charset="0"/>
              <a:buChar char="o"/>
            </a:pPr>
            <a:r>
              <a:rPr lang="sl-SI" sz="1800" b="1" dirty="0">
                <a:latin typeface="Calibri" panose="020F0502020204030204" pitchFamily="34" charset="0"/>
                <a:cs typeface="Times New Roman" panose="02020603050405020304" pitchFamily="18" charset="0"/>
              </a:rPr>
              <a:t>upoštevati druge pravice javnih uslužbencev in  ustrezno prenoviti kriterije zanje (letni dopust, </a:t>
            </a:r>
            <a:r>
              <a:rPr lang="sl-SI" sz="18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dod</a:t>
            </a:r>
            <a:r>
              <a:rPr lang="sl-SI" sz="1800" b="1" dirty="0">
                <a:latin typeface="Calibri" panose="020F0502020204030204" pitchFamily="34" charset="0"/>
                <a:cs typeface="Times New Roman" panose="02020603050405020304" pitchFamily="18" charset="0"/>
              </a:rPr>
              <a:t> za stalnost, poklicno </a:t>
            </a:r>
            <a:r>
              <a:rPr lang="sl-SI" sz="18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zav</a:t>
            </a:r>
            <a:r>
              <a:rPr lang="sl-SI" sz="1800" b="1" dirty="0">
                <a:latin typeface="Calibri" panose="020F0502020204030204" pitchFamily="34" charset="0"/>
                <a:cs typeface="Times New Roman" panose="02020603050405020304" pitchFamily="18" charset="0"/>
              </a:rPr>
              <a:t> – ODPZ)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sl-SI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vsak resor bo na svojem področju moral sprejeti tako normativne kot organizacijske ukrepe</a:t>
            </a:r>
          </a:p>
          <a:p>
            <a:pPr marL="0" indent="0" algn="ctr">
              <a:buNone/>
            </a:pPr>
            <a:endParaRPr lang="sl-SI" sz="22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l-SI" sz="22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(PRIMER:</a:t>
            </a:r>
            <a:r>
              <a:rPr lang="sl-SI" sz="2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MJU - uslužbenski sistem, reorganizacija UE, nov zakon o zavodih, ipd.)</a:t>
            </a:r>
          </a:p>
          <a:p>
            <a:pPr marL="0" indent="0" algn="ctr">
              <a:buNone/>
            </a:pPr>
            <a:endParaRPr lang="sl-SI" sz="22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18D446-E92A-D473-6A42-E88457EEE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24392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619EA88-A847-48A5-95B7-3E01D317A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1760" y="620688"/>
            <a:ext cx="6275040" cy="576064"/>
          </a:xfrm>
        </p:spPr>
        <p:txBody>
          <a:bodyPr/>
          <a:lstStyle/>
          <a:p>
            <a:r>
              <a:rPr lang="sl-SI" sz="2400" b="1" dirty="0">
                <a:solidFill>
                  <a:srgbClr val="0070C0"/>
                </a:solidFill>
              </a:rPr>
              <a:t>KLJUČNI CILJI SPREMEMB </a:t>
            </a:r>
            <a:endParaRPr lang="sl-SI" sz="2400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7588F5B-AA50-4CB7-9BF1-4666BAAFF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4741987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None/>
            </a:pPr>
            <a:endParaRPr lang="sl-SI" sz="1600" dirty="0">
              <a:solidFill>
                <a:srgbClr val="000000"/>
              </a:solidFill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ohranitev </a:t>
            </a:r>
            <a:r>
              <a:rPr lang="sl-SI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transparentnosti</a:t>
            </a: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sl-SI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javno finančna vzdržnost </a:t>
            </a: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plačnega sistema,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sl-SI" sz="1800" dirty="0">
                <a:latin typeface="Arial" panose="020B0604020202020204" pitchFamily="34" charset="0"/>
                <a:cs typeface="Times New Roman" panose="02020603050405020304" pitchFamily="18" charset="0"/>
              </a:rPr>
              <a:t>načelo enako plačilo za primerljivo delo </a:t>
            </a:r>
            <a:r>
              <a:rPr lang="sl-SI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sl-SI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primerjati kar je </a:t>
            </a:r>
            <a:r>
              <a:rPr lang="sl-SI" sz="18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možno</a:t>
            </a:r>
            <a:r>
              <a:rPr lang="sl-SI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primerjati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sl-SI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odprava uravnilovke </a:t>
            </a: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spodnjem delu plačne lestvice zaradi učinka minimalne plače in </a:t>
            </a:r>
            <a:r>
              <a:rPr lang="sl-SI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vzpostavitev ustreznejših razmerij </a:t>
            </a: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plačah med funkcionarji, direktorji in javnimi uslužbenci ter znotraj posameznih stebrov, </a:t>
            </a:r>
            <a:endParaRPr lang="en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sl-SI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večja variabilnost, povezana z učinkovitostjo </a:t>
            </a:r>
            <a:r>
              <a:rPr lang="sl-SI" sz="1800" dirty="0">
                <a:latin typeface="Arial" panose="020B0604020202020204" pitchFamily="34" charset="0"/>
                <a:cs typeface="Times New Roman" panose="02020603050405020304" pitchFamily="18" charset="0"/>
              </a:rPr>
              <a:t>(povezanost plače z rezultati dela), </a:t>
            </a:r>
            <a:endParaRPr lang="en-SI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sl-SI" sz="1800" kern="1200" dirty="0">
                <a:latin typeface="Arial" charset="0"/>
                <a:cs typeface="Arial" charset="0"/>
              </a:rPr>
              <a:t>zagotoviti </a:t>
            </a:r>
            <a:r>
              <a:rPr lang="sl-SI" sz="1800" b="1" kern="1200" dirty="0">
                <a:solidFill>
                  <a:srgbClr val="FF0000"/>
                </a:solidFill>
                <a:latin typeface="Arial" charset="0"/>
                <a:cs typeface="Arial" charset="0"/>
              </a:rPr>
              <a:t>konkurenčnost javnega sektorja </a:t>
            </a:r>
            <a:r>
              <a:rPr lang="sl-SI" sz="1800" kern="1200" dirty="0">
                <a:latin typeface="Arial" charset="0"/>
                <a:cs typeface="Arial" charset="0"/>
              </a:rPr>
              <a:t>na trgu dela za privabljanje mladih, usposobljenih in motiviranih zaposlenih</a:t>
            </a:r>
            <a:r>
              <a:rPr lang="sl-SI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SI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sl-SI" sz="18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pridobivanje in zaposlovanje mladih strokovnjakov v javnem sektorju</a:t>
            </a: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lvl="0" indent="0" algn="just" eaLnBrk="1" hangingPunct="1">
              <a:lnSpc>
                <a:spcPct val="80000"/>
              </a:lnSpc>
              <a:buNone/>
            </a:pPr>
            <a:r>
              <a:rPr lang="sl-SI" sz="16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76708D53-7CE2-4479-97F7-B39A75613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94229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B3784D7-63F4-45F1-9396-A8EABB3A1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9752" y="640581"/>
            <a:ext cx="6491064" cy="576064"/>
          </a:xfrm>
        </p:spPr>
        <p:txBody>
          <a:bodyPr/>
          <a:lstStyle/>
          <a:p>
            <a:r>
              <a:rPr lang="sl-SI" sz="2000" b="1" dirty="0">
                <a:solidFill>
                  <a:srgbClr val="0070C0"/>
                </a:solidFill>
              </a:rPr>
              <a:t>BISTVENE REŠITVE NOVEGA PLAČNEGA SISTEMA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8A15B05-4E7F-4299-8B6D-17D438205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/>
          <a:lstStyle/>
          <a:p>
            <a:pPr marL="0" lvl="0" indent="0" algn="just">
              <a:buNone/>
            </a:pPr>
            <a:r>
              <a:rPr lang="sl-SI" sz="1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NOVA PLAČNA LESTVICA - PREVEDBA</a:t>
            </a:r>
          </a:p>
          <a:p>
            <a:pPr lvl="1" algn="just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sl-SI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namen je odprava uvrstitev pod minimalno plačo,</a:t>
            </a:r>
          </a:p>
          <a:p>
            <a:pPr lvl="1" algn="just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sl-SI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lestvica vsebuje 67 plačnih razredov v razmerju 1:7,</a:t>
            </a:r>
          </a:p>
          <a:p>
            <a:pPr marL="0" lvl="0" indent="0" algn="just">
              <a:buNone/>
            </a:pPr>
            <a:r>
              <a:rPr lang="sl-SI" sz="18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2.  VZPOSTAVITEV PLAČNIH STEBROV</a:t>
            </a:r>
          </a:p>
          <a:p>
            <a:pPr lvl="1" algn="just">
              <a:buFontTx/>
              <a:buChar char="-"/>
            </a:pPr>
            <a:r>
              <a:rPr lang="sl-SI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namen je zagotavljanje primerljivosti plač znotraj stebra,</a:t>
            </a:r>
          </a:p>
          <a:p>
            <a:pPr lvl="1" algn="just">
              <a:buFontTx/>
              <a:buChar char="-"/>
            </a:pPr>
            <a:r>
              <a:rPr lang="sl-SI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upoštevanje specifik posameznih dejavnosti.</a:t>
            </a:r>
            <a:endParaRPr lang="sl-SI" sz="2000" b="1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sl-SI" sz="1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SISTEM NAPREDOVANJA</a:t>
            </a:r>
          </a:p>
          <a:p>
            <a:pPr marL="0" indent="0" algn="just">
              <a:buNone/>
            </a:pPr>
            <a:r>
              <a:rPr lang="sl-SI" sz="18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4. SISTEM NAGRAJEVANJA</a:t>
            </a:r>
          </a:p>
          <a:p>
            <a:pPr marL="0" indent="0" algn="just">
              <a:buNone/>
            </a:pPr>
            <a:r>
              <a:rPr lang="sl-SI" sz="18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5. DODATKI</a:t>
            </a:r>
          </a:p>
          <a:p>
            <a:pPr marL="0" indent="0" algn="just">
              <a:buNone/>
            </a:pPr>
            <a:r>
              <a:rPr lang="sl-SI" sz="18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6. DRUGE SPREMEMBE</a:t>
            </a:r>
          </a:p>
          <a:p>
            <a:pPr marL="0" indent="0" algn="ctr">
              <a:buNone/>
            </a:pPr>
            <a:endParaRPr lang="sl-SI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l-SI" sz="2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Prenova plačnega sistema se usklajuje in sprejme kot celota,</a:t>
            </a:r>
          </a:p>
          <a:p>
            <a:pPr marL="0" indent="0" algn="ctr">
              <a:buNone/>
            </a:pPr>
            <a:r>
              <a:rPr lang="sl-SI" sz="2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izvede pa se postopno po posameznih fazah!  </a:t>
            </a: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EBF86359-A0F9-416E-AAE4-F27FF3789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46668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04C6AF-36FF-4EB4-A092-C8739FCC7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7744" y="620688"/>
            <a:ext cx="6552728" cy="648072"/>
          </a:xfrm>
        </p:spPr>
        <p:txBody>
          <a:bodyPr/>
          <a:lstStyle/>
          <a:p>
            <a:r>
              <a:rPr lang="sl-SI" sz="2000" b="1" dirty="0">
                <a:solidFill>
                  <a:srgbClr val="0070C0"/>
                </a:solidFill>
              </a:rPr>
              <a:t>BISTVENE REŠITVE NOVEGA PS</a:t>
            </a:r>
            <a:br>
              <a:rPr lang="sl-SI" sz="2000" b="1" dirty="0">
                <a:solidFill>
                  <a:srgbClr val="0070C0"/>
                </a:solidFill>
              </a:rPr>
            </a:br>
            <a:r>
              <a:rPr lang="sl-SI" sz="2000" b="1" dirty="0">
                <a:solidFill>
                  <a:srgbClr val="FF0000"/>
                </a:solidFill>
              </a:rPr>
              <a:t>NOVA PLAČNA LESTVICA - PREVEDBA </a:t>
            </a:r>
            <a:br>
              <a:rPr lang="sl-SI" sz="2000" b="1" dirty="0">
                <a:solidFill>
                  <a:srgbClr val="FF0000"/>
                </a:solidFill>
              </a:rPr>
            </a:br>
            <a:endParaRPr lang="sl-SI" sz="2000" b="1" dirty="0">
              <a:solidFill>
                <a:srgbClr val="0070C0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DB6ACC2-2D2C-4720-BA81-003EF4D89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/>
          <a:lstStyle/>
          <a:p>
            <a:pPr marL="0" lvl="0" indent="0" algn="just">
              <a:buNone/>
            </a:pPr>
            <a:r>
              <a:rPr lang="sl-SI" sz="20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NOVA PLAČNA LESTVICA</a:t>
            </a:r>
          </a:p>
          <a:p>
            <a:pPr lvl="1" algn="just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sl-SI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izhaja iz minimalne plače in odpravi uvrstitve pod minimalno plačo,</a:t>
            </a:r>
          </a:p>
          <a:p>
            <a:pPr lvl="1" algn="just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sl-SI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PR se določi v višini minimalne plače,</a:t>
            </a:r>
          </a:p>
          <a:p>
            <a:pPr lvl="1" algn="just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sl-SI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lestvica vsebuje 67 plačnih razredov v razmerju 1:7,</a:t>
            </a:r>
          </a:p>
          <a:p>
            <a:pPr lvl="1" algn="just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sl-SI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razponi med plačnimi razredi znašajo 3 odstotke.</a:t>
            </a:r>
          </a:p>
          <a:p>
            <a:pPr marL="0" indent="0" algn="ctr">
              <a:buNone/>
            </a:pPr>
            <a:r>
              <a:rPr lang="sl-SI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Vrednost plačnih razredov plačne lestvice se usklajuje enkrat letno.</a:t>
            </a:r>
          </a:p>
          <a:p>
            <a:pPr marL="0" indent="0" algn="just">
              <a:buNone/>
            </a:pPr>
            <a:endParaRPr lang="sl-SI" sz="1800" b="1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l-SI" sz="20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PREVEDBA V NOVE PLAČNE RAZREDE</a:t>
            </a:r>
            <a:endParaRPr lang="sl-SI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l-SI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osnovne place se povišajo vsem – največ v spodnjem delu</a:t>
            </a:r>
          </a:p>
          <a:p>
            <a:pPr lvl="1"/>
            <a:r>
              <a:rPr lang="sl-SI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varovane  plače  - nikomur se plača ob prevedbi ne zniža </a:t>
            </a:r>
          </a:p>
          <a:p>
            <a:pPr marL="457200" lvl="1" indent="0">
              <a:buNone/>
            </a:pPr>
            <a:endParaRPr lang="sl-SI" sz="1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algn="ctr">
              <a:buNone/>
            </a:pPr>
            <a:r>
              <a:rPr lang="sl-SI" sz="18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Časovnica:</a:t>
            </a:r>
            <a:r>
              <a:rPr lang="sl-SI" sz="1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l-SI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usklajevanje se začne takoj, uveljavitev do 1.1.2024!</a:t>
            </a:r>
          </a:p>
          <a:p>
            <a:pPr marL="457200" lvl="1" indent="0">
              <a:buNone/>
            </a:pPr>
            <a:endParaRPr lang="sl-SI" sz="1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1EFDC715-F36E-443C-AADF-2C29F3D2E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82727766"/>
      </p:ext>
    </p:extLst>
  </p:cSld>
  <p:clrMapOvr>
    <a:masterClrMapping/>
  </p:clrMapOvr>
</p:sld>
</file>

<file path=ppt/theme/theme1.xml><?xml version="1.0" encoding="utf-8"?>
<a:theme xmlns:a="http://schemas.openxmlformats.org/drawingml/2006/main" name="MJU_ppt_Slo">
  <a:themeElements>
    <a:clrScheme name="MJU_ppt_A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JU_ppt_A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JU_ppt_A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MJU_ppt_Slo</Template>
  <TotalTime>8481</TotalTime>
  <Words>1507</Words>
  <Application>Microsoft Office PowerPoint</Application>
  <PresentationFormat>Diaprojekcija na zaslonu (4:3)</PresentationFormat>
  <Paragraphs>231</Paragraphs>
  <Slides>20</Slides>
  <Notes>2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20</vt:i4>
      </vt:variant>
    </vt:vector>
  </HeadingPairs>
  <TitlesOfParts>
    <vt:vector size="26" baseType="lpstr">
      <vt:lpstr>Arial</vt:lpstr>
      <vt:lpstr>Calibri</vt:lpstr>
      <vt:lpstr>Courier New</vt:lpstr>
      <vt:lpstr>Republika</vt:lpstr>
      <vt:lpstr>Wingdings</vt:lpstr>
      <vt:lpstr>MJU_ppt_Slo</vt:lpstr>
      <vt:lpstr>Izhodišča za prenovo plačnega sistema  javnega sektorja  ENOTNI PLAČNI SISTEM (2008)  SKUPNI TEMELJI SISTEMA PLAČ V JAVNEM SEKTORJU (2023)  Pogajalska komisija, februar 2023</vt:lpstr>
      <vt:lpstr>VSEBINA PREDSTAVITVE</vt:lpstr>
      <vt:lpstr>RAZLOGI ZA SPREMEMBE  UGOTOVITVE GLEDE NA CILJE 2008</vt:lpstr>
      <vt:lpstr>SPREMINJANJE STAROSTNE STRUKTURE JAVNI SEKTOR</vt:lpstr>
      <vt:lpstr>IZZIVI PLAČNEGA SISTEMA</vt:lpstr>
      <vt:lpstr>CILJI PLAČNEGA SISTEMA</vt:lpstr>
      <vt:lpstr>KLJUČNI CILJI SPREMEMB </vt:lpstr>
      <vt:lpstr>BISTVENE REŠITVE NOVEGA PLAČNEGA SISTEMA</vt:lpstr>
      <vt:lpstr>BISTVENE REŠITVE NOVEGA PS NOVA PLAČNA LESTVICA - PREVEDBA  </vt:lpstr>
      <vt:lpstr>BISTVENE REŠITVE NOVEGA PS </vt:lpstr>
      <vt:lpstr>VZPOSTAVITEV PLAČNIH STEBROV</vt:lpstr>
      <vt:lpstr>BISTVENE REŠITVE NOVEGA PS  POMEN STEBROV  </vt:lpstr>
      <vt:lpstr>BISTVENE REŠITVE NOVEGA</vt:lpstr>
      <vt:lpstr>BISTVENE REŠITVE NOVEGA PS ELEMENTI POSAMEZNEGA STEBRA</vt:lpstr>
      <vt:lpstr>BISTVENE REŠITVE NOVEGA PS NAPREDOVANJE</vt:lpstr>
      <vt:lpstr>BISTVENE REŠITVE NOVEGA PS DELOVNA USPEŠNOST</vt:lpstr>
      <vt:lpstr>BISTVENE REŠITVE NOVEGA PS  DODATKI V JAVNEM SEKTORJU</vt:lpstr>
      <vt:lpstr>DRUGE SPREMEMBE </vt:lpstr>
      <vt:lpstr>CILJ: ZAPOSLOVANJE MLADIH</vt:lpstr>
      <vt:lpstr>NAMESTO ZAKLJUČKA</vt:lpstr>
    </vt:vector>
  </TitlesOfParts>
  <Company>Ministrstvo za javno upravo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Nina Štefe</dc:creator>
  <cp:lastModifiedBy>Mojca Kustec</cp:lastModifiedBy>
  <cp:revision>414</cp:revision>
  <cp:lastPrinted>2021-02-15T10:50:47Z</cp:lastPrinted>
  <dcterms:created xsi:type="dcterms:W3CDTF">2016-06-02T12:01:46Z</dcterms:created>
  <dcterms:modified xsi:type="dcterms:W3CDTF">2023-02-15T12:31:17Z</dcterms:modified>
</cp:coreProperties>
</file>