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 id="2147483660" r:id="rId2"/>
  </p:sldMasterIdLst>
  <p:notesMasterIdLst>
    <p:notesMasterId r:id="rId33"/>
  </p:notesMasterIdLst>
  <p:sldIdLst>
    <p:sldId id="341" r:id="rId3"/>
    <p:sldId id="359" r:id="rId4"/>
    <p:sldId id="413" r:id="rId5"/>
    <p:sldId id="391" r:id="rId6"/>
    <p:sldId id="411" r:id="rId7"/>
    <p:sldId id="412" r:id="rId8"/>
    <p:sldId id="414" r:id="rId9"/>
    <p:sldId id="416" r:id="rId10"/>
    <p:sldId id="417" r:id="rId11"/>
    <p:sldId id="418" r:id="rId12"/>
    <p:sldId id="419" r:id="rId13"/>
    <p:sldId id="420" r:id="rId14"/>
    <p:sldId id="421" r:id="rId15"/>
    <p:sldId id="422" r:id="rId16"/>
    <p:sldId id="423" r:id="rId17"/>
    <p:sldId id="424" r:id="rId18"/>
    <p:sldId id="425" r:id="rId19"/>
    <p:sldId id="426" r:id="rId20"/>
    <p:sldId id="427" r:id="rId21"/>
    <p:sldId id="428" r:id="rId22"/>
    <p:sldId id="429" r:id="rId23"/>
    <p:sldId id="430" r:id="rId24"/>
    <p:sldId id="431" r:id="rId25"/>
    <p:sldId id="432" r:id="rId26"/>
    <p:sldId id="433" r:id="rId27"/>
    <p:sldId id="434" r:id="rId28"/>
    <p:sldId id="435" r:id="rId29"/>
    <p:sldId id="436" r:id="rId30"/>
    <p:sldId id="437" r:id="rId31"/>
    <p:sldId id="438" r:id="rId32"/>
  </p:sldIdLst>
  <p:sldSz cx="18288000" cy="10287000"/>
  <p:notesSz cx="6858000" cy="9144000"/>
  <p:embeddedFontLst>
    <p:embeddedFont>
      <p:font typeface="Republika" panose="02000506040000020004" pitchFamily="2" charset="-18"/>
      <p:regular r:id="rId34"/>
      <p:bold r:id="rId3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FF66"/>
    <a:srgbClr val="FFFFFF"/>
    <a:srgbClr val="CFD5EA"/>
    <a:srgbClr val="FF33CC"/>
    <a:srgbClr val="FF3399"/>
    <a:srgbClr val="FF0066"/>
    <a:srgbClr val="5A5EB1"/>
    <a:srgbClr val="5F9DAC"/>
    <a:srgbClr val="8064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rednji slog 4 – poudarek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7" autoAdjust="0"/>
    <p:restoredTop sz="93557" autoAdjust="0"/>
  </p:normalViewPr>
  <p:slideViewPr>
    <p:cSldViewPr>
      <p:cViewPr varScale="1">
        <p:scale>
          <a:sx n="38" d="100"/>
          <a:sy n="38" d="100"/>
        </p:scale>
        <p:origin x="972" y="52"/>
      </p:cViewPr>
      <p:guideLst>
        <p:guide orient="horz" pos="2160"/>
        <p:guide pos="2880"/>
      </p:guideLst>
    </p:cSldViewPr>
  </p:slideViewPr>
  <p:outlineViewPr>
    <p:cViewPr>
      <p:scale>
        <a:sx n="33" d="100"/>
        <a:sy n="33" d="100"/>
      </p:scale>
      <p:origin x="0" y="-4696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font" Target="fonts/font1.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50E82-07FC-4C4C-B374-9878329405EF}" type="datetimeFigureOut">
              <a:rPr lang="en-IE" smtClean="0"/>
              <a:t>12/02/2025</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3ABFA8-3BE7-43B1-B0BD-599B6E268118}" type="slidenum">
              <a:rPr lang="en-IE" smtClean="0"/>
              <a:t>‹#›</a:t>
            </a:fld>
            <a:endParaRPr lang="en-IE"/>
          </a:p>
        </p:txBody>
      </p:sp>
    </p:spTree>
    <p:extLst>
      <p:ext uri="{BB962C8B-B14F-4D97-AF65-F5344CB8AC3E}">
        <p14:creationId xmlns:p14="http://schemas.microsoft.com/office/powerpoint/2010/main" val="2767443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3ABFA8-3BE7-43B1-B0BD-599B6E268118}"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9266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12</a:t>
            </a:fld>
            <a:endParaRPr lang="en-IE"/>
          </a:p>
        </p:txBody>
      </p:sp>
    </p:spTree>
    <p:extLst>
      <p:ext uri="{BB962C8B-B14F-4D97-AF65-F5344CB8AC3E}">
        <p14:creationId xmlns:p14="http://schemas.microsoft.com/office/powerpoint/2010/main" val="1249462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13</a:t>
            </a:fld>
            <a:endParaRPr lang="en-IE"/>
          </a:p>
        </p:txBody>
      </p:sp>
    </p:spTree>
    <p:extLst>
      <p:ext uri="{BB962C8B-B14F-4D97-AF65-F5344CB8AC3E}">
        <p14:creationId xmlns:p14="http://schemas.microsoft.com/office/powerpoint/2010/main" val="938012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14</a:t>
            </a:fld>
            <a:endParaRPr lang="en-IE"/>
          </a:p>
        </p:txBody>
      </p:sp>
    </p:spTree>
    <p:extLst>
      <p:ext uri="{BB962C8B-B14F-4D97-AF65-F5344CB8AC3E}">
        <p14:creationId xmlns:p14="http://schemas.microsoft.com/office/powerpoint/2010/main" val="11448630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15</a:t>
            </a:fld>
            <a:endParaRPr lang="en-IE"/>
          </a:p>
        </p:txBody>
      </p:sp>
    </p:spTree>
    <p:extLst>
      <p:ext uri="{BB962C8B-B14F-4D97-AF65-F5344CB8AC3E}">
        <p14:creationId xmlns:p14="http://schemas.microsoft.com/office/powerpoint/2010/main" val="42346625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16</a:t>
            </a:fld>
            <a:endParaRPr lang="en-IE"/>
          </a:p>
        </p:txBody>
      </p:sp>
    </p:spTree>
    <p:extLst>
      <p:ext uri="{BB962C8B-B14F-4D97-AF65-F5344CB8AC3E}">
        <p14:creationId xmlns:p14="http://schemas.microsoft.com/office/powerpoint/2010/main" val="462961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17</a:t>
            </a:fld>
            <a:endParaRPr lang="en-IE"/>
          </a:p>
        </p:txBody>
      </p:sp>
    </p:spTree>
    <p:extLst>
      <p:ext uri="{BB962C8B-B14F-4D97-AF65-F5344CB8AC3E}">
        <p14:creationId xmlns:p14="http://schemas.microsoft.com/office/powerpoint/2010/main" val="14730035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18</a:t>
            </a:fld>
            <a:endParaRPr lang="en-IE"/>
          </a:p>
        </p:txBody>
      </p:sp>
    </p:spTree>
    <p:extLst>
      <p:ext uri="{BB962C8B-B14F-4D97-AF65-F5344CB8AC3E}">
        <p14:creationId xmlns:p14="http://schemas.microsoft.com/office/powerpoint/2010/main" val="40054493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19</a:t>
            </a:fld>
            <a:endParaRPr lang="en-IE"/>
          </a:p>
        </p:txBody>
      </p:sp>
    </p:spTree>
    <p:extLst>
      <p:ext uri="{BB962C8B-B14F-4D97-AF65-F5344CB8AC3E}">
        <p14:creationId xmlns:p14="http://schemas.microsoft.com/office/powerpoint/2010/main" val="6820562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20</a:t>
            </a:fld>
            <a:endParaRPr lang="en-IE"/>
          </a:p>
        </p:txBody>
      </p:sp>
    </p:spTree>
    <p:extLst>
      <p:ext uri="{BB962C8B-B14F-4D97-AF65-F5344CB8AC3E}">
        <p14:creationId xmlns:p14="http://schemas.microsoft.com/office/powerpoint/2010/main" val="18536139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21</a:t>
            </a:fld>
            <a:endParaRPr lang="en-IE"/>
          </a:p>
        </p:txBody>
      </p:sp>
    </p:spTree>
    <p:extLst>
      <p:ext uri="{BB962C8B-B14F-4D97-AF65-F5344CB8AC3E}">
        <p14:creationId xmlns:p14="http://schemas.microsoft.com/office/powerpoint/2010/main" val="2739729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4</a:t>
            </a:fld>
            <a:endParaRPr lang="en-IE"/>
          </a:p>
        </p:txBody>
      </p:sp>
    </p:spTree>
    <p:extLst>
      <p:ext uri="{BB962C8B-B14F-4D97-AF65-F5344CB8AC3E}">
        <p14:creationId xmlns:p14="http://schemas.microsoft.com/office/powerpoint/2010/main" val="2357211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22</a:t>
            </a:fld>
            <a:endParaRPr lang="en-IE"/>
          </a:p>
        </p:txBody>
      </p:sp>
    </p:spTree>
    <p:extLst>
      <p:ext uri="{BB962C8B-B14F-4D97-AF65-F5344CB8AC3E}">
        <p14:creationId xmlns:p14="http://schemas.microsoft.com/office/powerpoint/2010/main" val="3911537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23</a:t>
            </a:fld>
            <a:endParaRPr lang="en-IE"/>
          </a:p>
        </p:txBody>
      </p:sp>
    </p:spTree>
    <p:extLst>
      <p:ext uri="{BB962C8B-B14F-4D97-AF65-F5344CB8AC3E}">
        <p14:creationId xmlns:p14="http://schemas.microsoft.com/office/powerpoint/2010/main" val="32738952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24</a:t>
            </a:fld>
            <a:endParaRPr lang="en-IE"/>
          </a:p>
        </p:txBody>
      </p:sp>
    </p:spTree>
    <p:extLst>
      <p:ext uri="{BB962C8B-B14F-4D97-AF65-F5344CB8AC3E}">
        <p14:creationId xmlns:p14="http://schemas.microsoft.com/office/powerpoint/2010/main" val="40674266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25</a:t>
            </a:fld>
            <a:endParaRPr lang="en-IE"/>
          </a:p>
        </p:txBody>
      </p:sp>
    </p:spTree>
    <p:extLst>
      <p:ext uri="{BB962C8B-B14F-4D97-AF65-F5344CB8AC3E}">
        <p14:creationId xmlns:p14="http://schemas.microsoft.com/office/powerpoint/2010/main" val="39529112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26</a:t>
            </a:fld>
            <a:endParaRPr lang="en-IE"/>
          </a:p>
        </p:txBody>
      </p:sp>
    </p:spTree>
    <p:extLst>
      <p:ext uri="{BB962C8B-B14F-4D97-AF65-F5344CB8AC3E}">
        <p14:creationId xmlns:p14="http://schemas.microsoft.com/office/powerpoint/2010/main" val="9251097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27</a:t>
            </a:fld>
            <a:endParaRPr lang="en-IE"/>
          </a:p>
        </p:txBody>
      </p:sp>
    </p:spTree>
    <p:extLst>
      <p:ext uri="{BB962C8B-B14F-4D97-AF65-F5344CB8AC3E}">
        <p14:creationId xmlns:p14="http://schemas.microsoft.com/office/powerpoint/2010/main" val="18881517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28</a:t>
            </a:fld>
            <a:endParaRPr lang="en-IE"/>
          </a:p>
        </p:txBody>
      </p:sp>
    </p:spTree>
    <p:extLst>
      <p:ext uri="{BB962C8B-B14F-4D97-AF65-F5344CB8AC3E}">
        <p14:creationId xmlns:p14="http://schemas.microsoft.com/office/powerpoint/2010/main" val="11798555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29</a:t>
            </a:fld>
            <a:endParaRPr lang="en-IE"/>
          </a:p>
        </p:txBody>
      </p:sp>
    </p:spTree>
    <p:extLst>
      <p:ext uri="{BB962C8B-B14F-4D97-AF65-F5344CB8AC3E}">
        <p14:creationId xmlns:p14="http://schemas.microsoft.com/office/powerpoint/2010/main" val="30733451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30</a:t>
            </a:fld>
            <a:endParaRPr lang="en-IE"/>
          </a:p>
        </p:txBody>
      </p:sp>
    </p:spTree>
    <p:extLst>
      <p:ext uri="{BB962C8B-B14F-4D97-AF65-F5344CB8AC3E}">
        <p14:creationId xmlns:p14="http://schemas.microsoft.com/office/powerpoint/2010/main" val="1469505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5</a:t>
            </a:fld>
            <a:endParaRPr lang="en-IE"/>
          </a:p>
        </p:txBody>
      </p:sp>
    </p:spTree>
    <p:extLst>
      <p:ext uri="{BB962C8B-B14F-4D97-AF65-F5344CB8AC3E}">
        <p14:creationId xmlns:p14="http://schemas.microsoft.com/office/powerpoint/2010/main" val="1225833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6</a:t>
            </a:fld>
            <a:endParaRPr lang="en-IE"/>
          </a:p>
        </p:txBody>
      </p:sp>
    </p:spTree>
    <p:extLst>
      <p:ext uri="{BB962C8B-B14F-4D97-AF65-F5344CB8AC3E}">
        <p14:creationId xmlns:p14="http://schemas.microsoft.com/office/powerpoint/2010/main" val="1267076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7</a:t>
            </a:fld>
            <a:endParaRPr lang="en-IE"/>
          </a:p>
        </p:txBody>
      </p:sp>
    </p:spTree>
    <p:extLst>
      <p:ext uri="{BB962C8B-B14F-4D97-AF65-F5344CB8AC3E}">
        <p14:creationId xmlns:p14="http://schemas.microsoft.com/office/powerpoint/2010/main" val="544132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8</a:t>
            </a:fld>
            <a:endParaRPr lang="en-IE"/>
          </a:p>
        </p:txBody>
      </p:sp>
    </p:spTree>
    <p:extLst>
      <p:ext uri="{BB962C8B-B14F-4D97-AF65-F5344CB8AC3E}">
        <p14:creationId xmlns:p14="http://schemas.microsoft.com/office/powerpoint/2010/main" val="2463505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9</a:t>
            </a:fld>
            <a:endParaRPr lang="en-IE"/>
          </a:p>
        </p:txBody>
      </p:sp>
    </p:spTree>
    <p:extLst>
      <p:ext uri="{BB962C8B-B14F-4D97-AF65-F5344CB8AC3E}">
        <p14:creationId xmlns:p14="http://schemas.microsoft.com/office/powerpoint/2010/main" val="2333494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10</a:t>
            </a:fld>
            <a:endParaRPr lang="en-IE"/>
          </a:p>
        </p:txBody>
      </p:sp>
    </p:spTree>
    <p:extLst>
      <p:ext uri="{BB962C8B-B14F-4D97-AF65-F5344CB8AC3E}">
        <p14:creationId xmlns:p14="http://schemas.microsoft.com/office/powerpoint/2010/main" val="2997476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DB3ABFA8-3BE7-43B1-B0BD-599B6E268118}" type="slidenum">
              <a:rPr lang="en-IE" smtClean="0"/>
              <a:t>11</a:t>
            </a:fld>
            <a:endParaRPr lang="en-IE"/>
          </a:p>
        </p:txBody>
      </p:sp>
    </p:spTree>
    <p:extLst>
      <p:ext uri="{BB962C8B-B14F-4D97-AF65-F5344CB8AC3E}">
        <p14:creationId xmlns:p14="http://schemas.microsoft.com/office/powerpoint/2010/main" val="3105484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l-SI"/>
              <a:t>Kliknite, če želite urediti slog naslova matrice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a:t>Kliknite, če želite urediti slog podnaslova matrice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a:p>
        </p:txBody>
      </p:sp>
      <p:sp>
        <p:nvSpPr>
          <p:cNvPr id="3" name="Vertical Text Placeholder 2"/>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l-SI"/>
              <a:t>Kliknite, če želite urediti slog naslova matrice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9364399-7A9A-1F96-E413-3A9DD6408E91}"/>
              </a:ext>
            </a:extLst>
          </p:cNvPr>
          <p:cNvSpPr>
            <a:spLocks noGrp="1"/>
          </p:cNvSpPr>
          <p:nvPr>
            <p:ph type="ctrTitle"/>
          </p:nvPr>
        </p:nvSpPr>
        <p:spPr>
          <a:xfrm>
            <a:off x="2286000" y="1683545"/>
            <a:ext cx="13716000" cy="3581400"/>
          </a:xfrm>
        </p:spPr>
        <p:txBody>
          <a:bodyPr anchor="b"/>
          <a:lstStyle>
            <a:lvl1pPr algn="ctr">
              <a:defRPr sz="9000"/>
            </a:lvl1pPr>
          </a:lstStyle>
          <a:p>
            <a:r>
              <a:rPr lang="sl-SI"/>
              <a:t>Kliknite, če želite urediti slog naslova matrice</a:t>
            </a:r>
          </a:p>
        </p:txBody>
      </p:sp>
      <p:sp>
        <p:nvSpPr>
          <p:cNvPr id="3" name="Podnaslov 2">
            <a:extLst>
              <a:ext uri="{FF2B5EF4-FFF2-40B4-BE49-F238E27FC236}">
                <a16:creationId xmlns:a16="http://schemas.microsoft.com/office/drawing/2014/main" id="{C2ACF5A5-C35D-C0FA-6EC0-F01D2F5E44DE}"/>
              </a:ext>
            </a:extLst>
          </p:cNvPr>
          <p:cNvSpPr>
            <a:spLocks noGrp="1"/>
          </p:cNvSpPr>
          <p:nvPr>
            <p:ph type="subTitle" idx="1"/>
          </p:nvPr>
        </p:nvSpPr>
        <p:spPr>
          <a:xfrm>
            <a:off x="2286000" y="5403057"/>
            <a:ext cx="13716000" cy="2483643"/>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F8D5113D-024E-62EC-3046-CE53779D2623}"/>
              </a:ext>
            </a:extLst>
          </p:cNvPr>
          <p:cNvSpPr>
            <a:spLocks noGrp="1"/>
          </p:cNvSpPr>
          <p:nvPr>
            <p:ph type="dt" sz="half" idx="10"/>
          </p:nvPr>
        </p:nvSpPr>
        <p:spPr/>
        <p:txBody>
          <a:bodyPr/>
          <a:lstStyle/>
          <a:p>
            <a:fld id="{CD67AE3A-DD2C-4F9D-AFF5-E60239118036}" type="datetimeFigureOut">
              <a:rPr lang="sl-SI" smtClean="0"/>
              <a:t>12. 02. 2025</a:t>
            </a:fld>
            <a:endParaRPr lang="sl-SI"/>
          </a:p>
        </p:txBody>
      </p:sp>
      <p:sp>
        <p:nvSpPr>
          <p:cNvPr id="5" name="Označba mesta noge 4">
            <a:extLst>
              <a:ext uri="{FF2B5EF4-FFF2-40B4-BE49-F238E27FC236}">
                <a16:creationId xmlns:a16="http://schemas.microsoft.com/office/drawing/2014/main" id="{85AFB988-CECE-4A0A-FE89-3FD4D18A75CE}"/>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22F6492E-D74D-07DB-3C7D-45092A3FB402}"/>
              </a:ext>
            </a:extLst>
          </p:cNvPr>
          <p:cNvSpPr>
            <a:spLocks noGrp="1"/>
          </p:cNvSpPr>
          <p:nvPr>
            <p:ph type="sldNum" sz="quarter" idx="12"/>
          </p:nvPr>
        </p:nvSpPr>
        <p:spPr/>
        <p:txBody>
          <a:bodyPr/>
          <a:lstStyle/>
          <a:p>
            <a:fld id="{AB7ADC6C-25DB-4AAA-BA06-E8155A928427}" type="slidenum">
              <a:rPr lang="sl-SI" smtClean="0"/>
              <a:t>‹#›</a:t>
            </a:fld>
            <a:endParaRPr lang="sl-SI"/>
          </a:p>
        </p:txBody>
      </p:sp>
    </p:spTree>
    <p:extLst>
      <p:ext uri="{BB962C8B-B14F-4D97-AF65-F5344CB8AC3E}">
        <p14:creationId xmlns:p14="http://schemas.microsoft.com/office/powerpoint/2010/main" val="13888597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8A6F69F-FF41-9999-AED7-A096A6594B9F}"/>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98C8BCDA-4D5E-8D1A-6600-969908D1DA18}"/>
              </a:ext>
            </a:extLst>
          </p:cNvPr>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D05B246F-C119-FC8D-EC7E-B57BCED55EF5}"/>
              </a:ext>
            </a:extLst>
          </p:cNvPr>
          <p:cNvSpPr>
            <a:spLocks noGrp="1"/>
          </p:cNvSpPr>
          <p:nvPr>
            <p:ph type="dt" sz="half" idx="10"/>
          </p:nvPr>
        </p:nvSpPr>
        <p:spPr/>
        <p:txBody>
          <a:bodyPr/>
          <a:lstStyle/>
          <a:p>
            <a:fld id="{CD67AE3A-DD2C-4F9D-AFF5-E60239118036}" type="datetimeFigureOut">
              <a:rPr lang="sl-SI" smtClean="0"/>
              <a:t>12. 02. 2025</a:t>
            </a:fld>
            <a:endParaRPr lang="sl-SI"/>
          </a:p>
        </p:txBody>
      </p:sp>
      <p:sp>
        <p:nvSpPr>
          <p:cNvPr id="5" name="Označba mesta noge 4">
            <a:extLst>
              <a:ext uri="{FF2B5EF4-FFF2-40B4-BE49-F238E27FC236}">
                <a16:creationId xmlns:a16="http://schemas.microsoft.com/office/drawing/2014/main" id="{AAFF39D7-4058-4EF0-8182-D7A2BA7453CA}"/>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E224BB95-F33B-C1EF-5202-6C6438B0097F}"/>
              </a:ext>
            </a:extLst>
          </p:cNvPr>
          <p:cNvSpPr>
            <a:spLocks noGrp="1"/>
          </p:cNvSpPr>
          <p:nvPr>
            <p:ph type="sldNum" sz="quarter" idx="12"/>
          </p:nvPr>
        </p:nvSpPr>
        <p:spPr/>
        <p:txBody>
          <a:bodyPr/>
          <a:lstStyle/>
          <a:p>
            <a:fld id="{AB7ADC6C-25DB-4AAA-BA06-E8155A928427}" type="slidenum">
              <a:rPr lang="sl-SI" smtClean="0"/>
              <a:t>‹#›</a:t>
            </a:fld>
            <a:endParaRPr lang="sl-SI"/>
          </a:p>
        </p:txBody>
      </p:sp>
    </p:spTree>
    <p:extLst>
      <p:ext uri="{BB962C8B-B14F-4D97-AF65-F5344CB8AC3E}">
        <p14:creationId xmlns:p14="http://schemas.microsoft.com/office/powerpoint/2010/main" val="40616417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42E1CD0-468D-73D2-CFE3-6EF0C5A9FBF3}"/>
              </a:ext>
            </a:extLst>
          </p:cNvPr>
          <p:cNvSpPr>
            <a:spLocks noGrp="1"/>
          </p:cNvSpPr>
          <p:nvPr>
            <p:ph type="title"/>
          </p:nvPr>
        </p:nvSpPr>
        <p:spPr>
          <a:xfrm>
            <a:off x="1247775" y="2564608"/>
            <a:ext cx="15773400" cy="4279106"/>
          </a:xfrm>
        </p:spPr>
        <p:txBody>
          <a:bodyPr anchor="b"/>
          <a:lstStyle>
            <a:lvl1pPr>
              <a:defRPr sz="9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FE38B839-0E21-87F0-24AF-2FFA52C08B09}"/>
              </a:ext>
            </a:extLst>
          </p:cNvPr>
          <p:cNvSpPr>
            <a:spLocks noGrp="1"/>
          </p:cNvSpPr>
          <p:nvPr>
            <p:ph type="body" idx="1"/>
          </p:nvPr>
        </p:nvSpPr>
        <p:spPr>
          <a:xfrm>
            <a:off x="1247775" y="6884195"/>
            <a:ext cx="15773400" cy="2250281"/>
          </a:xfrm>
        </p:spPr>
        <p:txBody>
          <a:bodyPr/>
          <a:lstStyle>
            <a:lvl1pPr marL="0" indent="0">
              <a:buNone/>
              <a:defRPr sz="3600">
                <a:solidFill>
                  <a:schemeClr val="tx1">
                    <a:tint val="75000"/>
                  </a:schemeClr>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sl-SI"/>
              <a:t>Kliknite za urejanje slogov besedila matrice</a:t>
            </a:r>
          </a:p>
        </p:txBody>
      </p:sp>
      <p:sp>
        <p:nvSpPr>
          <p:cNvPr id="4" name="Označba mesta datuma 3">
            <a:extLst>
              <a:ext uri="{FF2B5EF4-FFF2-40B4-BE49-F238E27FC236}">
                <a16:creationId xmlns:a16="http://schemas.microsoft.com/office/drawing/2014/main" id="{7D79F2F0-A7E4-E484-BE67-47A53D468EF8}"/>
              </a:ext>
            </a:extLst>
          </p:cNvPr>
          <p:cNvSpPr>
            <a:spLocks noGrp="1"/>
          </p:cNvSpPr>
          <p:nvPr>
            <p:ph type="dt" sz="half" idx="10"/>
          </p:nvPr>
        </p:nvSpPr>
        <p:spPr/>
        <p:txBody>
          <a:bodyPr/>
          <a:lstStyle/>
          <a:p>
            <a:fld id="{CD67AE3A-DD2C-4F9D-AFF5-E60239118036}" type="datetimeFigureOut">
              <a:rPr lang="sl-SI" smtClean="0"/>
              <a:t>12. 02. 2025</a:t>
            </a:fld>
            <a:endParaRPr lang="sl-SI"/>
          </a:p>
        </p:txBody>
      </p:sp>
      <p:sp>
        <p:nvSpPr>
          <p:cNvPr id="5" name="Označba mesta noge 4">
            <a:extLst>
              <a:ext uri="{FF2B5EF4-FFF2-40B4-BE49-F238E27FC236}">
                <a16:creationId xmlns:a16="http://schemas.microsoft.com/office/drawing/2014/main" id="{10FEB22F-B113-CD88-24FB-7F6FC69DF7F4}"/>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8EC15F13-19C1-E0EA-E21E-6C2699589C3B}"/>
              </a:ext>
            </a:extLst>
          </p:cNvPr>
          <p:cNvSpPr>
            <a:spLocks noGrp="1"/>
          </p:cNvSpPr>
          <p:nvPr>
            <p:ph type="sldNum" sz="quarter" idx="12"/>
          </p:nvPr>
        </p:nvSpPr>
        <p:spPr/>
        <p:txBody>
          <a:bodyPr/>
          <a:lstStyle/>
          <a:p>
            <a:fld id="{AB7ADC6C-25DB-4AAA-BA06-E8155A928427}" type="slidenum">
              <a:rPr lang="sl-SI" smtClean="0"/>
              <a:t>‹#›</a:t>
            </a:fld>
            <a:endParaRPr lang="sl-SI"/>
          </a:p>
        </p:txBody>
      </p:sp>
    </p:spTree>
    <p:extLst>
      <p:ext uri="{BB962C8B-B14F-4D97-AF65-F5344CB8AC3E}">
        <p14:creationId xmlns:p14="http://schemas.microsoft.com/office/powerpoint/2010/main" val="19875523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5332E55-F68B-A16E-9107-4CE32D70959A}"/>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54A1BED8-F3A6-CB5D-378B-20BD78D8B948}"/>
              </a:ext>
            </a:extLst>
          </p:cNvPr>
          <p:cNvSpPr>
            <a:spLocks noGrp="1"/>
          </p:cNvSpPr>
          <p:nvPr>
            <p:ph sz="half" idx="1"/>
          </p:nvPr>
        </p:nvSpPr>
        <p:spPr>
          <a:xfrm>
            <a:off x="1257300" y="2738438"/>
            <a:ext cx="7772400" cy="6527007"/>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8EDC95A5-CFD7-EAA1-4D75-7DC444855D83}"/>
              </a:ext>
            </a:extLst>
          </p:cNvPr>
          <p:cNvSpPr>
            <a:spLocks noGrp="1"/>
          </p:cNvSpPr>
          <p:nvPr>
            <p:ph sz="half" idx="2"/>
          </p:nvPr>
        </p:nvSpPr>
        <p:spPr>
          <a:xfrm>
            <a:off x="9258300" y="2738438"/>
            <a:ext cx="7772400" cy="6527007"/>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93EEF8FA-2522-8EFD-638F-8348E9637633}"/>
              </a:ext>
            </a:extLst>
          </p:cNvPr>
          <p:cNvSpPr>
            <a:spLocks noGrp="1"/>
          </p:cNvSpPr>
          <p:nvPr>
            <p:ph type="dt" sz="half" idx="10"/>
          </p:nvPr>
        </p:nvSpPr>
        <p:spPr/>
        <p:txBody>
          <a:bodyPr/>
          <a:lstStyle/>
          <a:p>
            <a:fld id="{CD67AE3A-DD2C-4F9D-AFF5-E60239118036}" type="datetimeFigureOut">
              <a:rPr lang="sl-SI" smtClean="0"/>
              <a:t>12. 02. 2025</a:t>
            </a:fld>
            <a:endParaRPr lang="sl-SI"/>
          </a:p>
        </p:txBody>
      </p:sp>
      <p:sp>
        <p:nvSpPr>
          <p:cNvPr id="6" name="Označba mesta noge 5">
            <a:extLst>
              <a:ext uri="{FF2B5EF4-FFF2-40B4-BE49-F238E27FC236}">
                <a16:creationId xmlns:a16="http://schemas.microsoft.com/office/drawing/2014/main" id="{B00055AC-AA95-1A6A-F349-642C298C66BA}"/>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ED634910-D044-AFFB-C63A-1803B4457F1E}"/>
              </a:ext>
            </a:extLst>
          </p:cNvPr>
          <p:cNvSpPr>
            <a:spLocks noGrp="1"/>
          </p:cNvSpPr>
          <p:nvPr>
            <p:ph type="sldNum" sz="quarter" idx="12"/>
          </p:nvPr>
        </p:nvSpPr>
        <p:spPr/>
        <p:txBody>
          <a:bodyPr/>
          <a:lstStyle/>
          <a:p>
            <a:fld id="{AB7ADC6C-25DB-4AAA-BA06-E8155A928427}" type="slidenum">
              <a:rPr lang="sl-SI" smtClean="0"/>
              <a:t>‹#›</a:t>
            </a:fld>
            <a:endParaRPr lang="sl-SI"/>
          </a:p>
        </p:txBody>
      </p:sp>
    </p:spTree>
    <p:extLst>
      <p:ext uri="{BB962C8B-B14F-4D97-AF65-F5344CB8AC3E}">
        <p14:creationId xmlns:p14="http://schemas.microsoft.com/office/powerpoint/2010/main" val="17407178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2B6D15F-A8CB-E11A-D628-E2B4C2641CEF}"/>
              </a:ext>
            </a:extLst>
          </p:cNvPr>
          <p:cNvSpPr>
            <a:spLocks noGrp="1"/>
          </p:cNvSpPr>
          <p:nvPr>
            <p:ph type="title"/>
          </p:nvPr>
        </p:nvSpPr>
        <p:spPr>
          <a:xfrm>
            <a:off x="1259682" y="547688"/>
            <a:ext cx="15773400" cy="1988345"/>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3A12813F-AC70-70D4-B5B5-A51CABFE468F}"/>
              </a:ext>
            </a:extLst>
          </p:cNvPr>
          <p:cNvSpPr>
            <a:spLocks noGrp="1"/>
          </p:cNvSpPr>
          <p:nvPr>
            <p:ph type="body" idx="1"/>
          </p:nvPr>
        </p:nvSpPr>
        <p:spPr>
          <a:xfrm>
            <a:off x="1259683" y="2521745"/>
            <a:ext cx="7736681" cy="1235868"/>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sl-SI"/>
              <a:t>Kliknite za urejanje slogov besedila matrice</a:t>
            </a:r>
          </a:p>
        </p:txBody>
      </p:sp>
      <p:sp>
        <p:nvSpPr>
          <p:cNvPr id="4" name="Označba mesta vsebine 3">
            <a:extLst>
              <a:ext uri="{FF2B5EF4-FFF2-40B4-BE49-F238E27FC236}">
                <a16:creationId xmlns:a16="http://schemas.microsoft.com/office/drawing/2014/main" id="{7A575838-C350-38E7-4693-612443561E80}"/>
              </a:ext>
            </a:extLst>
          </p:cNvPr>
          <p:cNvSpPr>
            <a:spLocks noGrp="1"/>
          </p:cNvSpPr>
          <p:nvPr>
            <p:ph sz="half" idx="2"/>
          </p:nvPr>
        </p:nvSpPr>
        <p:spPr>
          <a:xfrm>
            <a:off x="1259683" y="3757613"/>
            <a:ext cx="7736681" cy="5526882"/>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5905ED0D-F973-3F1C-AB14-6211ADE7C7E7}"/>
              </a:ext>
            </a:extLst>
          </p:cNvPr>
          <p:cNvSpPr>
            <a:spLocks noGrp="1"/>
          </p:cNvSpPr>
          <p:nvPr>
            <p:ph type="body" sz="quarter" idx="3"/>
          </p:nvPr>
        </p:nvSpPr>
        <p:spPr>
          <a:xfrm>
            <a:off x="9258300" y="2521745"/>
            <a:ext cx="7774782" cy="1235868"/>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sl-SI"/>
              <a:t>Kliknite za urejanje slogov besedila matrice</a:t>
            </a:r>
          </a:p>
        </p:txBody>
      </p:sp>
      <p:sp>
        <p:nvSpPr>
          <p:cNvPr id="6" name="Označba mesta vsebine 5">
            <a:extLst>
              <a:ext uri="{FF2B5EF4-FFF2-40B4-BE49-F238E27FC236}">
                <a16:creationId xmlns:a16="http://schemas.microsoft.com/office/drawing/2014/main" id="{FD3C712E-7BD2-155D-80F2-59308B886D76}"/>
              </a:ext>
            </a:extLst>
          </p:cNvPr>
          <p:cNvSpPr>
            <a:spLocks noGrp="1"/>
          </p:cNvSpPr>
          <p:nvPr>
            <p:ph sz="quarter" idx="4"/>
          </p:nvPr>
        </p:nvSpPr>
        <p:spPr>
          <a:xfrm>
            <a:off x="9258300" y="3757613"/>
            <a:ext cx="7774782" cy="5526882"/>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52998456-541E-6EE9-739B-4A3486DD9F48}"/>
              </a:ext>
            </a:extLst>
          </p:cNvPr>
          <p:cNvSpPr>
            <a:spLocks noGrp="1"/>
          </p:cNvSpPr>
          <p:nvPr>
            <p:ph type="dt" sz="half" idx="10"/>
          </p:nvPr>
        </p:nvSpPr>
        <p:spPr/>
        <p:txBody>
          <a:bodyPr/>
          <a:lstStyle/>
          <a:p>
            <a:fld id="{CD67AE3A-DD2C-4F9D-AFF5-E60239118036}" type="datetimeFigureOut">
              <a:rPr lang="sl-SI" smtClean="0"/>
              <a:t>12. 02. 2025</a:t>
            </a:fld>
            <a:endParaRPr lang="sl-SI"/>
          </a:p>
        </p:txBody>
      </p:sp>
      <p:sp>
        <p:nvSpPr>
          <p:cNvPr id="8" name="Označba mesta noge 7">
            <a:extLst>
              <a:ext uri="{FF2B5EF4-FFF2-40B4-BE49-F238E27FC236}">
                <a16:creationId xmlns:a16="http://schemas.microsoft.com/office/drawing/2014/main" id="{8DB65FE2-2775-7E70-747A-F28D3D8E971B}"/>
              </a:ext>
            </a:extLst>
          </p:cNvPr>
          <p:cNvSpPr>
            <a:spLocks noGrp="1"/>
          </p:cNvSpPr>
          <p:nvPr>
            <p:ph type="ftr" sz="quarter" idx="11"/>
          </p:nvPr>
        </p:nvSpPr>
        <p:spPr/>
        <p:txBody>
          <a:bodyPr/>
          <a:lstStyle/>
          <a:p>
            <a:endParaRPr lang="sl-SI"/>
          </a:p>
        </p:txBody>
      </p:sp>
      <p:sp>
        <p:nvSpPr>
          <p:cNvPr id="9" name="Označba mesta številke diapozitiva 8">
            <a:extLst>
              <a:ext uri="{FF2B5EF4-FFF2-40B4-BE49-F238E27FC236}">
                <a16:creationId xmlns:a16="http://schemas.microsoft.com/office/drawing/2014/main" id="{FA5759E2-5135-D3A6-9AD7-8CFB4D062C1D}"/>
              </a:ext>
            </a:extLst>
          </p:cNvPr>
          <p:cNvSpPr>
            <a:spLocks noGrp="1"/>
          </p:cNvSpPr>
          <p:nvPr>
            <p:ph type="sldNum" sz="quarter" idx="12"/>
          </p:nvPr>
        </p:nvSpPr>
        <p:spPr/>
        <p:txBody>
          <a:bodyPr/>
          <a:lstStyle/>
          <a:p>
            <a:fld id="{AB7ADC6C-25DB-4AAA-BA06-E8155A928427}" type="slidenum">
              <a:rPr lang="sl-SI" smtClean="0"/>
              <a:t>‹#›</a:t>
            </a:fld>
            <a:endParaRPr lang="sl-SI"/>
          </a:p>
        </p:txBody>
      </p:sp>
    </p:spTree>
    <p:extLst>
      <p:ext uri="{BB962C8B-B14F-4D97-AF65-F5344CB8AC3E}">
        <p14:creationId xmlns:p14="http://schemas.microsoft.com/office/powerpoint/2010/main" val="367150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BA6E95A-2A3B-872C-88D0-25E5ACC79DD4}"/>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D3B4D069-0486-6CF9-E133-83BF7B62084E}"/>
              </a:ext>
            </a:extLst>
          </p:cNvPr>
          <p:cNvSpPr>
            <a:spLocks noGrp="1"/>
          </p:cNvSpPr>
          <p:nvPr>
            <p:ph type="dt" sz="half" idx="10"/>
          </p:nvPr>
        </p:nvSpPr>
        <p:spPr/>
        <p:txBody>
          <a:bodyPr/>
          <a:lstStyle/>
          <a:p>
            <a:fld id="{CD67AE3A-DD2C-4F9D-AFF5-E60239118036}" type="datetimeFigureOut">
              <a:rPr lang="sl-SI" smtClean="0"/>
              <a:t>12. 02. 2025</a:t>
            </a:fld>
            <a:endParaRPr lang="sl-SI"/>
          </a:p>
        </p:txBody>
      </p:sp>
      <p:sp>
        <p:nvSpPr>
          <p:cNvPr id="4" name="Označba mesta noge 3">
            <a:extLst>
              <a:ext uri="{FF2B5EF4-FFF2-40B4-BE49-F238E27FC236}">
                <a16:creationId xmlns:a16="http://schemas.microsoft.com/office/drawing/2014/main" id="{0D090120-A995-F371-DA32-48BB48893FBA}"/>
              </a:ext>
            </a:extLst>
          </p:cNvPr>
          <p:cNvSpPr>
            <a:spLocks noGrp="1"/>
          </p:cNvSpPr>
          <p:nvPr>
            <p:ph type="ftr" sz="quarter" idx="11"/>
          </p:nvPr>
        </p:nvSpPr>
        <p:spPr/>
        <p:txBody>
          <a:bodyPr/>
          <a:lstStyle/>
          <a:p>
            <a:endParaRPr lang="sl-SI"/>
          </a:p>
        </p:txBody>
      </p:sp>
      <p:sp>
        <p:nvSpPr>
          <p:cNvPr id="5" name="Označba mesta številke diapozitiva 4">
            <a:extLst>
              <a:ext uri="{FF2B5EF4-FFF2-40B4-BE49-F238E27FC236}">
                <a16:creationId xmlns:a16="http://schemas.microsoft.com/office/drawing/2014/main" id="{DA806969-28A3-E181-6396-56E803FCEF62}"/>
              </a:ext>
            </a:extLst>
          </p:cNvPr>
          <p:cNvSpPr>
            <a:spLocks noGrp="1"/>
          </p:cNvSpPr>
          <p:nvPr>
            <p:ph type="sldNum" sz="quarter" idx="12"/>
          </p:nvPr>
        </p:nvSpPr>
        <p:spPr/>
        <p:txBody>
          <a:bodyPr/>
          <a:lstStyle/>
          <a:p>
            <a:fld id="{AB7ADC6C-25DB-4AAA-BA06-E8155A928427}" type="slidenum">
              <a:rPr lang="sl-SI" smtClean="0"/>
              <a:t>‹#›</a:t>
            </a:fld>
            <a:endParaRPr lang="sl-SI"/>
          </a:p>
        </p:txBody>
      </p:sp>
    </p:spTree>
    <p:extLst>
      <p:ext uri="{BB962C8B-B14F-4D97-AF65-F5344CB8AC3E}">
        <p14:creationId xmlns:p14="http://schemas.microsoft.com/office/powerpoint/2010/main" val="38907889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FCE76E6E-799A-380A-A4F3-3BE04D1C2DE9}"/>
              </a:ext>
            </a:extLst>
          </p:cNvPr>
          <p:cNvSpPr>
            <a:spLocks noGrp="1"/>
          </p:cNvSpPr>
          <p:nvPr>
            <p:ph type="dt" sz="half" idx="10"/>
          </p:nvPr>
        </p:nvSpPr>
        <p:spPr/>
        <p:txBody>
          <a:bodyPr/>
          <a:lstStyle/>
          <a:p>
            <a:fld id="{CD67AE3A-DD2C-4F9D-AFF5-E60239118036}" type="datetimeFigureOut">
              <a:rPr lang="sl-SI" smtClean="0"/>
              <a:t>12. 02. 2025</a:t>
            </a:fld>
            <a:endParaRPr lang="sl-SI"/>
          </a:p>
        </p:txBody>
      </p:sp>
      <p:sp>
        <p:nvSpPr>
          <p:cNvPr id="3" name="Označba mesta noge 2">
            <a:extLst>
              <a:ext uri="{FF2B5EF4-FFF2-40B4-BE49-F238E27FC236}">
                <a16:creationId xmlns:a16="http://schemas.microsoft.com/office/drawing/2014/main" id="{21FC6F1D-FD98-9660-2198-762CFF81E236}"/>
              </a:ext>
            </a:extLst>
          </p:cNvPr>
          <p:cNvSpPr>
            <a:spLocks noGrp="1"/>
          </p:cNvSpPr>
          <p:nvPr>
            <p:ph type="ftr" sz="quarter" idx="11"/>
          </p:nvPr>
        </p:nvSpPr>
        <p:spPr/>
        <p:txBody>
          <a:bodyPr/>
          <a:lstStyle/>
          <a:p>
            <a:endParaRPr lang="sl-SI"/>
          </a:p>
        </p:txBody>
      </p:sp>
      <p:sp>
        <p:nvSpPr>
          <p:cNvPr id="4" name="Označba mesta številke diapozitiva 3">
            <a:extLst>
              <a:ext uri="{FF2B5EF4-FFF2-40B4-BE49-F238E27FC236}">
                <a16:creationId xmlns:a16="http://schemas.microsoft.com/office/drawing/2014/main" id="{E96E2314-A428-2C0D-5D41-A3766186E00D}"/>
              </a:ext>
            </a:extLst>
          </p:cNvPr>
          <p:cNvSpPr>
            <a:spLocks noGrp="1"/>
          </p:cNvSpPr>
          <p:nvPr>
            <p:ph type="sldNum" sz="quarter" idx="12"/>
          </p:nvPr>
        </p:nvSpPr>
        <p:spPr/>
        <p:txBody>
          <a:bodyPr/>
          <a:lstStyle/>
          <a:p>
            <a:fld id="{AB7ADC6C-25DB-4AAA-BA06-E8155A928427}" type="slidenum">
              <a:rPr lang="sl-SI" smtClean="0"/>
              <a:t>‹#›</a:t>
            </a:fld>
            <a:endParaRPr lang="sl-SI"/>
          </a:p>
        </p:txBody>
      </p:sp>
    </p:spTree>
    <p:extLst>
      <p:ext uri="{BB962C8B-B14F-4D97-AF65-F5344CB8AC3E}">
        <p14:creationId xmlns:p14="http://schemas.microsoft.com/office/powerpoint/2010/main" val="2682169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8B0912F-C25C-2BD8-74D4-4719D9206A8E}"/>
              </a:ext>
            </a:extLst>
          </p:cNvPr>
          <p:cNvSpPr>
            <a:spLocks noGrp="1"/>
          </p:cNvSpPr>
          <p:nvPr>
            <p:ph type="title"/>
          </p:nvPr>
        </p:nvSpPr>
        <p:spPr>
          <a:xfrm>
            <a:off x="1259683" y="685800"/>
            <a:ext cx="5898356" cy="2400300"/>
          </a:xfrm>
        </p:spPr>
        <p:txBody>
          <a:bodyPr anchor="b"/>
          <a:lstStyle>
            <a:lvl1pPr>
              <a:defRPr sz="48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247B7E61-BFAE-A6F5-45E2-456434C79D39}"/>
              </a:ext>
            </a:extLst>
          </p:cNvPr>
          <p:cNvSpPr>
            <a:spLocks noGrp="1"/>
          </p:cNvSpPr>
          <p:nvPr>
            <p:ph idx="1"/>
          </p:nvPr>
        </p:nvSpPr>
        <p:spPr>
          <a:xfrm>
            <a:off x="7774782" y="1481138"/>
            <a:ext cx="9258300" cy="7310438"/>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85FF6724-A9F0-A9EE-C3D2-849E4E29DE18}"/>
              </a:ext>
            </a:extLst>
          </p:cNvPr>
          <p:cNvSpPr>
            <a:spLocks noGrp="1"/>
          </p:cNvSpPr>
          <p:nvPr>
            <p:ph type="body" sz="half" idx="2"/>
          </p:nvPr>
        </p:nvSpPr>
        <p:spPr>
          <a:xfrm>
            <a:off x="1259683" y="3086100"/>
            <a:ext cx="5898356" cy="5717382"/>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13CAAC00-FFC6-57AC-A51B-072E6A9FB78C}"/>
              </a:ext>
            </a:extLst>
          </p:cNvPr>
          <p:cNvSpPr>
            <a:spLocks noGrp="1"/>
          </p:cNvSpPr>
          <p:nvPr>
            <p:ph type="dt" sz="half" idx="10"/>
          </p:nvPr>
        </p:nvSpPr>
        <p:spPr/>
        <p:txBody>
          <a:bodyPr/>
          <a:lstStyle/>
          <a:p>
            <a:fld id="{CD67AE3A-DD2C-4F9D-AFF5-E60239118036}" type="datetimeFigureOut">
              <a:rPr lang="sl-SI" smtClean="0"/>
              <a:t>12. 02. 2025</a:t>
            </a:fld>
            <a:endParaRPr lang="sl-SI"/>
          </a:p>
        </p:txBody>
      </p:sp>
      <p:sp>
        <p:nvSpPr>
          <p:cNvPr id="6" name="Označba mesta noge 5">
            <a:extLst>
              <a:ext uri="{FF2B5EF4-FFF2-40B4-BE49-F238E27FC236}">
                <a16:creationId xmlns:a16="http://schemas.microsoft.com/office/drawing/2014/main" id="{C3DF147E-0197-596E-89AB-52F51E2DC119}"/>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F0F4FEA6-BF6D-D0CD-C8EB-97480360E684}"/>
              </a:ext>
            </a:extLst>
          </p:cNvPr>
          <p:cNvSpPr>
            <a:spLocks noGrp="1"/>
          </p:cNvSpPr>
          <p:nvPr>
            <p:ph type="sldNum" sz="quarter" idx="12"/>
          </p:nvPr>
        </p:nvSpPr>
        <p:spPr/>
        <p:txBody>
          <a:bodyPr/>
          <a:lstStyle/>
          <a:p>
            <a:fld id="{AB7ADC6C-25DB-4AAA-BA06-E8155A928427}" type="slidenum">
              <a:rPr lang="sl-SI" smtClean="0"/>
              <a:t>‹#›</a:t>
            </a:fld>
            <a:endParaRPr lang="sl-SI"/>
          </a:p>
        </p:txBody>
      </p:sp>
    </p:spTree>
    <p:extLst>
      <p:ext uri="{BB962C8B-B14F-4D97-AF65-F5344CB8AC3E}">
        <p14:creationId xmlns:p14="http://schemas.microsoft.com/office/powerpoint/2010/main" val="3685196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a:p>
        </p:txBody>
      </p:sp>
      <p:sp>
        <p:nvSpPr>
          <p:cNvPr id="3" name="Content Placeholder 2"/>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702966A-1536-AC2D-644D-C36D81CBF761}"/>
              </a:ext>
            </a:extLst>
          </p:cNvPr>
          <p:cNvSpPr>
            <a:spLocks noGrp="1"/>
          </p:cNvSpPr>
          <p:nvPr>
            <p:ph type="title"/>
          </p:nvPr>
        </p:nvSpPr>
        <p:spPr>
          <a:xfrm>
            <a:off x="1259683" y="685800"/>
            <a:ext cx="5898356" cy="2400300"/>
          </a:xfrm>
        </p:spPr>
        <p:txBody>
          <a:bodyPr anchor="b"/>
          <a:lstStyle>
            <a:lvl1pPr>
              <a:defRPr sz="48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76584729-F2DD-C198-CA69-D55776C014A5}"/>
              </a:ext>
            </a:extLst>
          </p:cNvPr>
          <p:cNvSpPr>
            <a:spLocks noGrp="1"/>
          </p:cNvSpPr>
          <p:nvPr>
            <p:ph type="pic" idx="1"/>
          </p:nvPr>
        </p:nvSpPr>
        <p:spPr>
          <a:xfrm>
            <a:off x="7774782" y="1481138"/>
            <a:ext cx="9258300" cy="7310438"/>
          </a:xfrm>
        </p:spPr>
        <p:txBody>
          <a:bodyPr/>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endParaRPr lang="sl-SI"/>
          </a:p>
        </p:txBody>
      </p:sp>
      <p:sp>
        <p:nvSpPr>
          <p:cNvPr id="4" name="Označba mesta besedila 3">
            <a:extLst>
              <a:ext uri="{FF2B5EF4-FFF2-40B4-BE49-F238E27FC236}">
                <a16:creationId xmlns:a16="http://schemas.microsoft.com/office/drawing/2014/main" id="{58A59F4E-3BCE-FA3C-962A-C413772FFB3F}"/>
              </a:ext>
            </a:extLst>
          </p:cNvPr>
          <p:cNvSpPr>
            <a:spLocks noGrp="1"/>
          </p:cNvSpPr>
          <p:nvPr>
            <p:ph type="body" sz="half" idx="2"/>
          </p:nvPr>
        </p:nvSpPr>
        <p:spPr>
          <a:xfrm>
            <a:off x="1259683" y="3086100"/>
            <a:ext cx="5898356" cy="5717382"/>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616258F8-2597-0B18-BAC8-EB2591119CED}"/>
              </a:ext>
            </a:extLst>
          </p:cNvPr>
          <p:cNvSpPr>
            <a:spLocks noGrp="1"/>
          </p:cNvSpPr>
          <p:nvPr>
            <p:ph type="dt" sz="half" idx="10"/>
          </p:nvPr>
        </p:nvSpPr>
        <p:spPr/>
        <p:txBody>
          <a:bodyPr/>
          <a:lstStyle/>
          <a:p>
            <a:fld id="{CD67AE3A-DD2C-4F9D-AFF5-E60239118036}" type="datetimeFigureOut">
              <a:rPr lang="sl-SI" smtClean="0"/>
              <a:t>12. 02. 2025</a:t>
            </a:fld>
            <a:endParaRPr lang="sl-SI"/>
          </a:p>
        </p:txBody>
      </p:sp>
      <p:sp>
        <p:nvSpPr>
          <p:cNvPr id="6" name="Označba mesta noge 5">
            <a:extLst>
              <a:ext uri="{FF2B5EF4-FFF2-40B4-BE49-F238E27FC236}">
                <a16:creationId xmlns:a16="http://schemas.microsoft.com/office/drawing/2014/main" id="{FE49C69B-9A3A-E96E-CDBE-951B0C6E354F}"/>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0B0373B9-F011-5258-3C0E-773E5FDB0EFB}"/>
              </a:ext>
            </a:extLst>
          </p:cNvPr>
          <p:cNvSpPr>
            <a:spLocks noGrp="1"/>
          </p:cNvSpPr>
          <p:nvPr>
            <p:ph type="sldNum" sz="quarter" idx="12"/>
          </p:nvPr>
        </p:nvSpPr>
        <p:spPr/>
        <p:txBody>
          <a:bodyPr/>
          <a:lstStyle/>
          <a:p>
            <a:fld id="{AB7ADC6C-25DB-4AAA-BA06-E8155A928427}" type="slidenum">
              <a:rPr lang="sl-SI" smtClean="0"/>
              <a:t>‹#›</a:t>
            </a:fld>
            <a:endParaRPr lang="sl-SI"/>
          </a:p>
        </p:txBody>
      </p:sp>
    </p:spTree>
    <p:extLst>
      <p:ext uri="{BB962C8B-B14F-4D97-AF65-F5344CB8AC3E}">
        <p14:creationId xmlns:p14="http://schemas.microsoft.com/office/powerpoint/2010/main" val="20642540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89CC1A0-74F8-4950-6BD7-4EF4735D9CFB}"/>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577E30B5-A04E-A32E-E3BF-D430E8F0661C}"/>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BDA2BF2E-E1FF-1AA2-376F-FAB32EFB0F2E}"/>
              </a:ext>
            </a:extLst>
          </p:cNvPr>
          <p:cNvSpPr>
            <a:spLocks noGrp="1"/>
          </p:cNvSpPr>
          <p:nvPr>
            <p:ph type="dt" sz="half" idx="10"/>
          </p:nvPr>
        </p:nvSpPr>
        <p:spPr/>
        <p:txBody>
          <a:bodyPr/>
          <a:lstStyle/>
          <a:p>
            <a:fld id="{CD67AE3A-DD2C-4F9D-AFF5-E60239118036}" type="datetimeFigureOut">
              <a:rPr lang="sl-SI" smtClean="0"/>
              <a:t>12. 02. 2025</a:t>
            </a:fld>
            <a:endParaRPr lang="sl-SI"/>
          </a:p>
        </p:txBody>
      </p:sp>
      <p:sp>
        <p:nvSpPr>
          <p:cNvPr id="5" name="Označba mesta noge 4">
            <a:extLst>
              <a:ext uri="{FF2B5EF4-FFF2-40B4-BE49-F238E27FC236}">
                <a16:creationId xmlns:a16="http://schemas.microsoft.com/office/drawing/2014/main" id="{D373F7CA-6F01-049C-68F4-83C8B8482DC0}"/>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E135322B-724A-F78C-B290-18CC2C3684F1}"/>
              </a:ext>
            </a:extLst>
          </p:cNvPr>
          <p:cNvSpPr>
            <a:spLocks noGrp="1"/>
          </p:cNvSpPr>
          <p:nvPr>
            <p:ph type="sldNum" sz="quarter" idx="12"/>
          </p:nvPr>
        </p:nvSpPr>
        <p:spPr/>
        <p:txBody>
          <a:bodyPr/>
          <a:lstStyle/>
          <a:p>
            <a:fld id="{AB7ADC6C-25DB-4AAA-BA06-E8155A928427}" type="slidenum">
              <a:rPr lang="sl-SI" smtClean="0"/>
              <a:t>‹#›</a:t>
            </a:fld>
            <a:endParaRPr lang="sl-SI"/>
          </a:p>
        </p:txBody>
      </p:sp>
    </p:spTree>
    <p:extLst>
      <p:ext uri="{BB962C8B-B14F-4D97-AF65-F5344CB8AC3E}">
        <p14:creationId xmlns:p14="http://schemas.microsoft.com/office/powerpoint/2010/main" val="31545080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E2BEFFCF-F372-2725-42DB-2531F865DED3}"/>
              </a:ext>
            </a:extLst>
          </p:cNvPr>
          <p:cNvSpPr>
            <a:spLocks noGrp="1"/>
          </p:cNvSpPr>
          <p:nvPr>
            <p:ph type="title" orient="vert"/>
          </p:nvPr>
        </p:nvSpPr>
        <p:spPr>
          <a:xfrm>
            <a:off x="13087350" y="547688"/>
            <a:ext cx="3943350" cy="8717757"/>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1F572924-34CF-4250-7277-E18768E2F9BC}"/>
              </a:ext>
            </a:extLst>
          </p:cNvPr>
          <p:cNvSpPr>
            <a:spLocks noGrp="1"/>
          </p:cNvSpPr>
          <p:nvPr>
            <p:ph type="body" orient="vert" idx="1"/>
          </p:nvPr>
        </p:nvSpPr>
        <p:spPr>
          <a:xfrm>
            <a:off x="1257300" y="547688"/>
            <a:ext cx="11601450" cy="8717757"/>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12CF5E49-72D5-CD4B-6E79-C0941DD63AA9}"/>
              </a:ext>
            </a:extLst>
          </p:cNvPr>
          <p:cNvSpPr>
            <a:spLocks noGrp="1"/>
          </p:cNvSpPr>
          <p:nvPr>
            <p:ph type="dt" sz="half" idx="10"/>
          </p:nvPr>
        </p:nvSpPr>
        <p:spPr/>
        <p:txBody>
          <a:bodyPr/>
          <a:lstStyle/>
          <a:p>
            <a:fld id="{CD67AE3A-DD2C-4F9D-AFF5-E60239118036}" type="datetimeFigureOut">
              <a:rPr lang="sl-SI" smtClean="0"/>
              <a:t>12. 02. 2025</a:t>
            </a:fld>
            <a:endParaRPr lang="sl-SI"/>
          </a:p>
        </p:txBody>
      </p:sp>
      <p:sp>
        <p:nvSpPr>
          <p:cNvPr id="5" name="Označba mesta noge 4">
            <a:extLst>
              <a:ext uri="{FF2B5EF4-FFF2-40B4-BE49-F238E27FC236}">
                <a16:creationId xmlns:a16="http://schemas.microsoft.com/office/drawing/2014/main" id="{7506D3AF-A5D5-1F95-D2B3-B1DCDADE7403}"/>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80D98019-813B-256F-274A-BD278F66840E}"/>
              </a:ext>
            </a:extLst>
          </p:cNvPr>
          <p:cNvSpPr>
            <a:spLocks noGrp="1"/>
          </p:cNvSpPr>
          <p:nvPr>
            <p:ph type="sldNum" sz="quarter" idx="12"/>
          </p:nvPr>
        </p:nvSpPr>
        <p:spPr/>
        <p:txBody>
          <a:bodyPr/>
          <a:lstStyle/>
          <a:p>
            <a:fld id="{AB7ADC6C-25DB-4AAA-BA06-E8155A928427}" type="slidenum">
              <a:rPr lang="sl-SI" smtClean="0"/>
              <a:t>‹#›</a:t>
            </a:fld>
            <a:endParaRPr lang="sl-SI"/>
          </a:p>
        </p:txBody>
      </p:sp>
    </p:spTree>
    <p:extLst>
      <p:ext uri="{BB962C8B-B14F-4D97-AF65-F5344CB8AC3E}">
        <p14:creationId xmlns:p14="http://schemas.microsoft.com/office/powerpoint/2010/main" val="3895272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l-SI"/>
              <a:t>Kliknite, če želite urediti slog naslova matrice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Kliknite za urejanje slogov besedila matrice</a:t>
            </a:r>
          </a:p>
        </p:txBody>
      </p:sp>
      <p:sp>
        <p:nvSpPr>
          <p:cNvPr id="4" name="Date Placeholder 3"/>
          <p:cNvSpPr>
            <a:spLocks noGrp="1"/>
          </p:cNvSpPr>
          <p:nvPr>
            <p:ph type="dt" sz="half" idx="10"/>
          </p:nvPr>
        </p:nvSpPr>
        <p:spPr/>
        <p:txBody>
          <a:bodyPr/>
          <a:lstStyle/>
          <a:p>
            <a:fld id="{1D8BD707-D9CF-40AE-B4C6-C98DA3205C09}" type="datetimeFigureOut">
              <a:rPr lang="en-US" smtClean="0"/>
              <a:pPr/>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a:t>Kliknite, če želite urediti slog naslova matrice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Kliknite, če želite urediti slog naslova matrice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sl-SI"/>
              <a:t>Kliknite, če želite urediti slog naslova matrice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za urejanje slogov besedila matrice</a:t>
            </a:r>
          </a:p>
        </p:txBody>
      </p:sp>
      <p:sp>
        <p:nvSpPr>
          <p:cNvPr id="5" name="Date Placeholder 4"/>
          <p:cNvSpPr>
            <a:spLocks noGrp="1"/>
          </p:cNvSpPr>
          <p:nvPr>
            <p:ph type="dt" sz="half" idx="10"/>
          </p:nvPr>
        </p:nvSpPr>
        <p:spPr/>
        <p:txBody>
          <a:bodyPr/>
          <a:lstStyle/>
          <a:p>
            <a:fld id="{1D8BD707-D9CF-40AE-B4C6-C98DA3205C09}" type="datetimeFigureOut">
              <a:rPr lang="en-US" smtClean="0"/>
              <a:pPr/>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sl-SI"/>
              <a:t>Kliknite, če želite urediti slog naslova matrice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a:t>Kliknite ikono, če želite dodati sliko</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Kliknite za urejanje slogov besedila matrice</a:t>
            </a:r>
          </a:p>
        </p:txBody>
      </p:sp>
      <p:sp>
        <p:nvSpPr>
          <p:cNvPr id="5" name="Date Placeholder 4"/>
          <p:cNvSpPr>
            <a:spLocks noGrp="1"/>
          </p:cNvSpPr>
          <p:nvPr>
            <p:ph type="dt" sz="half" idx="10"/>
          </p:nvPr>
        </p:nvSpPr>
        <p:spPr/>
        <p:txBody>
          <a:bodyPr/>
          <a:lstStyle/>
          <a:p>
            <a:fld id="{1D8BD707-D9CF-40AE-B4C6-C98DA3205C09}" type="datetimeFigureOut">
              <a:rPr lang="en-US" smtClean="0"/>
              <a:pPr/>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l-SI"/>
              <a:t>Kliknite, če želite urediti slog naslova matrice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2/12/2025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850287A5-5754-1F4C-903D-3009BE9C543D}"/>
              </a:ext>
            </a:extLst>
          </p:cNvPr>
          <p:cNvSpPr>
            <a:spLocks noGrp="1"/>
          </p:cNvSpPr>
          <p:nvPr>
            <p:ph type="title"/>
          </p:nvPr>
        </p:nvSpPr>
        <p:spPr>
          <a:xfrm>
            <a:off x="1257300" y="547688"/>
            <a:ext cx="15773400" cy="1988345"/>
          </a:xfrm>
          <a:prstGeom prst="rect">
            <a:avLst/>
          </a:prstGeom>
        </p:spPr>
        <p:txBody>
          <a:bodyPr vert="horz" lIns="91440" tIns="45720" rIns="91440" bIns="45720" rtlCol="0" anchor="ctr">
            <a:normAutofit/>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157ECE2A-F7A5-418E-52F4-59EB65C0C822}"/>
              </a:ext>
            </a:extLst>
          </p:cNvPr>
          <p:cNvSpPr>
            <a:spLocks noGrp="1"/>
          </p:cNvSpPr>
          <p:nvPr>
            <p:ph type="body" idx="1"/>
          </p:nvPr>
        </p:nvSpPr>
        <p:spPr>
          <a:xfrm>
            <a:off x="1257300" y="2738438"/>
            <a:ext cx="15773400" cy="6527007"/>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ADCF2108-115E-BD32-472A-7520A22D291F}"/>
              </a:ext>
            </a:extLst>
          </p:cNvPr>
          <p:cNvSpPr>
            <a:spLocks noGrp="1"/>
          </p:cNvSpPr>
          <p:nvPr>
            <p:ph type="dt" sz="half" idx="2"/>
          </p:nvPr>
        </p:nvSpPr>
        <p:spPr>
          <a:xfrm>
            <a:off x="1257300" y="9534526"/>
            <a:ext cx="4114800" cy="547688"/>
          </a:xfrm>
          <a:prstGeom prst="rect">
            <a:avLst/>
          </a:prstGeom>
        </p:spPr>
        <p:txBody>
          <a:bodyPr vert="horz" lIns="91440" tIns="45720" rIns="91440" bIns="45720" rtlCol="0" anchor="ctr"/>
          <a:lstStyle>
            <a:lvl1pPr algn="l">
              <a:defRPr sz="1800">
                <a:solidFill>
                  <a:schemeClr val="tx1">
                    <a:tint val="75000"/>
                  </a:schemeClr>
                </a:solidFill>
              </a:defRPr>
            </a:lvl1pPr>
          </a:lstStyle>
          <a:p>
            <a:fld id="{CD67AE3A-DD2C-4F9D-AFF5-E60239118036}" type="datetimeFigureOut">
              <a:rPr lang="sl-SI" smtClean="0"/>
              <a:t>12. 02. 2025</a:t>
            </a:fld>
            <a:endParaRPr lang="sl-SI"/>
          </a:p>
        </p:txBody>
      </p:sp>
      <p:sp>
        <p:nvSpPr>
          <p:cNvPr id="5" name="Označba mesta noge 4">
            <a:extLst>
              <a:ext uri="{FF2B5EF4-FFF2-40B4-BE49-F238E27FC236}">
                <a16:creationId xmlns:a16="http://schemas.microsoft.com/office/drawing/2014/main" id="{70B7D072-1939-5F1A-8CD8-BB01C0C7F582}"/>
              </a:ext>
            </a:extLst>
          </p:cNvPr>
          <p:cNvSpPr>
            <a:spLocks noGrp="1"/>
          </p:cNvSpPr>
          <p:nvPr>
            <p:ph type="ftr" sz="quarter" idx="3"/>
          </p:nvPr>
        </p:nvSpPr>
        <p:spPr>
          <a:xfrm>
            <a:off x="6057900" y="9534526"/>
            <a:ext cx="6172200" cy="547688"/>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sl-SI"/>
          </a:p>
        </p:txBody>
      </p:sp>
      <p:sp>
        <p:nvSpPr>
          <p:cNvPr id="6" name="Označba mesta številke diapozitiva 5">
            <a:extLst>
              <a:ext uri="{FF2B5EF4-FFF2-40B4-BE49-F238E27FC236}">
                <a16:creationId xmlns:a16="http://schemas.microsoft.com/office/drawing/2014/main" id="{790ED8AC-85AF-08B5-EF4B-4DD52CCE14C0}"/>
              </a:ext>
            </a:extLst>
          </p:cNvPr>
          <p:cNvSpPr>
            <a:spLocks noGrp="1"/>
          </p:cNvSpPr>
          <p:nvPr>
            <p:ph type="sldNum" sz="quarter" idx="4"/>
          </p:nvPr>
        </p:nvSpPr>
        <p:spPr>
          <a:xfrm>
            <a:off x="12915900" y="9534526"/>
            <a:ext cx="4114800" cy="547688"/>
          </a:xfrm>
          <a:prstGeom prst="rect">
            <a:avLst/>
          </a:prstGeom>
        </p:spPr>
        <p:txBody>
          <a:bodyPr vert="horz" lIns="91440" tIns="45720" rIns="91440" bIns="45720" rtlCol="0" anchor="ctr"/>
          <a:lstStyle>
            <a:lvl1pPr algn="r">
              <a:defRPr sz="1800">
                <a:solidFill>
                  <a:schemeClr val="tx1">
                    <a:tint val="75000"/>
                  </a:schemeClr>
                </a:solidFill>
              </a:defRPr>
            </a:lvl1pPr>
          </a:lstStyle>
          <a:p>
            <a:fld id="{AB7ADC6C-25DB-4AAA-BA06-E8155A928427}" type="slidenum">
              <a:rPr lang="sl-SI" smtClean="0"/>
              <a:t>‹#›</a:t>
            </a:fld>
            <a:endParaRPr lang="sl-SI"/>
          </a:p>
        </p:txBody>
      </p:sp>
    </p:spTree>
    <p:extLst>
      <p:ext uri="{BB962C8B-B14F-4D97-AF65-F5344CB8AC3E}">
        <p14:creationId xmlns:p14="http://schemas.microsoft.com/office/powerpoint/2010/main" val="3915032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sl-SI"/>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v.si/zbirke/javne-objave/dodaj-javna-objava-250120115826/" TargetMode="Externa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2295D"/>
        </a:solidFill>
        <a:effectLst/>
      </p:bgPr>
    </p:bg>
    <p:spTree>
      <p:nvGrpSpPr>
        <p:cNvPr id="1" name=""/>
        <p:cNvGrpSpPr/>
        <p:nvPr/>
      </p:nvGrpSpPr>
      <p:grpSpPr>
        <a:xfrm>
          <a:off x="0" y="0"/>
          <a:ext cx="0" cy="0"/>
          <a:chOff x="0" y="0"/>
          <a:chExt cx="0" cy="0"/>
        </a:xfrm>
      </p:grpSpPr>
      <p:sp>
        <p:nvSpPr>
          <p:cNvPr id="2" name="Freeform 2">
            <a:extLst>
              <a:ext uri="{C183D7F6-B498-43B3-948B-1728B52AA6E4}">
                <adec:decorative xmlns:adec="http://schemas.microsoft.com/office/drawing/2017/decorative" val="1"/>
              </a:ext>
            </a:extLst>
          </p:cNvPr>
          <p:cNvSpPr/>
          <p:nvPr/>
        </p:nvSpPr>
        <p:spPr>
          <a:xfrm rot="2700000">
            <a:off x="-7305644" y="3871996"/>
            <a:ext cx="22692332" cy="11346166"/>
          </a:xfrm>
          <a:custGeom>
            <a:avLst/>
            <a:gdLst/>
            <a:ahLst/>
            <a:cxnLst/>
            <a:rect l="l" t="t" r="r" b="b"/>
            <a:pathLst>
              <a:path w="22692332" h="11346166">
                <a:moveTo>
                  <a:pt x="0" y="0"/>
                </a:moveTo>
                <a:lnTo>
                  <a:pt x="22692332" y="0"/>
                </a:lnTo>
                <a:lnTo>
                  <a:pt x="22692332" y="11346166"/>
                </a:lnTo>
                <a:lnTo>
                  <a:pt x="0" y="11346166"/>
                </a:lnTo>
                <a:lnTo>
                  <a:pt x="0" y="0"/>
                </a:lnTo>
                <a:close/>
              </a:path>
            </a:pathLst>
          </a:custGeom>
          <a:blipFill>
            <a:blip r:embed="rId3">
              <a:alphaModFix amt="50000"/>
              <a:extLst>
                <a:ext uri="{96DAC541-7B7A-43D3-8B79-37D633B846F1}">
                  <asvg:svgBlip xmlns:asvg="http://schemas.microsoft.com/office/drawing/2016/SVG/main" r:embed="rId4"/>
                </a:ext>
              </a:extLst>
            </a:blip>
            <a:stretch>
              <a:fillRect/>
            </a:stretch>
          </a:blipFill>
        </p:spPr>
        <p:txBody>
          <a:bodyPr/>
          <a:lstStyle/>
          <a:p>
            <a:endParaRPr lang="sl-SI"/>
          </a:p>
        </p:txBody>
      </p:sp>
      <p:sp>
        <p:nvSpPr>
          <p:cNvPr id="3" name="Freeform 3">
            <a:extLst>
              <a:ext uri="{C183D7F6-B498-43B3-948B-1728B52AA6E4}">
                <adec:decorative xmlns:adec="http://schemas.microsoft.com/office/drawing/2017/decorative" val="1"/>
              </a:ext>
            </a:extLst>
          </p:cNvPr>
          <p:cNvSpPr/>
          <p:nvPr/>
        </p:nvSpPr>
        <p:spPr>
          <a:xfrm rot="-3435789">
            <a:off x="2340136" y="1174650"/>
            <a:ext cx="17727343" cy="8863672"/>
          </a:xfrm>
          <a:custGeom>
            <a:avLst/>
            <a:gdLst/>
            <a:ahLst/>
            <a:cxnLst/>
            <a:rect l="l" t="t" r="r" b="b"/>
            <a:pathLst>
              <a:path w="17727343" h="8863672">
                <a:moveTo>
                  <a:pt x="0" y="0"/>
                </a:moveTo>
                <a:lnTo>
                  <a:pt x="17727344" y="0"/>
                </a:lnTo>
                <a:lnTo>
                  <a:pt x="17727344" y="8863672"/>
                </a:lnTo>
                <a:lnTo>
                  <a:pt x="0" y="8863672"/>
                </a:lnTo>
                <a:lnTo>
                  <a:pt x="0" y="0"/>
                </a:lnTo>
                <a:close/>
              </a:path>
            </a:pathLst>
          </a:custGeom>
          <a:blipFill>
            <a:blip r:embed="rId5">
              <a:alphaModFix amt="70000"/>
              <a:extLst>
                <a:ext uri="{96DAC541-7B7A-43D3-8B79-37D633B846F1}">
                  <asvg:svgBlip xmlns:asvg="http://schemas.microsoft.com/office/drawing/2016/SVG/main" r:embed="rId6"/>
                </a:ext>
              </a:extLst>
            </a:blip>
            <a:stretch>
              <a:fillRect/>
            </a:stretch>
          </a:blipFill>
        </p:spPr>
        <p:txBody>
          <a:bodyPr/>
          <a:lstStyle/>
          <a:p>
            <a:endParaRPr lang="sl-SI"/>
          </a:p>
        </p:txBody>
      </p:sp>
      <p:sp>
        <p:nvSpPr>
          <p:cNvPr id="4" name="Freeform 4">
            <a:extLst>
              <a:ext uri="{C183D7F6-B498-43B3-948B-1728B52AA6E4}">
                <adec:decorative xmlns:adec="http://schemas.microsoft.com/office/drawing/2017/decorative" val="1"/>
              </a:ext>
            </a:extLst>
          </p:cNvPr>
          <p:cNvSpPr/>
          <p:nvPr/>
        </p:nvSpPr>
        <p:spPr>
          <a:xfrm>
            <a:off x="359024" y="318964"/>
            <a:ext cx="8928992" cy="93610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7"/>
            <a:stretch>
              <a:fillRect/>
            </a:stretch>
          </a:blipFill>
        </p:spPr>
        <p:txBody>
          <a:bodyPr/>
          <a:lstStyle/>
          <a:p>
            <a:endParaRPr lang="sl-SI"/>
          </a:p>
        </p:txBody>
      </p:sp>
      <p:sp>
        <p:nvSpPr>
          <p:cNvPr id="5" name="Naslov 4">
            <a:extLst>
              <a:ext uri="{FF2B5EF4-FFF2-40B4-BE49-F238E27FC236}">
                <a16:creationId xmlns:a16="http://schemas.microsoft.com/office/drawing/2014/main" id="{40331773-90E5-CF30-3382-8ABC17982023}"/>
              </a:ext>
            </a:extLst>
          </p:cNvPr>
          <p:cNvSpPr>
            <a:spLocks noGrp="1"/>
          </p:cNvSpPr>
          <p:nvPr>
            <p:ph type="title"/>
          </p:nvPr>
        </p:nvSpPr>
        <p:spPr>
          <a:xfrm>
            <a:off x="575048" y="2335188"/>
            <a:ext cx="17137904" cy="3528392"/>
          </a:xfrm>
        </p:spPr>
        <p:txBody>
          <a:bodyPr>
            <a:noAutofit/>
          </a:bodyPr>
          <a:lstStyle/>
          <a:p>
            <a:pPr algn="ctr"/>
            <a:r>
              <a:rPr lang="pt-BR" sz="5400" dirty="0">
                <a:solidFill>
                  <a:schemeClr val="bg1"/>
                </a:solidFill>
                <a:latin typeface="Republika" panose="02000506040000020004" pitchFamily="2" charset="-18"/>
                <a:cs typeface="Arial" panose="020B0604020202020204" pitchFamily="34" charset="0"/>
              </a:rPr>
              <a:t>Javni razpis za sofinanciranje gradnje visokozmogljivih mobilnih omrežij 5G –</a:t>
            </a:r>
            <a:br>
              <a:rPr lang="sl-SI" sz="5400" dirty="0">
                <a:solidFill>
                  <a:schemeClr val="bg1"/>
                </a:solidFill>
                <a:latin typeface="Republika" panose="02000506040000020004" pitchFamily="2" charset="-18"/>
                <a:cs typeface="Arial" panose="020B0604020202020204" pitchFamily="34" charset="0"/>
              </a:rPr>
            </a:br>
            <a:r>
              <a:rPr lang="pt-BR" sz="5400" dirty="0">
                <a:solidFill>
                  <a:schemeClr val="bg1"/>
                </a:solidFill>
                <a:latin typeface="Republika" panose="02000506040000020004" pitchFamily="2" charset="-18"/>
                <a:cs typeface="Arial" panose="020B0604020202020204" pitchFamily="34" charset="0"/>
              </a:rPr>
              <a:t>Sklad za obnovo (JR OBP)</a:t>
            </a:r>
            <a:br>
              <a:rPr lang="sl-SI" sz="5400" dirty="0">
                <a:solidFill>
                  <a:schemeClr val="bg1"/>
                </a:solidFill>
                <a:latin typeface="Republika" panose="02000506040000020004" pitchFamily="2" charset="-18"/>
                <a:cs typeface="Arial" panose="020B0604020202020204" pitchFamily="34" charset="0"/>
              </a:rPr>
            </a:br>
            <a:endParaRPr lang="pt-BR" sz="5400" dirty="0">
              <a:solidFill>
                <a:schemeClr val="bg1"/>
              </a:solidFill>
              <a:latin typeface="Republika" panose="02000506040000020004" pitchFamily="2" charset="-18"/>
              <a:cs typeface="Arial" panose="020B0604020202020204" pitchFamily="34" charset="0"/>
            </a:endParaRPr>
          </a:p>
        </p:txBody>
      </p:sp>
      <p:sp>
        <p:nvSpPr>
          <p:cNvPr id="7" name="Označba mesta besedila 6">
            <a:extLst>
              <a:ext uri="{FF2B5EF4-FFF2-40B4-BE49-F238E27FC236}">
                <a16:creationId xmlns:a16="http://schemas.microsoft.com/office/drawing/2014/main" id="{5E5C9ADB-28B8-15F9-3493-B19D52826BA4}"/>
              </a:ext>
            </a:extLst>
          </p:cNvPr>
          <p:cNvSpPr>
            <a:spLocks noGrp="1"/>
          </p:cNvSpPr>
          <p:nvPr>
            <p:ph type="body" idx="1"/>
          </p:nvPr>
        </p:nvSpPr>
        <p:spPr>
          <a:xfrm>
            <a:off x="2159224" y="5647556"/>
            <a:ext cx="14041560" cy="1068139"/>
          </a:xfrm>
        </p:spPr>
        <p:txBody>
          <a:bodyPr anchor="ctr">
            <a:normAutofit/>
          </a:bodyPr>
          <a:lstStyle/>
          <a:p>
            <a:pPr algn="ctr"/>
            <a:r>
              <a:rPr lang="sl-SI" sz="5400" b="1" dirty="0">
                <a:solidFill>
                  <a:srgbClr val="99FF99"/>
                </a:solidFill>
                <a:effectLst>
                  <a:outerShdw blurRad="38100" dist="38100" dir="2700000" algn="tl">
                    <a:srgbClr val="000000">
                      <a:alpha val="43137"/>
                    </a:srgbClr>
                  </a:outerShdw>
                </a:effectLst>
                <a:latin typeface="Republika" panose="02000506040000020004" pitchFamily="2" charset="-18"/>
                <a:cs typeface="Arial" panose="020B0604020202020204" pitchFamily="34" charset="0"/>
              </a:rPr>
              <a:t>Zvonimir Unijat</a:t>
            </a:r>
          </a:p>
        </p:txBody>
      </p:sp>
      <p:sp>
        <p:nvSpPr>
          <p:cNvPr id="8" name="PoljeZBesedilom 7">
            <a:extLst>
              <a:ext uri="{FF2B5EF4-FFF2-40B4-BE49-F238E27FC236}">
                <a16:creationId xmlns:a16="http://schemas.microsoft.com/office/drawing/2014/main" id="{EC20E9B0-995D-D7FF-4961-7A64889F2D39}"/>
              </a:ext>
            </a:extLst>
          </p:cNvPr>
          <p:cNvSpPr txBox="1"/>
          <p:nvPr/>
        </p:nvSpPr>
        <p:spPr>
          <a:xfrm>
            <a:off x="2087216" y="7951812"/>
            <a:ext cx="14257584" cy="1877437"/>
          </a:xfrm>
          <a:prstGeom prst="rect">
            <a:avLst/>
          </a:prstGeom>
          <a:noFill/>
        </p:spPr>
        <p:txBody>
          <a:bodyPr wrap="square" rtlCol="0">
            <a:spAutoFit/>
          </a:bodyPr>
          <a:lstStyle/>
          <a:p>
            <a:pPr algn="ctr">
              <a:spcBef>
                <a:spcPts val="600"/>
              </a:spcBef>
              <a:spcAft>
                <a:spcPts val="600"/>
              </a:spcAft>
            </a:pPr>
            <a:r>
              <a:rPr lang="sl-SI" sz="3200" dirty="0">
                <a:solidFill>
                  <a:srgbClr val="00B0F0"/>
                </a:solidFill>
              </a:rPr>
              <a:t>Informativni dan za Javni razpis za sofinanciranje gradnje visokozmogljivih mobilnih</a:t>
            </a:r>
          </a:p>
          <a:p>
            <a:pPr algn="ctr">
              <a:spcBef>
                <a:spcPts val="600"/>
              </a:spcBef>
              <a:spcAft>
                <a:spcPts val="600"/>
              </a:spcAft>
            </a:pPr>
            <a:r>
              <a:rPr lang="sl-SI" sz="3200" dirty="0">
                <a:solidFill>
                  <a:srgbClr val="00B0F0"/>
                </a:solidFill>
              </a:rPr>
              <a:t> omrežij 5G – Sklad za obnovo (JR OBP),</a:t>
            </a:r>
          </a:p>
          <a:p>
            <a:pPr algn="ctr">
              <a:spcBef>
                <a:spcPts val="600"/>
              </a:spcBef>
              <a:spcAft>
                <a:spcPts val="600"/>
              </a:spcAft>
            </a:pPr>
            <a:r>
              <a:rPr lang="sl-SI" sz="3200" dirty="0">
                <a:solidFill>
                  <a:srgbClr val="00B0F0"/>
                </a:solidFill>
              </a:rPr>
              <a:t> </a:t>
            </a:r>
            <a:r>
              <a:rPr lang="sl-SI" sz="3200" dirty="0">
                <a:solidFill>
                  <a:srgbClr val="99FF99"/>
                </a:solidFill>
              </a:rPr>
              <a:t>11. februar, 2025</a:t>
            </a:r>
          </a:p>
        </p:txBody>
      </p:sp>
    </p:spTree>
    <p:extLst>
      <p:ext uri="{BB962C8B-B14F-4D97-AF65-F5344CB8AC3E}">
        <p14:creationId xmlns:p14="http://schemas.microsoft.com/office/powerpoint/2010/main" val="3810442375"/>
      </p:ext>
    </p:extLst>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1295128" y="1111052"/>
            <a:ext cx="15841760" cy="93610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PROJEKTNA DOKUMENTACIJA 2</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719064" y="2407196"/>
            <a:ext cx="17209912" cy="7632848"/>
          </a:xfrm>
        </p:spPr>
        <p:txBody>
          <a:bodyPr>
            <a:noAutofit/>
          </a:bodyPr>
          <a:lstStyle/>
          <a:p>
            <a:pPr marL="0" indent="0" algn="just">
              <a:lnSpc>
                <a:spcPct val="100000"/>
              </a:lnSpc>
              <a:spcBef>
                <a:spcPts val="0"/>
              </a:spcBef>
              <a:buNone/>
              <a:defRPr/>
            </a:pPr>
            <a:endParaRPr kumimoji="0" lang="sl-SI" sz="1600" i="0" u="none" strike="noStrike" kern="1200" cap="none" spc="0" normalizeH="0" baseline="0" dirty="0">
              <a:ln>
                <a:noFill/>
              </a:ln>
              <a:solidFill>
                <a:srgbClr val="99FF99"/>
              </a:solidFill>
              <a:uLnTx/>
              <a:uFillTx/>
              <a:latin typeface="Arial" panose="020B0604020202020204" pitchFamily="34" charset="0"/>
              <a:ea typeface="Times New Roman" panose="02020603050405020304" pitchFamily="18" charset="0"/>
              <a:cs typeface="Arial" panose="020B0604020202020204" pitchFamily="34" charset="0"/>
            </a:endParaRPr>
          </a:p>
          <a:p>
            <a:pPr marL="1252538" indent="-711200" algn="just">
              <a:lnSpc>
                <a:spcPct val="100000"/>
              </a:lnSpc>
              <a:spcBef>
                <a:spcPts val="0"/>
              </a:spcBef>
              <a:buFont typeface="+mj-lt"/>
              <a:buAutoNum type="arabicPeriod" startAt="5"/>
              <a:defRPr/>
            </a:pPr>
            <a:r>
              <a:rPr kumimoji="0" lang="sl-SI" sz="3600" i="0" u="none" strike="noStrike" kern="1200" cap="none" spc="0" normalizeH="0" baseline="0" dirty="0">
                <a:ln>
                  <a:noFill/>
                </a:ln>
                <a:solidFill>
                  <a:srgbClr val="FFFF00"/>
                </a:solidFill>
                <a:uLnTx/>
                <a:uFillTx/>
                <a:latin typeface="Arial" panose="020B0604020202020204" pitchFamily="34" charset="0"/>
                <a:ea typeface="Times New Roman" panose="02020603050405020304" pitchFamily="18" charset="0"/>
                <a:cs typeface="Arial" panose="020B0604020202020204" pitchFamily="34" charset="0"/>
              </a:rPr>
              <a:t>Opis gradbenih in montažnih del.</a:t>
            </a:r>
          </a:p>
          <a:p>
            <a:pPr marL="1252538" indent="-711200" algn="just">
              <a:lnSpc>
                <a:spcPct val="100000"/>
              </a:lnSpc>
              <a:spcBef>
                <a:spcPts val="0"/>
              </a:spcBef>
              <a:buFont typeface="+mj-lt"/>
              <a:buAutoNum type="arabicPeriod" startAt="5"/>
              <a:defRPr/>
            </a:pPr>
            <a:r>
              <a:rPr kumimoji="0" lang="sl-SI" sz="3600" i="0" u="none" strike="noStrike" kern="1200" cap="none" spc="0" normalizeH="0" baseline="0" dirty="0">
                <a:ln>
                  <a:noFill/>
                </a:ln>
                <a:solidFill>
                  <a:srgbClr val="99FF99"/>
                </a:solidFill>
                <a:uLnTx/>
                <a:uFillTx/>
                <a:latin typeface="Arial" panose="020B0604020202020204" pitchFamily="34" charset="0"/>
                <a:ea typeface="Times New Roman" panose="02020603050405020304" pitchFamily="18" charset="0"/>
                <a:cs typeface="Arial" panose="020B0604020202020204" pitchFamily="34" charset="0"/>
              </a:rPr>
              <a:t>Časovnico gradnje.</a:t>
            </a:r>
            <a:endParaRPr lang="sl-SI" sz="3600" dirty="0">
              <a:solidFill>
                <a:srgbClr val="99FF99"/>
              </a:solidFill>
              <a:latin typeface="Arial" panose="020B0604020202020204" pitchFamily="34" charset="0"/>
              <a:ea typeface="Times New Roman" panose="02020603050405020304" pitchFamily="18" charset="0"/>
              <a:cs typeface="Arial" panose="020B0604020202020204" pitchFamily="34" charset="0"/>
            </a:endParaRPr>
          </a:p>
          <a:p>
            <a:pPr marL="1252538" indent="-711200" algn="just">
              <a:lnSpc>
                <a:spcPct val="100000"/>
              </a:lnSpc>
              <a:spcBef>
                <a:spcPts val="0"/>
              </a:spcBef>
              <a:buFont typeface="+mj-lt"/>
              <a:buAutoNum type="arabicPeriod" startAt="5"/>
              <a:defRPr/>
            </a:pPr>
            <a:r>
              <a:rPr kumimoji="0" lang="sl-SI" sz="3600" i="0" u="none" strike="noStrike" kern="1200" cap="none" spc="0" normalizeH="0" baseline="0" dirty="0">
                <a:ln>
                  <a:noFill/>
                </a:ln>
                <a:solidFill>
                  <a:srgbClr val="FFFF00"/>
                </a:solidFill>
                <a:uLnTx/>
                <a:uFillTx/>
                <a:latin typeface="Arial" panose="020B0604020202020204" pitchFamily="34" charset="0"/>
                <a:ea typeface="Times New Roman" panose="02020603050405020304" pitchFamily="18" charset="0"/>
                <a:cs typeface="Arial" panose="020B0604020202020204" pitchFamily="34" charset="0"/>
              </a:rPr>
              <a:t>Prikaz ocene predvidenih količin vgrajenih materialov, opreme, naprav, oceno predvidenih gradbenih in montažnih del, meritev in posredovanje podatkov o zgrajenih trasah (Obrazec št. 15: Tehnično-tehnološki del);</a:t>
            </a:r>
          </a:p>
          <a:p>
            <a:pPr marL="1252538" indent="-711200" algn="just">
              <a:lnSpc>
                <a:spcPct val="100000"/>
              </a:lnSpc>
              <a:spcBef>
                <a:spcPts val="0"/>
              </a:spcBef>
              <a:buFont typeface="+mj-lt"/>
              <a:buAutoNum type="arabicPeriod" startAt="5"/>
              <a:defRPr/>
            </a:pPr>
            <a:r>
              <a:rPr lang="sl-SI" sz="3600" dirty="0">
                <a:solidFill>
                  <a:srgbClr val="99FF99"/>
                </a:solidFill>
                <a:latin typeface="Arial" panose="020B0604020202020204" pitchFamily="34" charset="0"/>
                <a:ea typeface="Times New Roman" panose="02020603050405020304" pitchFamily="18" charset="0"/>
                <a:cs typeface="Arial" panose="020B0604020202020204" pitchFamily="34" charset="0"/>
              </a:rPr>
              <a:t>O</a:t>
            </a:r>
            <a:r>
              <a:rPr kumimoji="0" lang="sl-SI" sz="3600" i="0" u="none" strike="noStrike" kern="1200" cap="none" spc="0" normalizeH="0" baseline="0" dirty="0">
                <a:ln>
                  <a:noFill/>
                </a:ln>
                <a:solidFill>
                  <a:srgbClr val="99FF99"/>
                </a:solidFill>
                <a:uLnTx/>
                <a:uFillTx/>
                <a:latin typeface="Arial" panose="020B0604020202020204" pitchFamily="34" charset="0"/>
                <a:ea typeface="Times New Roman" panose="02020603050405020304" pitchFamily="18" charset="0"/>
                <a:cs typeface="Arial" panose="020B0604020202020204" pitchFamily="34" charset="0"/>
              </a:rPr>
              <a:t>pis izpolnjevanja vseh zahtev RD.</a:t>
            </a:r>
          </a:p>
          <a:p>
            <a:pPr marL="0" lvl="1" indent="0" algn="just">
              <a:lnSpc>
                <a:spcPct val="100000"/>
              </a:lnSpc>
              <a:spcBef>
                <a:spcPts val="0"/>
              </a:spcBef>
              <a:buNone/>
              <a:defRPr/>
            </a:pPr>
            <a:endParaRPr kumimoji="0" lang="sl-SI" i="0" u="none" strike="noStrike" kern="1200" cap="none" spc="0" normalizeH="0" baseline="0" dirty="0">
              <a:ln>
                <a:noFill/>
              </a:ln>
              <a:solidFill>
                <a:srgbClr val="99FF99"/>
              </a:solidFill>
              <a:uLnTx/>
              <a:uFillTx/>
              <a:latin typeface="Arial" panose="020B0604020202020204" pitchFamily="34" charset="0"/>
              <a:ea typeface="Times New Roman" panose="02020603050405020304" pitchFamily="18" charset="0"/>
              <a:cs typeface="Arial" panose="020B0604020202020204" pitchFamily="34" charset="0"/>
            </a:endParaRPr>
          </a:p>
          <a:p>
            <a:pPr marL="571500" lvl="1" indent="-571500" algn="just">
              <a:lnSpc>
                <a:spcPct val="100000"/>
              </a:lnSpc>
              <a:spcBef>
                <a:spcPts val="0"/>
              </a:spcBef>
              <a:buFont typeface="Wingdings" panose="05000000000000000000" pitchFamily="2" charset="2"/>
              <a:buChar char="v"/>
              <a:defRPr/>
            </a:pPr>
            <a:r>
              <a:rPr lang="sl-SI" dirty="0">
                <a:solidFill>
                  <a:srgbClr val="ED7D31">
                    <a:lumMod val="75000"/>
                  </a:srgb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I</a:t>
            </a:r>
            <a:r>
              <a:rPr kumimoji="0" lang="sl-SI" sz="3600" b="0" i="0" u="none" strike="noStrike" kern="1200" cap="none" spc="0" normalizeH="0" baseline="0" dirty="0">
                <a:ln>
                  <a:noFill/>
                </a:ln>
                <a:solidFill>
                  <a:srgbClr val="ED7D31">
                    <a:lumMod val="75000"/>
                  </a:srgbClr>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zjava o skladnosti projekta z načelom »ne škoduj bistveno« (DNSH) (Obrazec št. 17).</a:t>
            </a:r>
          </a:p>
          <a:p>
            <a:pPr marL="0" lvl="1" indent="0" algn="just">
              <a:lnSpc>
                <a:spcPct val="100000"/>
              </a:lnSpc>
              <a:spcBef>
                <a:spcPts val="0"/>
              </a:spcBef>
              <a:buNone/>
              <a:defRPr/>
            </a:pPr>
            <a:endParaRPr lang="sl-SI" dirty="0">
              <a:solidFill>
                <a:srgbClr val="ED7D31">
                  <a:lumMod val="75000"/>
                </a:srgb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p>
            <a:pPr marL="571500" lvl="1" indent="-571500" algn="just">
              <a:lnSpc>
                <a:spcPct val="100000"/>
              </a:lnSpc>
              <a:spcBef>
                <a:spcPts val="0"/>
              </a:spcBef>
              <a:buFont typeface="Wingdings" panose="05000000000000000000" pitchFamily="2" charset="2"/>
              <a:buChar char="v"/>
              <a:defRPr/>
            </a:pPr>
            <a:r>
              <a:rPr kumimoji="0" lang="sl-SI" sz="3600" b="0" i="0" u="none" strike="noStrike" kern="1200" cap="none" spc="0" normalizeH="0" baseline="0" dirty="0">
                <a:ln>
                  <a:noFill/>
                </a:ln>
                <a:solidFill>
                  <a:srgbClr val="ED7D31">
                    <a:lumMod val="75000"/>
                  </a:srgbClr>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Izpis iz ustreznega imenika inženirske zbornice za odgovorno osebo, ki bo opravljala neodvisen nadzor (Obrazec št. 18).</a:t>
            </a:r>
          </a:p>
        </p:txBody>
      </p:sp>
    </p:spTree>
    <p:extLst>
      <p:ext uri="{BB962C8B-B14F-4D97-AF65-F5344CB8AC3E}">
        <p14:creationId xmlns:p14="http://schemas.microsoft.com/office/powerpoint/2010/main" val="380365949"/>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719064" y="1111052"/>
            <a:ext cx="17137904" cy="100811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ZAHTEVE ZA INFRASTRUKTURO 1</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719064" y="2551212"/>
            <a:ext cx="17209912" cy="7488832"/>
          </a:xfrm>
        </p:spPr>
        <p:txBody>
          <a:bodyPr>
            <a:noAutofit/>
          </a:bodyPr>
          <a:lstStyle/>
          <a:p>
            <a:pPr marL="742950" indent="-742950" algn="just">
              <a:lnSpc>
                <a:spcPct val="100000"/>
              </a:lnSpc>
              <a:spcBef>
                <a:spcPts val="0"/>
              </a:spcBef>
              <a:buFont typeface="+mj-lt"/>
              <a:buAutoNum type="arabicPeriod"/>
              <a:defRPr/>
            </a:pP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Odprt veleprodajni dostop do infrastrukture OBP pod pravičnimi in nediskriminatornimi pogoji ves čas obstoja te infrastrukture. Zgrajena infrastruktura ter širokopasovno omrežje bo moralo vedno omogočati dovolj kapacitet in nosilnosti za postavitev najmanj 4 mobilnih omrežij. Zgrajena infrastruktura zalednega omrežja, ki tvori dostop OBP do obstoječega optičnega omrežja, bo morala vedno omogočati še najmanj podvojitev števila optičnih vlaken brez izvedbe dodatnih gradbenih del za primer potencialno izraženega interesa za njeno souporabo s strani drugih operaterjev v prihodnosti.</a:t>
            </a:r>
          </a:p>
          <a:p>
            <a:pPr marL="742950" indent="-742950" algn="just">
              <a:lnSpc>
                <a:spcPct val="100000"/>
              </a:lnSpc>
              <a:spcBef>
                <a:spcPts val="0"/>
              </a:spcBef>
              <a:buFont typeface="+mj-lt"/>
              <a:buAutoNum type="arabicPeriod"/>
              <a:defRPr/>
            </a:pPr>
            <a:r>
              <a:rPr kumimoji="0" lang="sl-SI" sz="3600" i="0" u="none"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Infrastruktura OBP mora biti načrtovana tako, da bo njena lokacija omogočala pokrivanje območja z mobilnim signalom 5G najmanj za 25 % vseh celic 100 m iz PRILOGE 2 RD, ki so v zračni razdalji do 3.000 m. Seznam celic 100 m, ki so bele lise se poda v Obrazcu št. 14.</a:t>
            </a:r>
          </a:p>
        </p:txBody>
      </p:sp>
    </p:spTree>
    <p:extLst>
      <p:ext uri="{BB962C8B-B14F-4D97-AF65-F5344CB8AC3E}">
        <p14:creationId xmlns:p14="http://schemas.microsoft.com/office/powerpoint/2010/main" val="1390088072"/>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719064" y="1111052"/>
            <a:ext cx="17137904" cy="100811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ZAHTEVE ZA INFRASTRUKTURO 2</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719064" y="2119164"/>
            <a:ext cx="17209912" cy="7776864"/>
          </a:xfrm>
        </p:spPr>
        <p:txBody>
          <a:bodyPr>
            <a:noAutofit/>
          </a:bodyPr>
          <a:lstStyle/>
          <a:p>
            <a:pPr marL="742950" indent="-742950" algn="just">
              <a:lnSpc>
                <a:spcPct val="100000"/>
              </a:lnSpc>
              <a:spcBef>
                <a:spcPts val="0"/>
              </a:spcBef>
              <a:buFont typeface="+mj-lt"/>
              <a:buAutoNum type="arabicPeriod" startAt="3"/>
              <a:defRPr/>
            </a:pPr>
            <a:r>
              <a:rPr kumimoji="0" lang="sl-SI" sz="3600" i="0" u="none"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Infrastruktura OBP: potrebni objekti, zaščita, stolpi, stebri, drogovi, antenski nosilci, električno napajanje s pripadajočimi rezervnimi napajanji za neprekinjeno delovanje celotne OBP za najmanj 12 ur ob izpadu električnega omrežja (akumulatorsko napajanje in agregati), klimatizacija ter dostop do optičnega omrežja (po potrebi tudi brezžični linki) in druge potrebne infrastrukture za delovanje radijskega dela mobilnega omrežja 5G. Urejen dostop za ustrezna transportna vozila ter druge pripadajoče naprave in opremo, ki so potrebni za nemoteno delovanje, upravljanje in vzdrževanje mobilnih omrežij 5G.</a:t>
            </a:r>
          </a:p>
          <a:p>
            <a:pPr marL="742950" indent="-742950" algn="just">
              <a:lnSpc>
                <a:spcPct val="100000"/>
              </a:lnSpc>
              <a:spcBef>
                <a:spcPts val="0"/>
              </a:spcBef>
              <a:buFont typeface="+mj-lt"/>
              <a:buAutoNum type="arabicPeriod" startAt="3"/>
              <a:defRPr/>
            </a:pP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Enotni informacijski sistem: </a:t>
            </a: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poizvedbe, naročila, odprave napak vključno z informacijami o tem, kdaj bo oz. je bila gradnja končana, tehnične značilnosti in kapacitete OBP ter vzorčno ponudbo. Sprotno obveščanje o rokih za odpravo napak, takoj po odpravi pa o vzrokih za nastanek napak in o odpravi prijavljene napake.</a:t>
            </a:r>
          </a:p>
        </p:txBody>
      </p:sp>
    </p:spTree>
    <p:extLst>
      <p:ext uri="{BB962C8B-B14F-4D97-AF65-F5344CB8AC3E}">
        <p14:creationId xmlns:p14="http://schemas.microsoft.com/office/powerpoint/2010/main" val="2443025898"/>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719064" y="1111052"/>
            <a:ext cx="17137904" cy="86409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ZAHTEVE ZA INFRASTRUKTURO 3</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719064" y="2047156"/>
            <a:ext cx="17209912" cy="8239844"/>
          </a:xfrm>
        </p:spPr>
        <p:txBody>
          <a:bodyPr>
            <a:noAutofit/>
          </a:bodyPr>
          <a:lstStyle/>
          <a:p>
            <a:pPr marL="742950" indent="-742950" algn="just">
              <a:lnSpc>
                <a:spcPct val="100000"/>
              </a:lnSpc>
              <a:spcBef>
                <a:spcPts val="0"/>
              </a:spcBef>
              <a:buFont typeface="+mj-lt"/>
              <a:buAutoNum type="arabicPeriod" startAt="5"/>
              <a:defRPr/>
            </a:pP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Ob zadnjem ZZI tudi potrjeno poročilo pooblaščenega nadzornika gradnje o zaključeni gradnji infrastrukture s popisom vseh izvedenih del in da je pripravljeno za postavitev mobilnih omrežij 5G ter potrdilo GURS, da so sporočeni podatki o lokaciji in trasi, vrsti in trenutni uporabi novozgrajene infrastrukture v skladu s 15. členom ZEKom-2.</a:t>
            </a:r>
          </a:p>
          <a:p>
            <a:pPr marL="742950" indent="-742950" algn="just">
              <a:lnSpc>
                <a:spcPct val="100000"/>
              </a:lnSpc>
              <a:spcBef>
                <a:spcPts val="0"/>
              </a:spcBef>
              <a:buFont typeface="+mj-lt"/>
              <a:buAutoNum type="arabicPeriod" startAt="5"/>
              <a:defRPr/>
            </a:pPr>
            <a:r>
              <a:rPr lang="sl-SI" sz="3600"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N</a:t>
            </a:r>
            <a:r>
              <a:rPr kumimoji="0" lang="sl-SI" sz="3600" i="0" u="none"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a enotnem informacijskem sistemu </a:t>
            </a:r>
            <a:r>
              <a:rPr lang="sl-SI" sz="3600"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je potrebno </a:t>
            </a:r>
            <a:r>
              <a:rPr kumimoji="0" lang="sl-SI" sz="3600" i="0" u="none"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najaviti datum, kdaj bo OBP zgrajena ter pripravljena za postavitev mobilnih omrežij 5G in to vsaj 30 koledarskih dni pred predvidenim zaključkom gradnje le te. Po zaključku gradnje je treba v 8 koledarskih </a:t>
            </a:r>
            <a:r>
              <a:rPr lang="sl-SI" sz="3600"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dneh na njem javno objaviti datum </a:t>
            </a:r>
            <a:r>
              <a:rPr kumimoji="0" lang="sl-SI" sz="3600" i="0" u="none"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zaključka gradnje.</a:t>
            </a:r>
          </a:p>
          <a:p>
            <a:pPr marL="742950" indent="-742950" algn="just">
              <a:lnSpc>
                <a:spcPct val="100000"/>
              </a:lnSpc>
              <a:spcBef>
                <a:spcPts val="0"/>
              </a:spcBef>
              <a:buFont typeface="+mj-lt"/>
              <a:buAutoNum type="arabicPeriod" startAt="5"/>
              <a:defRPr/>
            </a:pP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Ob vlogi na javni razpis je potrebno imeti enotni informacijski sistem že vzpostavljen oziroma </a:t>
            </a: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mora biti </a:t>
            </a: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v postopku vzpostavljanja.</a:t>
            </a:r>
          </a:p>
          <a:p>
            <a:pPr marL="742950" indent="-742950" algn="just">
              <a:lnSpc>
                <a:spcPct val="100000"/>
              </a:lnSpc>
              <a:spcBef>
                <a:spcPts val="0"/>
              </a:spcBef>
              <a:buFont typeface="+mj-lt"/>
              <a:buAutoNum type="arabicPeriod" startAt="5"/>
              <a:defRPr/>
            </a:pPr>
            <a:r>
              <a:rPr kumimoji="0" lang="sl-SI" sz="3600" i="0" u="none"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Po javni objavi zaključka gradnje OBP bo moral upravičenec na zahtevo zainteresiranemu operaterju omogočiti postavitev mobilnega omrežja 5G najkasneje v roku 30 koledarskih dni od datuma naročila, ki bo podano v skladu s pogoji iz vzorčne ponudbe upravičenca.</a:t>
            </a:r>
          </a:p>
        </p:txBody>
      </p:sp>
    </p:spTree>
    <p:extLst>
      <p:ext uri="{BB962C8B-B14F-4D97-AF65-F5344CB8AC3E}">
        <p14:creationId xmlns:p14="http://schemas.microsoft.com/office/powerpoint/2010/main" val="3572890282"/>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719064" y="1111052"/>
            <a:ext cx="17137904" cy="86409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ZAHTEVE ZA INFRASTRUKTURO 4</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719064" y="2047156"/>
            <a:ext cx="17209912" cy="8239844"/>
          </a:xfrm>
        </p:spPr>
        <p:txBody>
          <a:bodyPr>
            <a:noAutofit/>
          </a:bodyPr>
          <a:lstStyle/>
          <a:p>
            <a:pPr marL="742950" indent="-742950" algn="just">
              <a:lnSpc>
                <a:spcPct val="100000"/>
              </a:lnSpc>
              <a:spcBef>
                <a:spcPts val="0"/>
              </a:spcBef>
              <a:buFont typeface="+mj-lt"/>
              <a:buAutoNum type="arabicPeriod" startAt="9"/>
              <a:defRPr/>
            </a:pPr>
            <a:r>
              <a:rPr kumimoji="0" lang="sl-SI" sz="3600" i="0" u="none" strike="noStrike" kern="1200" cap="none" spc="0" normalizeH="0" baseline="0" dirty="0">
                <a:ln>
                  <a:noFill/>
                </a:ln>
                <a:solidFill>
                  <a:srgbClr val="FFFF66"/>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Upravičenec bo moral na informacijskem sistemu javno objaviti vzorčno ponudbo za vse ponujene modele odprtega veleprodajnega dostopa do infrastrukture te OBP najkasneje v 1 mesecu od sklenitve pogodbe o sofinanciranju. Vzorčna ponudba mora vsebovati najmanj naslednje elemente: dostop do informacij, definicije pojmov in okrajšave, tehnične značilnosti in kapacitete OBP, storitve vzorčne ponudbe, postopke zagotavljanja odprtega veleprodajnega dostopa do infrastrukture OBP vključno s postopki poizvedbe, naročila, izvedbe naročila, preklica naročila, izključitve, prehodov med operaterskimi storitvami, odprave napak in vzdrževanja omrežja, nivo zagotavljanja storitve in pogodbene kazni, medsebojno obveščanje, cene in zaračunavanje storitev vzorčne ponudbe, postopek sklenitve pogodbe, zavarovanje obveznosti, sankcije za kršitve pogojev, izključitve in omejitve odgovornosti, veljavnost in odpoved pogodb, sprememba vzorčne ponudbe, varovanje zaupnih podatkov, pravno nasledstvo, vzorci pogodb in obrazcev.</a:t>
            </a:r>
            <a:br>
              <a:rPr kumimoji="0" lang="sl-SI" sz="3600" i="0" u="none" strike="noStrike" kern="1200" cap="none" spc="0" normalizeH="0" baseline="0" dirty="0">
                <a:ln>
                  <a:noFill/>
                </a:ln>
                <a:solidFill>
                  <a:srgbClr val="FFFF66"/>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br>
            <a:r>
              <a:rPr kumimoji="0" lang="sl-SI" sz="3600" i="0" u="none" strike="noStrike" kern="1200" cap="none" spc="0" normalizeH="0" baseline="0" dirty="0">
                <a:ln>
                  <a:noFill/>
                </a:ln>
                <a:solidFill>
                  <a:srgbClr val="FFFF66"/>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Vzorčna ponudba je obvezna priloga k vlogi na JR (Obrazec št. 16).</a:t>
            </a:r>
          </a:p>
        </p:txBody>
      </p:sp>
    </p:spTree>
    <p:extLst>
      <p:ext uri="{BB962C8B-B14F-4D97-AF65-F5344CB8AC3E}">
        <p14:creationId xmlns:p14="http://schemas.microsoft.com/office/powerpoint/2010/main" val="1056748071"/>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719064" y="1111052"/>
            <a:ext cx="17137904" cy="86409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ZAHTEVE ZA INFRASTRUKTURO 5</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719064" y="2047156"/>
            <a:ext cx="17209912" cy="8239844"/>
          </a:xfrm>
        </p:spPr>
        <p:txBody>
          <a:bodyPr>
            <a:noAutofit/>
          </a:bodyPr>
          <a:lstStyle/>
          <a:p>
            <a:pPr marL="742950" indent="-742950" algn="just">
              <a:lnSpc>
                <a:spcPct val="100000"/>
              </a:lnSpc>
              <a:spcBef>
                <a:spcPts val="0"/>
              </a:spcBef>
              <a:buFont typeface="+mj-lt"/>
              <a:buAutoNum type="arabicPeriod" startAt="10"/>
              <a:defRPr/>
            </a:pP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Upravičenec mora oblikovati cene odprtega veleprodajnega dostopa do infrastrukture OBP na podlagi učinkovitih prirastnih stroškov vključno s pribitkom za skupne stroške. Pri tem mora upoštevati tudi naložbe v omrežje s primerno stopnjo donosnosti naložbe glede na vložena sredstva, kar predstavlja tehtano povprečje kapitala (ang. </a:t>
            </a:r>
            <a:r>
              <a:rPr kumimoji="0" lang="sl-SI" sz="3600" i="0" u="none" strike="noStrike" kern="1200" cap="none" spc="0" normalizeH="0" baseline="0" dirty="0" err="1">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weighted</a:t>
            </a: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sl-SI" sz="3600" i="0" u="none" strike="noStrike" kern="1200" cap="none" spc="0" normalizeH="0" baseline="0" dirty="0" err="1">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average</a:t>
            </a: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sl-SI" sz="3600" i="0" u="none" strike="noStrike" kern="1200" cap="none" spc="0" normalizeH="0" baseline="0" dirty="0" err="1">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cost</a:t>
            </a: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sl-SI" sz="3600" i="0" u="none" strike="noStrike" kern="1200" cap="none" spc="0" normalizeH="0" baseline="0" dirty="0" err="1">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of</a:t>
            </a: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sl-SI" sz="3600" i="0" u="none" strike="noStrike" kern="1200" cap="none" spc="0" normalizeH="0" baseline="0" dirty="0" err="1">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capital</a:t>
            </a: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 - WACC). Cene morajo biti stroškovno naravnane. Upravičencu bo tako omogočeno pokrivanje dejansko nastalih stroškov učinkovitega operaterja z upoštevanjem ustreznega donosa na vloženi kapital. Tehtano povprečje stroškov kapitala za NGA omrežje določa in jo objavlja na svoji spletni </a:t>
            </a: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strani AKOS.</a:t>
            </a:r>
            <a:endPar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endParaRPr>
          </a:p>
          <a:p>
            <a:pPr marL="742950" indent="-742950" algn="just">
              <a:lnSpc>
                <a:spcPct val="100000"/>
              </a:lnSpc>
              <a:spcBef>
                <a:spcPts val="0"/>
              </a:spcBef>
              <a:buFont typeface="+mj-lt"/>
              <a:buAutoNum type="arabicPeriod" startAt="10"/>
              <a:defRPr/>
            </a:pPr>
            <a:r>
              <a:rPr kumimoji="0" lang="sl-SI" sz="3600" i="0" u="none"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Upravičenec bo moral zagotoviti, rok za odpravo napak, ki ne znaša več kot 2 delovna dneva od prijave napake, pri čemer bo 60 % vseh napak odpravil v 1 delovnem dnevu. Rok se v primeru težjih napak lahko podaljša za največ 10 delovnih dni, pri čemer mora o podaljšanju roka ustrezno seznaniti operaterje Operaterjem bo moral na podlagi njihovih zahtev omogočiti tudi sklenitev dogovora o zagotavljanju posebnega nivoja storitve (SLA).</a:t>
            </a:r>
          </a:p>
        </p:txBody>
      </p:sp>
    </p:spTree>
    <p:extLst>
      <p:ext uri="{BB962C8B-B14F-4D97-AF65-F5344CB8AC3E}">
        <p14:creationId xmlns:p14="http://schemas.microsoft.com/office/powerpoint/2010/main" val="295061891"/>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719064" y="1111052"/>
            <a:ext cx="17137904" cy="86409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ZAHTEVE ZA INFRASTRUKTURO 6</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719064" y="2047156"/>
            <a:ext cx="17209912" cy="8064896"/>
          </a:xfrm>
        </p:spPr>
        <p:txBody>
          <a:bodyPr>
            <a:noAutofit/>
          </a:bodyPr>
          <a:lstStyle/>
          <a:p>
            <a:pPr marL="742950" indent="-742950" algn="just">
              <a:lnSpc>
                <a:spcPct val="100000"/>
              </a:lnSpc>
              <a:spcBef>
                <a:spcPts val="0"/>
              </a:spcBef>
              <a:buFont typeface="+mj-lt"/>
              <a:buAutoNum type="arabicPeriod" startAt="10"/>
              <a:defRPr/>
            </a:pPr>
            <a:r>
              <a:rPr kumimoji="0" lang="sl-SI" sz="3600" i="0" u="none" strike="noStrike" kern="1200" cap="none" spc="0" normalizeH="0" baseline="0" dirty="0">
                <a:ln>
                  <a:noFill/>
                </a:ln>
                <a:solidFill>
                  <a:srgbClr val="FFFF66"/>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Pri načrtovanju infrastrukture je potrebno preučiti vse potencialne možnosti souporabe obstoječe fizične infrastrukture, objektov in naprav vseh operaterjev elektronskih komunikacij ter infrastrukturnih operaterjev, kot tudi tiste, katerih gradnja ali postavitev je na tem območju že načrtovana v naslednjih treh letih - načela trajnostnega razvoja v skladu z načelom »ne škoduj bistveno« (DNSH).</a:t>
            </a:r>
          </a:p>
          <a:p>
            <a:pPr marL="742950" indent="-742950" algn="just">
              <a:lnSpc>
                <a:spcPct val="100000"/>
              </a:lnSpc>
              <a:spcBef>
                <a:spcPts val="0"/>
              </a:spcBef>
              <a:buFont typeface="+mj-lt"/>
              <a:buAutoNum type="arabicPeriod" startAt="10"/>
              <a:defRPr/>
            </a:pP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Dostop do obstoječe fizične infrastrukture ureja 139. člen ZEKom-2. Fizična infrastruktura pomeni v skladu z 10. točko 3. člena ZEKom-2 kateri koli element omrežja, namenjen namestitvi drugih elementov omrežja, ne da bi sam postal aktiven element omrežja, na primer cevi, drogovi, kanali, revizijski jaški, vstopni jaški, omarice, stavbe ali dostopi v stavbe, antenski nosilci in stolpi. Pri tem kabli, vključno z optičnimi vlakni, in vodovodna omrežja, ki se uporabljajo za prehranske potrebe ljudi, ne pomenijo fizične infrastrukture</a:t>
            </a: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a:t>
            </a:r>
            <a:endPar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endParaRPr>
          </a:p>
          <a:p>
            <a:pPr marL="742950" indent="-742950" algn="just">
              <a:lnSpc>
                <a:spcPct val="100000"/>
              </a:lnSpc>
              <a:spcBef>
                <a:spcPts val="0"/>
              </a:spcBef>
              <a:buFont typeface="+mj-lt"/>
              <a:buAutoNum type="arabicPeriod" startAt="10"/>
              <a:defRPr/>
            </a:pPr>
            <a:r>
              <a:rPr kumimoji="0" lang="sl-SI" sz="3600" i="0" u="none" strike="noStrike" kern="1200" cap="none" spc="0" normalizeH="0" baseline="0" dirty="0">
                <a:ln>
                  <a:noFill/>
                </a:ln>
                <a:solidFill>
                  <a:srgbClr val="FFFF66"/>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Ustanovitev služnosti, ki je potrebna za gradnjo, postavitev, obratovanje ali vzdrževanje infrastrukture odprte bazne, ureja 27. člen ZEKom-2.</a:t>
            </a:r>
          </a:p>
        </p:txBody>
      </p:sp>
    </p:spTree>
    <p:extLst>
      <p:ext uri="{BB962C8B-B14F-4D97-AF65-F5344CB8AC3E}">
        <p14:creationId xmlns:p14="http://schemas.microsoft.com/office/powerpoint/2010/main" val="577489164"/>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719064" y="1111052"/>
            <a:ext cx="17137904" cy="86409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ZAHTEVE ZA INFRASTRUKTURO 7</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719064" y="2191172"/>
            <a:ext cx="17209912" cy="7920880"/>
          </a:xfrm>
        </p:spPr>
        <p:txBody>
          <a:bodyPr>
            <a:noAutofit/>
          </a:bodyPr>
          <a:lstStyle/>
          <a:p>
            <a:pPr marL="742950" indent="-742950" algn="just">
              <a:lnSpc>
                <a:spcPct val="100000"/>
              </a:lnSpc>
              <a:spcBef>
                <a:spcPts val="0"/>
              </a:spcBef>
              <a:buFont typeface="+mj-lt"/>
              <a:buAutoNum type="arabicPeriod" startAt="10"/>
              <a:defRPr/>
            </a:pP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Izbrani prijavitelj bo moral zagotoviti, da rezultati operacije ne bodo odtujeni, cedirani, zastavljeni, prodani ali uporabljeni za namen, ki ni v povezavi s sofinancirano operacijo, v času veljavnosti pogodbe.</a:t>
            </a:r>
          </a:p>
          <a:p>
            <a:pPr marL="0" indent="0" algn="just">
              <a:lnSpc>
                <a:spcPct val="100000"/>
              </a:lnSpc>
              <a:spcBef>
                <a:spcPts val="0"/>
              </a:spcBef>
              <a:buNone/>
              <a:defRPr/>
            </a:pPr>
            <a:endPar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00000"/>
              </a:lnSpc>
              <a:spcBef>
                <a:spcPts val="0"/>
              </a:spcBef>
              <a:buNone/>
              <a:defRPr/>
            </a:pPr>
            <a:r>
              <a:rPr kumimoji="0" lang="sl-SI" sz="3600" i="0" u="none"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V primeru spremembe zakonodaje ali spremembe regulatornih ukrepov na trgu, ki bi povzročile potrebne spremembe na področjih gradnje, upravljanja in vzdrževanja sofinancirane infrastrukture OBP, ministrstvo ne prevzema nobene odgovornosti, zato izbranemu prijavitelju iz tega naslova ne pripada nobena finančna kompenzacija, morebitne finančne posledice pa bo moral pokriti iz zasebnih sredstev.</a:t>
            </a:r>
          </a:p>
        </p:txBody>
      </p:sp>
    </p:spTree>
    <p:extLst>
      <p:ext uri="{BB962C8B-B14F-4D97-AF65-F5344CB8AC3E}">
        <p14:creationId xmlns:p14="http://schemas.microsoft.com/office/powerpoint/2010/main" val="1033731461"/>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0" y="1111052"/>
            <a:ext cx="18288000" cy="86409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PRIČAKOVANI REZULTATI OPERACIJ / ZAVAROVANJE</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719064" y="2479204"/>
            <a:ext cx="17209912" cy="7632848"/>
          </a:xfrm>
        </p:spPr>
        <p:txBody>
          <a:bodyPr>
            <a:noAutofit/>
          </a:bodyPr>
          <a:lstStyle/>
          <a:p>
            <a:pPr marL="546100" indent="-546100" algn="just">
              <a:lnSpc>
                <a:spcPct val="100000"/>
              </a:lnSpc>
              <a:spcBef>
                <a:spcPts val="0"/>
              </a:spcBef>
              <a:buFont typeface="Wingdings" panose="05000000000000000000" pitchFamily="2" charset="2"/>
              <a:buChar char="v"/>
              <a:defRPr/>
            </a:pPr>
            <a:r>
              <a:rPr kumimoji="0" lang="pl-PL" sz="3600" i="0" u="none" strike="noStrike" kern="1200" cap="none" spc="0" normalizeH="0" baseline="0" dirty="0">
                <a:ln>
                  <a:noFill/>
                </a:ln>
                <a:solidFill>
                  <a:srgbClr val="FFFF66"/>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Rok za doseganje pričakovanih rezultatov operacij je do 20. 11. 2026.</a:t>
            </a:r>
          </a:p>
          <a:p>
            <a:pPr marL="546100" indent="-546100" algn="just">
              <a:lnSpc>
                <a:spcPct val="100000"/>
              </a:lnSpc>
              <a:spcBef>
                <a:spcPts val="0"/>
              </a:spcBef>
              <a:buFont typeface="Wingdings" panose="05000000000000000000" pitchFamily="2" charset="2"/>
              <a:buChar char="v"/>
              <a:defRPr/>
            </a:pP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MDP bo od sklenitve pogodbe na vsake 3 mesece preverjal izvajanje časovnice aktivnosti izbranega prijavitelja ter preveril celotno izvedbo operacije tudi na dan 31. 12. 2026.</a:t>
            </a:r>
          </a:p>
          <a:p>
            <a:pPr marL="546100" indent="-546100" algn="just">
              <a:lnSpc>
                <a:spcPct val="100000"/>
              </a:lnSpc>
              <a:spcBef>
                <a:spcPts val="0"/>
              </a:spcBef>
              <a:buFont typeface="Wingdings" panose="05000000000000000000" pitchFamily="2" charset="2"/>
              <a:buChar char="v"/>
              <a:defRPr/>
            </a:pPr>
            <a:r>
              <a:rPr kumimoji="0" lang="sl-SI" sz="3600" i="0" u="none" strike="noStrike" kern="1200" cap="none" spc="0" normalizeH="0" baseline="0" dirty="0">
                <a:ln>
                  <a:noFill/>
                </a:ln>
                <a:solidFill>
                  <a:srgbClr val="FFFF66"/>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Upravičenec bo moral ob podpisu pogodbe (v roku 10 delovnih dni od podpisa pogodbe) MDP </a:t>
            </a:r>
            <a:r>
              <a:rPr lang="sl-SI" sz="36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dostaviti 5 bianco menic in menično izjavo s pooblastilom za izpolnitev za </a:t>
            </a:r>
            <a:r>
              <a:rPr kumimoji="0" lang="sl-SI" sz="3600" i="0" u="none" strike="noStrike" kern="1200" cap="none" spc="0" normalizeH="0" baseline="0" dirty="0">
                <a:ln>
                  <a:noFill/>
                </a:ln>
                <a:solidFill>
                  <a:srgbClr val="FFFF66"/>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zavarovanje za dobro izvedbo pogodbenih obveznosti za 10 % skupne pogodbene vrednosti. MDP bo unovčil to zavarovanje, če upravičenec ne bo imel opravičljivega razloga, s katerim se bo MDP pisno strinjal, v naslednjih primerih: če ne bo pričel </a:t>
            </a:r>
            <a:r>
              <a:rPr lang="sl-SI" sz="36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izvajati ali ne bo izpolnil </a:t>
            </a:r>
            <a:r>
              <a:rPr kumimoji="0" lang="sl-SI" sz="3600" i="0" u="none" strike="noStrike" kern="1200" cap="none" spc="0" normalizeH="0" baseline="0" dirty="0">
                <a:ln>
                  <a:noFill/>
                </a:ln>
                <a:solidFill>
                  <a:srgbClr val="FFFF66"/>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ali ne bo pravočasno izpolnil ali ne bo pravilno izpolnil svojih pogodbenih obveznosti ali pa bo prenehal izpolnjevati svoje pogodbene obveznosti.</a:t>
            </a:r>
          </a:p>
          <a:p>
            <a:pPr marL="546100" indent="0">
              <a:lnSpc>
                <a:spcPct val="100000"/>
              </a:lnSpc>
              <a:spcBef>
                <a:spcPts val="0"/>
              </a:spcBef>
              <a:buNone/>
              <a:defRPr/>
            </a:pPr>
            <a:r>
              <a:rPr kumimoji="0" lang="sl-SI" sz="3600" i="0" u="none" strike="noStrike" kern="1200" cap="none" spc="0" normalizeH="0" baseline="0" dirty="0">
                <a:ln>
                  <a:noFill/>
                </a:ln>
                <a:solidFill>
                  <a:srgbClr val="FFFF66"/>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Menična izjava je v vzorcu RD (PRILOGA 3).</a:t>
            </a:r>
          </a:p>
        </p:txBody>
      </p:sp>
    </p:spTree>
    <p:extLst>
      <p:ext uri="{BB962C8B-B14F-4D97-AF65-F5344CB8AC3E}">
        <p14:creationId xmlns:p14="http://schemas.microsoft.com/office/powerpoint/2010/main" val="1917894165"/>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719064" y="1111052"/>
            <a:ext cx="17137904" cy="93610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MERILA ZA IZBOR PRIJAVITELJEV JR OBP</a:t>
            </a:r>
          </a:p>
        </p:txBody>
      </p:sp>
      <p:graphicFrame>
        <p:nvGraphicFramePr>
          <p:cNvPr id="7" name="Označba mesta vsebine 6">
            <a:extLst>
              <a:ext uri="{FF2B5EF4-FFF2-40B4-BE49-F238E27FC236}">
                <a16:creationId xmlns:a16="http://schemas.microsoft.com/office/drawing/2014/main" id="{3E9A373A-1E7A-E30B-8631-77E16E0EB7B0}"/>
              </a:ext>
            </a:extLst>
          </p:cNvPr>
          <p:cNvGraphicFramePr>
            <a:graphicFrameLocks noGrp="1"/>
          </p:cNvGraphicFramePr>
          <p:nvPr>
            <p:ph sz="half" idx="1"/>
            <p:extLst>
              <p:ext uri="{D42A27DB-BD31-4B8C-83A1-F6EECF244321}">
                <p14:modId xmlns:p14="http://schemas.microsoft.com/office/powerpoint/2010/main" val="4096204399"/>
              </p:ext>
            </p:extLst>
          </p:nvPr>
        </p:nvGraphicFramePr>
        <p:xfrm>
          <a:off x="2303240" y="2551212"/>
          <a:ext cx="14041559" cy="7272809"/>
        </p:xfrm>
        <a:graphic>
          <a:graphicData uri="http://schemas.openxmlformats.org/drawingml/2006/table">
            <a:tbl>
              <a:tblPr firstRow="1" bandRow="1" bandCol="1">
                <a:tableStyleId>{5C22544A-7EE6-4342-B048-85BDC9FD1C3A}</a:tableStyleId>
              </a:tblPr>
              <a:tblGrid>
                <a:gridCol w="791417">
                  <a:extLst>
                    <a:ext uri="{9D8B030D-6E8A-4147-A177-3AD203B41FA5}">
                      <a16:colId xmlns:a16="http://schemas.microsoft.com/office/drawing/2014/main" val="1780808158"/>
                    </a:ext>
                  </a:extLst>
                </a:gridCol>
                <a:gridCol w="10602985">
                  <a:extLst>
                    <a:ext uri="{9D8B030D-6E8A-4147-A177-3AD203B41FA5}">
                      <a16:colId xmlns:a16="http://schemas.microsoft.com/office/drawing/2014/main" val="3551717471"/>
                    </a:ext>
                  </a:extLst>
                </a:gridCol>
                <a:gridCol w="2647157">
                  <a:extLst>
                    <a:ext uri="{9D8B030D-6E8A-4147-A177-3AD203B41FA5}">
                      <a16:colId xmlns:a16="http://schemas.microsoft.com/office/drawing/2014/main" val="3985031784"/>
                    </a:ext>
                  </a:extLst>
                </a:gridCol>
              </a:tblGrid>
              <a:tr h="1744710">
                <a:tc>
                  <a:txBody>
                    <a:bodyPr/>
                    <a:lstStyle/>
                    <a:p>
                      <a:pPr algn="ctr">
                        <a:lnSpc>
                          <a:spcPct val="100000"/>
                        </a:lnSpc>
                      </a:pPr>
                      <a:r>
                        <a:rPr lang="sl-SI" sz="2800">
                          <a:solidFill>
                            <a:schemeClr val="bg1"/>
                          </a:solidFill>
                          <a:effectLst/>
                        </a:rPr>
                        <a:t>Št.</a:t>
                      </a:r>
                      <a:endParaRPr lang="sl-SI" sz="28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rgbClr val="92D050"/>
                    </a:solidFill>
                  </a:tcPr>
                </a:tc>
                <a:tc>
                  <a:txBody>
                    <a:bodyPr/>
                    <a:lstStyle/>
                    <a:p>
                      <a:pPr>
                        <a:lnSpc>
                          <a:spcPct val="100000"/>
                        </a:lnSpc>
                      </a:pPr>
                      <a:r>
                        <a:rPr lang="sl-SI" sz="2800" dirty="0">
                          <a:solidFill>
                            <a:schemeClr val="bg1"/>
                          </a:solidFill>
                          <a:effectLst/>
                        </a:rPr>
                        <a:t>Merila</a:t>
                      </a:r>
                      <a:endParaRPr lang="sl-SI"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rgbClr val="92D050"/>
                    </a:solidFill>
                  </a:tcPr>
                </a:tc>
                <a:tc>
                  <a:txBody>
                    <a:bodyPr/>
                    <a:lstStyle/>
                    <a:p>
                      <a:pPr algn="ctr">
                        <a:lnSpc>
                          <a:spcPct val="100000"/>
                        </a:lnSpc>
                      </a:pPr>
                      <a:r>
                        <a:rPr lang="sl-SI" sz="2800" dirty="0">
                          <a:solidFill>
                            <a:schemeClr val="bg1"/>
                          </a:solidFill>
                          <a:effectLst/>
                        </a:rPr>
                        <a:t>Najvišje možno število točk</a:t>
                      </a:r>
                      <a:endParaRPr lang="sl-SI" sz="28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rgbClr val="92D050"/>
                    </a:solidFill>
                  </a:tcPr>
                </a:tc>
                <a:extLst>
                  <a:ext uri="{0D108BD9-81ED-4DB2-BD59-A6C34878D82A}">
                    <a16:rowId xmlns:a16="http://schemas.microsoft.com/office/drawing/2014/main" val="12616109"/>
                  </a:ext>
                </a:extLst>
              </a:tr>
              <a:tr h="1308533">
                <a:tc>
                  <a:txBody>
                    <a:bodyPr/>
                    <a:lstStyle/>
                    <a:p>
                      <a:pPr algn="ctr">
                        <a:lnSpc>
                          <a:spcPct val="100000"/>
                        </a:lnSpc>
                      </a:pPr>
                      <a:r>
                        <a:rPr lang="sl-SI" sz="2800">
                          <a:effectLst/>
                        </a:rPr>
                        <a:t>M1</a:t>
                      </a:r>
                      <a:endParaRPr lang="sl-SI"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00000"/>
                        </a:lnSpc>
                      </a:pPr>
                      <a:r>
                        <a:rPr lang="sl-SI" sz="2800" dirty="0">
                          <a:effectLst/>
                        </a:rPr>
                        <a:t>Delež omogočenih pokritih celic 100 m nad 25 % števila vseh celic 100 m iz PRILOGE 2, ki so v bližini bazne postaje</a:t>
                      </a:r>
                      <a:endParaRPr lang="sl-SI"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0000"/>
                        </a:lnSpc>
                      </a:pPr>
                      <a:r>
                        <a:rPr lang="sl-SI" sz="2800">
                          <a:effectLst/>
                        </a:rPr>
                        <a:t>25</a:t>
                      </a:r>
                      <a:endParaRPr lang="sl-SI"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271814370"/>
                  </a:ext>
                </a:extLst>
              </a:tr>
              <a:tr h="872356">
                <a:tc>
                  <a:txBody>
                    <a:bodyPr/>
                    <a:lstStyle/>
                    <a:p>
                      <a:pPr algn="ctr">
                        <a:lnSpc>
                          <a:spcPct val="100000"/>
                        </a:lnSpc>
                      </a:pPr>
                      <a:r>
                        <a:rPr lang="sl-SI" sz="2800">
                          <a:effectLst/>
                        </a:rPr>
                        <a:t>M2</a:t>
                      </a:r>
                      <a:endParaRPr lang="sl-SI"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rgbClr val="FFFFFF"/>
                    </a:solidFill>
                  </a:tcPr>
                </a:tc>
                <a:tc>
                  <a:txBody>
                    <a:bodyPr/>
                    <a:lstStyle/>
                    <a:p>
                      <a:pPr>
                        <a:lnSpc>
                          <a:spcPct val="100000"/>
                        </a:lnSpc>
                      </a:pPr>
                      <a:r>
                        <a:rPr lang="sl-SI" sz="2800" dirty="0">
                          <a:effectLst/>
                        </a:rPr>
                        <a:t>Delež pokritosti gospodinjstev</a:t>
                      </a:r>
                      <a:endParaRPr lang="sl-SI"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rgbClr val="FFFFFF"/>
                    </a:solidFill>
                  </a:tcPr>
                </a:tc>
                <a:tc>
                  <a:txBody>
                    <a:bodyPr/>
                    <a:lstStyle/>
                    <a:p>
                      <a:pPr algn="ctr">
                        <a:lnSpc>
                          <a:spcPct val="100000"/>
                        </a:lnSpc>
                      </a:pPr>
                      <a:r>
                        <a:rPr lang="sl-SI" sz="2800" dirty="0">
                          <a:effectLst/>
                        </a:rPr>
                        <a:t>10</a:t>
                      </a:r>
                      <a:endParaRPr lang="sl-SI"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rgbClr val="FFFFFF"/>
                    </a:solidFill>
                  </a:tcPr>
                </a:tc>
                <a:extLst>
                  <a:ext uri="{0D108BD9-81ED-4DB2-BD59-A6C34878D82A}">
                    <a16:rowId xmlns:a16="http://schemas.microsoft.com/office/drawing/2014/main" val="1203545458"/>
                  </a:ext>
                </a:extLst>
              </a:tr>
              <a:tr h="872356">
                <a:tc>
                  <a:txBody>
                    <a:bodyPr/>
                    <a:lstStyle/>
                    <a:p>
                      <a:pPr algn="ctr">
                        <a:lnSpc>
                          <a:spcPct val="100000"/>
                        </a:lnSpc>
                      </a:pPr>
                      <a:r>
                        <a:rPr lang="sl-SI" sz="2800">
                          <a:effectLst/>
                        </a:rPr>
                        <a:t>M3</a:t>
                      </a:r>
                      <a:endParaRPr lang="sl-SI"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0000"/>
                        </a:lnSpc>
                      </a:pPr>
                      <a:r>
                        <a:rPr lang="sl-SI" sz="2800">
                          <a:effectLst/>
                        </a:rPr>
                        <a:t>Delež zasebnih sredstev upravičenih stroškov</a:t>
                      </a:r>
                      <a:endParaRPr lang="sl-SI"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0000"/>
                        </a:lnSpc>
                      </a:pPr>
                      <a:r>
                        <a:rPr lang="sl-SI" sz="2800" dirty="0">
                          <a:effectLst/>
                        </a:rPr>
                        <a:t>30</a:t>
                      </a:r>
                      <a:endParaRPr lang="sl-SI"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50038770"/>
                  </a:ext>
                </a:extLst>
              </a:tr>
              <a:tr h="872356">
                <a:tc>
                  <a:txBody>
                    <a:bodyPr/>
                    <a:lstStyle/>
                    <a:p>
                      <a:pPr algn="ctr">
                        <a:lnSpc>
                          <a:spcPct val="100000"/>
                        </a:lnSpc>
                      </a:pPr>
                      <a:r>
                        <a:rPr lang="sl-SI" sz="2800">
                          <a:effectLst/>
                        </a:rPr>
                        <a:t>M4</a:t>
                      </a:r>
                      <a:endParaRPr lang="sl-SI"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1"/>
                    </a:solidFill>
                  </a:tcPr>
                </a:tc>
                <a:tc>
                  <a:txBody>
                    <a:bodyPr/>
                    <a:lstStyle/>
                    <a:p>
                      <a:pPr>
                        <a:lnSpc>
                          <a:spcPct val="100000"/>
                        </a:lnSpc>
                      </a:pPr>
                      <a:r>
                        <a:rPr lang="sl-SI" sz="2800">
                          <a:effectLst/>
                        </a:rPr>
                        <a:t>Oddaljenost od najbližje bazne postaje</a:t>
                      </a:r>
                      <a:endParaRPr lang="sl-SI"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1"/>
                    </a:solidFill>
                  </a:tcPr>
                </a:tc>
                <a:tc>
                  <a:txBody>
                    <a:bodyPr/>
                    <a:lstStyle/>
                    <a:p>
                      <a:pPr algn="ctr">
                        <a:lnSpc>
                          <a:spcPct val="100000"/>
                        </a:lnSpc>
                      </a:pPr>
                      <a:r>
                        <a:rPr lang="sl-SI" sz="2800" dirty="0">
                          <a:effectLst/>
                        </a:rPr>
                        <a:t>30</a:t>
                      </a:r>
                      <a:endParaRPr lang="sl-SI"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tx1"/>
                    </a:solidFill>
                  </a:tcPr>
                </a:tc>
                <a:extLst>
                  <a:ext uri="{0D108BD9-81ED-4DB2-BD59-A6C34878D82A}">
                    <a16:rowId xmlns:a16="http://schemas.microsoft.com/office/drawing/2014/main" val="1699816045"/>
                  </a:ext>
                </a:extLst>
              </a:tr>
              <a:tr h="872356">
                <a:tc>
                  <a:txBody>
                    <a:bodyPr/>
                    <a:lstStyle/>
                    <a:p>
                      <a:pPr algn="ctr">
                        <a:lnSpc>
                          <a:spcPct val="100000"/>
                        </a:lnSpc>
                      </a:pPr>
                      <a:r>
                        <a:rPr lang="sl-SI" sz="2800">
                          <a:effectLst/>
                        </a:rPr>
                        <a:t>M5</a:t>
                      </a:r>
                      <a:endParaRPr lang="sl-SI"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0000"/>
                        </a:lnSpc>
                      </a:pPr>
                      <a:r>
                        <a:rPr lang="sl-SI" sz="2800">
                          <a:effectLst/>
                        </a:rPr>
                        <a:t>Gostota prebivalstva v občini</a:t>
                      </a:r>
                      <a:endParaRPr lang="sl-SI"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0000"/>
                        </a:lnSpc>
                      </a:pPr>
                      <a:r>
                        <a:rPr lang="sl-SI" sz="2800">
                          <a:effectLst/>
                        </a:rPr>
                        <a:t>5</a:t>
                      </a:r>
                      <a:endParaRPr lang="sl-SI"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174837983"/>
                  </a:ext>
                </a:extLst>
              </a:tr>
              <a:tr h="730142">
                <a:tc>
                  <a:txBody>
                    <a:bodyPr/>
                    <a:lstStyle/>
                    <a:p>
                      <a:pPr algn="ctr">
                        <a:lnSpc>
                          <a:spcPct val="100000"/>
                        </a:lnSpc>
                      </a:pPr>
                      <a:r>
                        <a:rPr lang="sl-SI" sz="2800" b="1" dirty="0">
                          <a:effectLst/>
                        </a:rPr>
                        <a:t>M</a:t>
                      </a:r>
                      <a:endParaRPr lang="sl-SI" sz="2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rgbClr val="92D050"/>
                    </a:solidFill>
                  </a:tcPr>
                </a:tc>
                <a:tc>
                  <a:txBody>
                    <a:bodyPr/>
                    <a:lstStyle/>
                    <a:p>
                      <a:pPr>
                        <a:lnSpc>
                          <a:spcPct val="100000"/>
                        </a:lnSpc>
                      </a:pPr>
                      <a:r>
                        <a:rPr lang="sl-SI" sz="2800" b="1" dirty="0">
                          <a:effectLst/>
                        </a:rPr>
                        <a:t>Skupaj </a:t>
                      </a:r>
                      <a:endParaRPr lang="sl-SI" sz="2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rgbClr val="92D050"/>
                    </a:solidFill>
                  </a:tcPr>
                </a:tc>
                <a:tc>
                  <a:txBody>
                    <a:bodyPr/>
                    <a:lstStyle/>
                    <a:p>
                      <a:pPr algn="ctr">
                        <a:lnSpc>
                          <a:spcPct val="100000"/>
                        </a:lnSpc>
                      </a:pPr>
                      <a:r>
                        <a:rPr lang="sl-SI" sz="2800" b="1" dirty="0">
                          <a:effectLst/>
                        </a:rPr>
                        <a:t>100</a:t>
                      </a:r>
                      <a:endParaRPr lang="sl-SI" sz="2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solidFill>
                      <a:srgbClr val="92D050"/>
                    </a:solidFill>
                  </a:tcPr>
                </a:tc>
                <a:extLst>
                  <a:ext uri="{0D108BD9-81ED-4DB2-BD59-A6C34878D82A}">
                    <a16:rowId xmlns:a16="http://schemas.microsoft.com/office/drawing/2014/main" val="4262774172"/>
                  </a:ext>
                </a:extLst>
              </a:tr>
            </a:tbl>
          </a:graphicData>
        </a:graphic>
      </p:graphicFrame>
    </p:spTree>
    <p:extLst>
      <p:ext uri="{BB962C8B-B14F-4D97-AF65-F5344CB8AC3E}">
        <p14:creationId xmlns:p14="http://schemas.microsoft.com/office/powerpoint/2010/main" val="253166088"/>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3" name="Označba mesta vsebine 2">
            <a:extLst>
              <a:ext uri="{FF2B5EF4-FFF2-40B4-BE49-F238E27FC236}">
                <a16:creationId xmlns:a16="http://schemas.microsoft.com/office/drawing/2014/main" id="{B4591A00-C4AE-A8C4-9F8C-51ABCD2E844B}"/>
              </a:ext>
            </a:extLst>
          </p:cNvPr>
          <p:cNvSpPr>
            <a:spLocks noGrp="1"/>
          </p:cNvSpPr>
          <p:nvPr>
            <p:ph type="title" idx="4294967295"/>
          </p:nvPr>
        </p:nvSpPr>
        <p:spPr>
          <a:xfrm>
            <a:off x="1295400" y="1182688"/>
            <a:ext cx="16489363" cy="892968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a:ea typeface="+mn-ea"/>
                <a:cs typeface="+mn-cs"/>
              </a:rPr>
              <a:t>OBJAVA JR OBP</a:t>
            </a: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sl-SI" sz="2200" b="0" i="0" u="none" strike="noStrike" kern="1200" cap="none" spc="0" normalizeH="0" baseline="0" noProof="0" dirty="0">
              <a:ln>
                <a:noFill/>
              </a:ln>
              <a:solidFill>
                <a:srgbClr val="FFFF0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sl-SI" sz="36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Javni razpis za sofinanciranje gradnje visokozmogljivih mobilnih omrežij 5G – Sklad za obnovo (JR OBP) je bil objavljen 17. 1. 2025 v Uradnem listu RS, št. 3/25 in na spletni strani MDP:</a:t>
            </a: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sl-SI" sz="3600" b="1" i="0" u="none"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https://www.gov.si/zbirke/javne-objave/dodaj-javna-objava-250120115826/</a:t>
            </a:r>
            <a:endParaRPr kumimoji="0" lang="sl-SI" sz="3600" b="1" i="0" u="none"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sl-SI" sz="3600" b="0" i="0" u="none" strike="noStrike" kern="1200" cap="none" spc="0" normalizeH="0" baseline="0" noProof="0" dirty="0">
              <a:ln>
                <a:noFill/>
              </a:ln>
              <a:solidFill>
                <a:srgbClr val="954F72"/>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a:ea typeface="+mn-ea"/>
                <a:cs typeface="+mn-cs"/>
              </a:rPr>
              <a:t>PODLAGA - ZORZFS</a:t>
            </a: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sl-SI" sz="2200" b="0" i="0" u="none" strike="noStrike" kern="1200" cap="none" spc="0" normalizeH="0" baseline="0" noProof="0" dirty="0">
              <a:ln>
                <a:noFill/>
              </a:ln>
              <a:solidFill>
                <a:srgbClr val="FFFF0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sl-SI" sz="36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81. člen Zakona o obnovi, razvoju in zagotavljanju finančnih sredstev (Uradni list RS, št. 131/23 in 81/24).</a:t>
            </a: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sl-SI" sz="3600" b="0" i="0" u="none" strike="noStrike" kern="1200" cap="none" spc="0" normalizeH="0" baseline="0" noProof="0" dirty="0">
              <a:ln>
                <a:noFill/>
              </a:ln>
              <a:solidFill>
                <a:srgbClr val="FFFF0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13716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sl-SI" sz="5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a:ea typeface="+mn-ea"/>
                <a:cs typeface="+mn-cs"/>
              </a:rPr>
              <a:t>VIR SREDSTEV</a:t>
            </a:r>
            <a:endParaRPr kumimoji="0" lang="sl-SI" sz="2800" b="1" i="0" u="sng"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sl-SI" sz="2200" b="0" i="0" u="none" strike="noStrike" kern="1200" cap="none" spc="0" normalizeH="0" baseline="0" noProof="0" dirty="0">
              <a:ln>
                <a:noFill/>
              </a:ln>
              <a:solidFill>
                <a:srgbClr val="FFFF0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pl-PL" sz="36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Sklad za obnovo, Bazne postaje</a:t>
            </a:r>
            <a:r>
              <a:rPr kumimoji="0" lang="sl-SI" sz="36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 4,2 mio EUR</a:t>
            </a:r>
          </a:p>
        </p:txBody>
      </p:sp>
      <p:sp>
        <p:nvSpPr>
          <p:cNvPr id="2" name="Freeform 4">
            <a:extLst>
              <a:ext uri="{FF2B5EF4-FFF2-40B4-BE49-F238E27FC236}">
                <a16:creationId xmlns:a16="http://schemas.microsoft.com/office/drawing/2014/main" id="{617CA8A4-0308-5060-D910-37D2AD874604}"/>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Tree>
    <p:extLst>
      <p:ext uri="{BB962C8B-B14F-4D97-AF65-F5344CB8AC3E}">
        <p14:creationId xmlns:p14="http://schemas.microsoft.com/office/powerpoint/2010/main" val="2657183257"/>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5" name="Označba mesta vsebine 2">
            <a:extLst>
              <a:ext uri="{FF2B5EF4-FFF2-40B4-BE49-F238E27FC236}">
                <a16:creationId xmlns:a16="http://schemas.microsoft.com/office/drawing/2014/main" id="{B4591A00-C4AE-A8C4-9F8C-51ABCD2E844B}"/>
              </a:ext>
            </a:extLst>
          </p:cNvPr>
          <p:cNvSpPr>
            <a:spLocks noGrp="1"/>
          </p:cNvSpPr>
          <p:nvPr>
            <p:ph type="title" idx="4294967295"/>
          </p:nvPr>
        </p:nvSpPr>
        <p:spPr>
          <a:xfrm>
            <a:off x="719138" y="1903413"/>
            <a:ext cx="17281525" cy="82804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sl-SI" sz="3600" b="0" i="0" u="sng" strike="noStrike" kern="1200" cap="none" spc="0" normalizeH="0" baseline="0" noProof="0" dirty="0">
                <a:ln>
                  <a:noFill/>
                </a:ln>
                <a:solidFill>
                  <a:schemeClr val="accent2">
                    <a:lumMod val="75000"/>
                  </a:schemeClr>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Vrednost javnega dela sofinanciranja projekta ne sme presegati 350.000,00 EUR.</a:t>
            </a: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sl-SI" sz="3600" b="0" i="0" u="none"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Kategoriji upravičenih stroškov:</a:t>
            </a:r>
          </a:p>
          <a:p>
            <a:pPr marL="546100" marR="0" lvl="0" indent="-546100" algn="just" defTabSz="13716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sl-SI" sz="3600" b="0" i="0" u="none" strike="noStrike" kern="1200" cap="none" spc="0" normalizeH="0" baseline="0" noProof="0" dirty="0">
                <a:ln>
                  <a:noFill/>
                </a:ln>
                <a:solidFill>
                  <a:schemeClr val="accent2">
                    <a:lumMod val="75000"/>
                  </a:schemeClr>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nakup in gradnja infrastrukture</a:t>
            </a:r>
            <a:r>
              <a:rPr kumimoji="0" lang="sl-SI" sz="3600" b="0" i="0" u="none"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sl-SI" sz="3600" b="0"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opredmetena osnovna sredstva (objekti, omrežja, napeljave, infrastruktura …), stroški amortizacije, stroški dela, stroški namestitev pasivne širokopasovne infrastrukture (hrbtenične in dostopovne), vgradnja opreme, najem obstoječe infrastrukture drugega operaterja in gradbenih del v povezavi s širokopasovno infrastrukturo, strošek za pripravo in izvedbo gradbenih, obrtniških in instalacijskih del, strošek projektne in investicijske dokumentacije, nadomestilo za stvarno služnost, strošek gradbenega nadzora. </a:t>
            </a:r>
          </a:p>
          <a:p>
            <a:pPr marL="546100" marR="0" lvl="0" indent="-546100" algn="just" defTabSz="13716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sl-SI" sz="3600" b="0" i="0" u="none" strike="noStrike" kern="1200" cap="none" spc="0" normalizeH="0" baseline="0" noProof="0" dirty="0">
                <a:ln>
                  <a:noFill/>
                </a:ln>
                <a:solidFill>
                  <a:schemeClr val="accent2">
                    <a:lumMod val="75000"/>
                  </a:schemeClr>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nakup opreme in drugih opredmetenih/neopredmetenih osnovnih sredstev</a:t>
            </a:r>
            <a:r>
              <a:rPr kumimoji="0" lang="sl-SI" sz="3600" b="0" i="0" u="none"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 investicije v naprave, opremo, strojno opremo in neopredmetena sredstva (programska oprema, licence …) in so namenjene za namestitev širokopasovne infrastrukture ter dostopovnih omrežij naslednje generacije (strošek nakupa in vgradnje opreme za dostopovna omrežja, strošek aktivne opreme, ki je potrebna za nemoteno delovanje radijskih delov baznih postaj …).</a:t>
            </a:r>
          </a:p>
        </p:txBody>
      </p:sp>
      <p:sp>
        <p:nvSpPr>
          <p:cNvPr id="4" name="Naslov 1">
            <a:extLst>
              <a:ext uri="{FF2B5EF4-FFF2-40B4-BE49-F238E27FC236}">
                <a16:creationId xmlns:a16="http://schemas.microsoft.com/office/drawing/2014/main" id="{DBA1D76D-3787-3E60-5ECA-991F81E3DA66}"/>
              </a:ext>
            </a:extLst>
          </p:cNvPr>
          <p:cNvSpPr txBox="1">
            <a:spLocks/>
          </p:cNvSpPr>
          <p:nvPr/>
        </p:nvSpPr>
        <p:spPr>
          <a:xfrm>
            <a:off x="719064" y="895028"/>
            <a:ext cx="17137904" cy="864096"/>
          </a:xfrm>
          <a:prstGeom prst="rect">
            <a:avLst/>
          </a:prstGeom>
        </p:spPr>
        <p:txBody>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sl-SI" sz="5400" b="1" dirty="0">
                <a:solidFill>
                  <a:schemeClr val="tx1"/>
                </a:solidFill>
                <a:effectLst>
                  <a:outerShdw blurRad="38100" dist="38100" dir="2700000" algn="tl">
                    <a:srgbClr val="000000">
                      <a:alpha val="43137"/>
                    </a:srgbClr>
                  </a:outerShdw>
                </a:effectLst>
                <a:latin typeface="Arial"/>
              </a:rPr>
              <a:t>UPRAVIČENI STROŠKI </a:t>
            </a:r>
            <a:endPar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endParaRPr>
          </a:p>
        </p:txBody>
      </p:sp>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Tree>
    <p:extLst>
      <p:ext uri="{BB962C8B-B14F-4D97-AF65-F5344CB8AC3E}">
        <p14:creationId xmlns:p14="http://schemas.microsoft.com/office/powerpoint/2010/main" val="2745019143"/>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719064" y="1111052"/>
            <a:ext cx="17137904" cy="86409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DOKAZOVANJE UPRAVIČENIH STROŠKOV 1</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575048" y="1903140"/>
            <a:ext cx="17353928" cy="8383860"/>
          </a:xfrm>
        </p:spPr>
        <p:txBody>
          <a:bodyPr>
            <a:noAutofit/>
          </a:bodyPr>
          <a:lstStyle/>
          <a:p>
            <a:pPr marL="546100" indent="-546100" algn="just">
              <a:lnSpc>
                <a:spcPct val="100000"/>
              </a:lnSpc>
              <a:spcBef>
                <a:spcPts val="0"/>
              </a:spcBef>
              <a:buFont typeface="Wingdings" panose="05000000000000000000" pitchFamily="2" charset="2"/>
              <a:buChar char="v"/>
              <a:defRPr/>
            </a:pPr>
            <a:r>
              <a:rPr lang="sl-SI" sz="36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I</a:t>
            </a:r>
            <a:r>
              <a:rPr kumimoji="0" lang="sl-SI" sz="3600" i="0" u="none" strike="noStrike" kern="1200" cap="none" spc="0" normalizeH="0" baseline="0" dirty="0">
                <a:ln>
                  <a:noFill/>
                </a:ln>
                <a:solidFill>
                  <a:srgbClr val="FFFF66"/>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zplačevanje po gradbenih situacijah.</a:t>
            </a:r>
          </a:p>
          <a:p>
            <a:pPr marL="546100" indent="-546100" algn="just">
              <a:lnSpc>
                <a:spcPct val="100000"/>
              </a:lnSpc>
              <a:spcBef>
                <a:spcPts val="0"/>
              </a:spcBef>
              <a:buFont typeface="Wingdings" panose="05000000000000000000" pitchFamily="2" charset="2"/>
              <a:buChar char="v"/>
              <a:defRPr/>
            </a:pP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P</a:t>
            </a: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ri gradnji je t</a:t>
            </a: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reba voditi </a:t>
            </a: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najmanj gradbeno knjigo in knjigo obračunskih izmer za izvedbo gradbenih del.</a:t>
            </a:r>
          </a:p>
          <a:p>
            <a:pPr marL="546100" indent="-546100" algn="just">
              <a:lnSpc>
                <a:spcPct val="100000"/>
              </a:lnSpc>
              <a:spcBef>
                <a:spcPts val="0"/>
              </a:spcBef>
              <a:buFont typeface="Wingdings" panose="05000000000000000000" pitchFamily="2" charset="2"/>
              <a:buChar char="v"/>
              <a:defRPr/>
            </a:pPr>
            <a:r>
              <a:rPr kumimoji="0" lang="sl-SI" sz="3600" i="0" u="none" strike="noStrike" kern="1200" cap="none" spc="0" normalizeH="0" baseline="0" dirty="0">
                <a:ln>
                  <a:noFill/>
                </a:ln>
                <a:solidFill>
                  <a:srgbClr val="FFFF66"/>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Stroški projektiranja, dokumentacije in nadzora, ki so uvrščeni v kategorijo nakup in gradnja infrastrukture, ne smejo presegati 10 % celotne vrednosti projekta.</a:t>
            </a:r>
          </a:p>
          <a:p>
            <a:pPr marL="546100" indent="-546100" algn="just">
              <a:lnSpc>
                <a:spcPct val="100000"/>
              </a:lnSpc>
              <a:spcBef>
                <a:spcPts val="0"/>
              </a:spcBef>
              <a:buFont typeface="Wingdings" panose="05000000000000000000" pitchFamily="2" charset="2"/>
              <a:buChar char="v"/>
              <a:defRPr/>
            </a:pP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Izbrani prijavitelj lahko pouporablja svojo obstoječo infrastrukturo in aktivno opremo, ki jo že ima vgrajeno v omrežje. Zanjo ne bo upravičen do sofinanciranja, če so vsi stroški, nastali pred dnevom prejete vloge na ta javni razpis.</a:t>
            </a:r>
          </a:p>
          <a:p>
            <a:pPr marL="546100" indent="-546100" algn="just">
              <a:lnSpc>
                <a:spcPct val="100000"/>
              </a:lnSpc>
              <a:spcBef>
                <a:spcPts val="0"/>
              </a:spcBef>
              <a:buFont typeface="Wingdings" panose="05000000000000000000" pitchFamily="2" charset="2"/>
              <a:buChar char="v"/>
              <a:defRPr/>
            </a:pPr>
            <a:r>
              <a:rPr kumimoji="0" lang="sl-SI" sz="3600" i="0" u="none" strike="noStrike" kern="1200" cap="none" spc="0" normalizeH="0" baseline="0" dirty="0">
                <a:ln>
                  <a:noFill/>
                </a:ln>
                <a:solidFill>
                  <a:srgbClr val="FFFF66"/>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Občine lahko dajejo na voljo svoje prostore za potrebe izgradnje funkcijskih lokacij. Njihov strošek je predmet dogovora med upravičencem in posamezno občino. Najem teh prostorov je lahko upravičen strošek.</a:t>
            </a:r>
          </a:p>
          <a:p>
            <a:pPr marL="546100" indent="-546100" algn="just">
              <a:lnSpc>
                <a:spcPct val="100000"/>
              </a:lnSpc>
              <a:spcBef>
                <a:spcPts val="0"/>
              </a:spcBef>
              <a:buFont typeface="Wingdings" panose="05000000000000000000" pitchFamily="2" charset="2"/>
              <a:buChar char="v"/>
              <a:defRPr/>
            </a:pP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Stroški nadomestil za stvarno služnosti so upravičen </a:t>
            </a: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strošek do največ </a:t>
            </a: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10 % skupnih upravičenih stroškov projekta.</a:t>
            </a:r>
          </a:p>
          <a:p>
            <a:pPr marL="546100" indent="-546100" algn="just">
              <a:lnSpc>
                <a:spcPct val="100000"/>
              </a:lnSpc>
              <a:spcBef>
                <a:spcPts val="0"/>
              </a:spcBef>
              <a:buFont typeface="Wingdings" panose="05000000000000000000" pitchFamily="2" charset="2"/>
              <a:buChar char="v"/>
              <a:defRPr/>
            </a:pPr>
            <a:r>
              <a:rPr kumimoji="0" lang="sl-SI" sz="3600" i="0" u="none" strike="noStrike" kern="1200" cap="none" spc="0" normalizeH="0" baseline="0" dirty="0">
                <a:ln>
                  <a:noFill/>
                </a:ln>
                <a:solidFill>
                  <a:srgbClr val="FFFF66"/>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DDV ni upravičen strošek.</a:t>
            </a:r>
          </a:p>
          <a:p>
            <a:pPr marL="546100" indent="-546100" algn="just">
              <a:lnSpc>
                <a:spcPct val="100000"/>
              </a:lnSpc>
              <a:spcBef>
                <a:spcPts val="0"/>
              </a:spcBef>
              <a:buFont typeface="Wingdings" panose="05000000000000000000" pitchFamily="2" charset="2"/>
              <a:buChar char="v"/>
              <a:defRPr/>
            </a:pP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Predplačila niso možna.</a:t>
            </a:r>
          </a:p>
        </p:txBody>
      </p:sp>
    </p:spTree>
    <p:extLst>
      <p:ext uri="{BB962C8B-B14F-4D97-AF65-F5344CB8AC3E}">
        <p14:creationId xmlns:p14="http://schemas.microsoft.com/office/powerpoint/2010/main" val="2897809883"/>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719064" y="1039044"/>
            <a:ext cx="17137904" cy="7920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DOKAZOVANJE UPRAVIČENIH STROŠKOV 2</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575048" y="1975148"/>
            <a:ext cx="17353928" cy="8208912"/>
          </a:xfrm>
        </p:spPr>
        <p:txBody>
          <a:bodyPr>
            <a:noAutofit/>
          </a:bodyPr>
          <a:lstStyle/>
          <a:p>
            <a:pPr marL="546100" indent="-546100" algn="just">
              <a:lnSpc>
                <a:spcPct val="100000"/>
              </a:lnSpc>
              <a:spcBef>
                <a:spcPts val="0"/>
              </a:spcBef>
              <a:buFont typeface="Wingdings" panose="05000000000000000000" pitchFamily="2" charset="2"/>
              <a:buChar char="v"/>
              <a:defRPr/>
            </a:pP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Dvojno uveljavljanje stroškov in izdatkov, ki so že bili povrnjeni iz katerega koli drugega vira, ni dovoljeno.</a:t>
            </a:r>
          </a:p>
          <a:p>
            <a:pPr marL="546100" indent="-546100" algn="just">
              <a:lnSpc>
                <a:spcPct val="100000"/>
              </a:lnSpc>
              <a:spcBef>
                <a:spcPts val="0"/>
              </a:spcBef>
              <a:buFont typeface="Wingdings" panose="05000000000000000000" pitchFamily="2" charset="2"/>
              <a:buChar char="v"/>
              <a:defRPr/>
            </a:pPr>
            <a:r>
              <a:rPr kumimoji="0" lang="sl-SI" sz="3600" i="0" u="none"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Upravičenec mora na ločenem stroškovnem mestu evidentirati vse poslovne dogodke, ki se nanašajo na operacijo.</a:t>
            </a:r>
          </a:p>
          <a:p>
            <a:pPr marL="546100" indent="-546100" algn="just">
              <a:lnSpc>
                <a:spcPct val="100000"/>
              </a:lnSpc>
              <a:spcBef>
                <a:spcPts val="0"/>
              </a:spcBef>
              <a:buFont typeface="Wingdings" panose="05000000000000000000" pitchFamily="2" charset="2"/>
              <a:buChar char="v"/>
              <a:defRPr/>
            </a:pP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Če MDP ugotovi, da je bil predmet JR zaključen že pred izdajo sklepa o izboru, MDP odstopi od pogodbe.</a:t>
            </a:r>
          </a:p>
          <a:p>
            <a:pPr marL="546100" indent="-546100" algn="just">
              <a:lnSpc>
                <a:spcPct val="100000"/>
              </a:lnSpc>
              <a:spcBef>
                <a:spcPts val="0"/>
              </a:spcBef>
              <a:buFont typeface="Wingdings" panose="05000000000000000000" pitchFamily="2" charset="2"/>
              <a:buChar char="v"/>
              <a:defRPr/>
            </a:pPr>
            <a:r>
              <a:rPr kumimoji="0" lang="sl-SI" sz="3600" i="0" u="none"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Vsi upravičenci po tem JR so v fazi izvajanja operacije dolžni spoštovati temeljna načela javnega naročanja ter njihove smiselne uporabe tako, da izvede povpraševanje na trgu na naslednji način:</a:t>
            </a:r>
          </a:p>
          <a:p>
            <a:pPr lvl="1" indent="-482600" algn="just">
              <a:lnSpc>
                <a:spcPct val="100000"/>
              </a:lnSpc>
              <a:spcBef>
                <a:spcPts val="0"/>
              </a:spcBef>
              <a:buFont typeface="Wingdings" panose="05000000000000000000" pitchFamily="2" charset="2"/>
              <a:buChar char="Ø"/>
              <a:defRPr/>
            </a:pPr>
            <a:r>
              <a:rPr kumimoji="0" lang="sl-SI" i="0" u="none"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postopek povpraševanja izvede in pridobi vsaj tri ponudbe, v primeru manjšega števila pridobljenih ponudb se predloži utemeljitev z dokazili ali</a:t>
            </a:r>
          </a:p>
          <a:p>
            <a:pPr lvl="1" indent="-482600" algn="just">
              <a:lnSpc>
                <a:spcPct val="100000"/>
              </a:lnSpc>
              <a:spcBef>
                <a:spcPts val="0"/>
              </a:spcBef>
              <a:buFont typeface="Wingdings" panose="05000000000000000000" pitchFamily="2" charset="2"/>
              <a:buChar char="Ø"/>
              <a:defRPr/>
            </a:pPr>
            <a:r>
              <a:rPr kumimoji="0" lang="sl-SI" sz="3600" i="0" u="none"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postopek povpraševanja izvede po svojih internih navodilih, kadar so le-ta enaka ali strožja od določb glede izbora zunanjih izvajalcev tega javnega razpisa.</a:t>
            </a:r>
            <a:endParaRPr lang="sl-SI"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p>
            <a:pPr marL="546100" indent="0" algn="just">
              <a:lnSpc>
                <a:spcPct val="100000"/>
              </a:lnSpc>
              <a:spcBef>
                <a:spcPts val="0"/>
              </a:spcBef>
              <a:buNone/>
              <a:defRPr/>
            </a:pP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Zaznamek o preverjanju cen na trgu - </a:t>
            </a: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obrazec PRILOGA 4.</a:t>
            </a:r>
          </a:p>
        </p:txBody>
      </p:sp>
    </p:spTree>
    <p:extLst>
      <p:ext uri="{BB962C8B-B14F-4D97-AF65-F5344CB8AC3E}">
        <p14:creationId xmlns:p14="http://schemas.microsoft.com/office/powerpoint/2010/main" val="1180337124"/>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719064" y="1039044"/>
            <a:ext cx="17137904" cy="7920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DOKAZOVANJE UPRAVIČENIH STROŠKOV 3</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575048" y="1975148"/>
            <a:ext cx="17353928" cy="8208912"/>
          </a:xfrm>
        </p:spPr>
        <p:txBody>
          <a:bodyPr>
            <a:noAutofit/>
          </a:bodyPr>
          <a:lstStyle/>
          <a:p>
            <a:pPr marL="546100" indent="-546100" algn="just">
              <a:lnSpc>
                <a:spcPct val="100000"/>
              </a:lnSpc>
              <a:spcBef>
                <a:spcPts val="0"/>
              </a:spcBef>
              <a:buFont typeface="Wingdings" panose="05000000000000000000" pitchFamily="2" charset="2"/>
              <a:buChar char="v"/>
              <a:defRPr/>
            </a:pPr>
            <a:r>
              <a:rPr lang="sl-SI" sz="36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Dokazilo, da je strošek oziroma izdatek nastal, sta račun ali eRačun in dokazilo o plačilu upravičenca, ki dokazuje, da je bil račun dejansko plačan (izpis transakcijskega računa upravičenca, potrdilo o bremenitvi računa ali druga knjigovodska listina enakovredne narave).</a:t>
            </a:r>
          </a:p>
          <a:p>
            <a:pPr marL="546100" indent="-546100" algn="just">
              <a:lnSpc>
                <a:spcPct val="100000"/>
              </a:lnSpc>
              <a:spcBef>
                <a:spcPts val="0"/>
              </a:spcBef>
              <a:buFont typeface="Wingdings" panose="05000000000000000000" pitchFamily="2" charset="2"/>
              <a:buChar char="v"/>
              <a:defRPr/>
            </a:pP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Za namen preverjanj upravičenci z oddajo ZZI-ja predložijo tudi obvezna dokazila po posameznih kategorijah in vrstah stroškov:</a:t>
            </a:r>
          </a:p>
          <a:p>
            <a:pPr marL="1171575" lvl="1" indent="-625475" algn="just">
              <a:lnSpc>
                <a:spcPct val="100000"/>
              </a:lnSpc>
              <a:spcBef>
                <a:spcPts val="0"/>
              </a:spcBef>
              <a:buFont typeface="Wingdings" panose="05000000000000000000" pitchFamily="2" charset="2"/>
              <a:buChar char="Ø"/>
              <a:defRPr/>
            </a:pPr>
            <a:r>
              <a:rPr lang="sl-SI"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vmesno ali končno poročilo o izvajanju operacije,</a:t>
            </a:r>
          </a:p>
          <a:p>
            <a:pPr marL="1171575" lvl="1" indent="-625475" algn="just">
              <a:lnSpc>
                <a:spcPct val="100000"/>
              </a:lnSpc>
              <a:spcBef>
                <a:spcPts val="0"/>
              </a:spcBef>
              <a:buFont typeface="Wingdings" panose="05000000000000000000" pitchFamily="2" charset="2"/>
              <a:buChar char="Ø"/>
              <a:defRPr/>
            </a:pP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dokazila o upravičenosti stroška: dokazila so verodostojne listine (pogodbe, dokazila o opravljenem postopku in druge podlage za izstavitev računa),</a:t>
            </a:r>
          </a:p>
          <a:p>
            <a:pPr marL="1171575" lvl="1" indent="-625475" algn="just">
              <a:lnSpc>
                <a:spcPct val="100000"/>
              </a:lnSpc>
              <a:spcBef>
                <a:spcPts val="0"/>
              </a:spcBef>
              <a:buFont typeface="Wingdings" panose="05000000000000000000" pitchFamily="2" charset="2"/>
              <a:buChar char="Ø"/>
              <a:defRPr/>
            </a:pP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dokazila o opravljeni storitvi ali dobavi blaga,</a:t>
            </a:r>
          </a:p>
          <a:p>
            <a:pPr marL="1171575" lvl="1" indent="-625475" algn="just">
              <a:lnSpc>
                <a:spcPct val="100000"/>
              </a:lnSpc>
              <a:spcBef>
                <a:spcPts val="0"/>
              </a:spcBef>
              <a:buFont typeface="Wingdings" panose="05000000000000000000" pitchFamily="2" charset="2"/>
              <a:buChar char="Ø"/>
              <a:defRPr/>
            </a:pP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računi ali </a:t>
            </a:r>
            <a:r>
              <a:rPr lang="sl-SI" sz="3600" dirty="0" err="1">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eRačuni</a:t>
            </a: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 oziroma verodostojne knjigovodske listine,</a:t>
            </a:r>
          </a:p>
          <a:p>
            <a:pPr marL="1171575" lvl="1" indent="-625475" algn="just">
              <a:lnSpc>
                <a:spcPct val="100000"/>
              </a:lnSpc>
              <a:spcBef>
                <a:spcPts val="0"/>
              </a:spcBef>
              <a:buFont typeface="Wingdings" panose="05000000000000000000" pitchFamily="2" charset="2"/>
              <a:buChar char="Ø"/>
              <a:defRPr/>
            </a:pP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dokazilo o plačilu (izjeme so določene v vsakokratnem veljavnem ZIPRS) in</a:t>
            </a:r>
          </a:p>
          <a:p>
            <a:pPr marL="1171575" lvl="1" indent="-625475" algn="just">
              <a:lnSpc>
                <a:spcPct val="100000"/>
              </a:lnSpc>
              <a:spcBef>
                <a:spcPts val="0"/>
              </a:spcBef>
              <a:buFont typeface="Wingdings" panose="05000000000000000000" pitchFamily="2" charset="2"/>
              <a:buChar char="Ø"/>
              <a:defRPr/>
            </a:pP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poročilo o doseganju rezultatov.</a:t>
            </a:r>
          </a:p>
          <a:p>
            <a:pPr marL="625475" indent="-625475" algn="just">
              <a:lnSpc>
                <a:spcPct val="100000"/>
              </a:lnSpc>
              <a:spcBef>
                <a:spcPts val="0"/>
              </a:spcBef>
              <a:buFont typeface="Wingdings" panose="05000000000000000000" pitchFamily="2" charset="2"/>
              <a:buChar char="v"/>
              <a:defRPr/>
            </a:pPr>
            <a:r>
              <a:rPr lang="sl-SI" sz="36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Preostala zahtevana dokazila mora upravičenec predložiti na poziv MDP oz. v primeru izvedbe preverjanj na kraju samem.</a:t>
            </a:r>
          </a:p>
        </p:txBody>
      </p:sp>
    </p:spTree>
    <p:extLst>
      <p:ext uri="{BB962C8B-B14F-4D97-AF65-F5344CB8AC3E}">
        <p14:creationId xmlns:p14="http://schemas.microsoft.com/office/powerpoint/2010/main" val="983603182"/>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719064" y="1039044"/>
            <a:ext cx="17137904" cy="7920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NAČIN PREDLOŽITVE VLOGE NA JAVNI RAZPIS</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575048" y="1975148"/>
            <a:ext cx="17353928" cy="8208912"/>
          </a:xfrm>
        </p:spPr>
        <p:txBody>
          <a:bodyPr>
            <a:noAutofit/>
          </a:bodyPr>
          <a:lstStyle/>
          <a:p>
            <a:pPr marL="546100" indent="-546100" algn="just">
              <a:lnSpc>
                <a:spcPct val="100000"/>
              </a:lnSpc>
              <a:spcBef>
                <a:spcPts val="0"/>
              </a:spcBef>
              <a:buFont typeface="Wingdings" panose="05000000000000000000" pitchFamily="2" charset="2"/>
              <a:buChar char="v"/>
              <a:defRPr/>
            </a:pP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Vloga se lahko odda v elektronski ALI fizični obliki:</a:t>
            </a:r>
          </a:p>
          <a:p>
            <a:pPr marL="546100" indent="-546100" algn="just">
              <a:lnSpc>
                <a:spcPct val="100000"/>
              </a:lnSpc>
              <a:spcBef>
                <a:spcPts val="0"/>
              </a:spcBef>
              <a:buFont typeface="Wingdings" panose="05000000000000000000" pitchFamily="2" charset="2"/>
              <a:buChar char="v"/>
              <a:defRPr/>
            </a:pPr>
            <a:r>
              <a:rPr lang="sl-SI" sz="3600"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V elektronski obliki: </a:t>
            </a:r>
            <a:r>
              <a:rPr lang="sl-SI" sz="36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Prijavitelj lahko vlogo odda v elektronski obliki na elektronski naslov: obp.mdp@gov.si . V tem primeru mora biti vloga podpisana z naprednim elektronskim podpisom, ki temelji na kvalificiranem potrdilu za elektronske podpise, zakonitega zastopnika ali pooblaščene osebe prijavitelja. V polje ‘zadeva’ elektronskega sporočila se vpiše: VLOGA NA JR OBP. Vloga, ki ne bo pravilno označena (tj. v polju 'zadeva' v glavi elektronske pošte ne bo pravilno vpisano zgoraj navedeno besedilo), bo s sklepom zavržena.</a:t>
            </a:r>
          </a:p>
          <a:p>
            <a:pPr marL="546100" indent="-546100">
              <a:lnSpc>
                <a:spcPct val="100000"/>
              </a:lnSpc>
              <a:spcBef>
                <a:spcPts val="0"/>
              </a:spcBef>
              <a:buFont typeface="Wingdings" panose="05000000000000000000" pitchFamily="2" charset="2"/>
              <a:buChar char="v"/>
              <a:defRPr/>
            </a:pPr>
            <a:r>
              <a:rPr lang="sl-SI" sz="3600"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V fizični obliki: </a:t>
            </a: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Vlogo v fizični obliki prijavitelj odda osebno ali pošlje po pošti kot priporočeno poštno pošiljko na naslov: Ministrstvo za digitalno preobrazbo, Davčna ulica 1, 1000 Ljubljana. Vsaka vloga mora biti predložena v svoji zaprti ovojnici (skupaj z e-nosilcem podatkov), na njej pa nalepljen izpolnjen Obrazec št. 20: Vzorec pravilno opremljene ovojnice ali pa mora ta ovojnica vsebovati označbo: NE ODPIRAJ! VLOGA NA JR OBP. Vloga, ki ne bo pravilno označena, bo s sklepom zavržena.</a:t>
            </a:r>
          </a:p>
        </p:txBody>
      </p:sp>
    </p:spTree>
    <p:extLst>
      <p:ext uri="{BB962C8B-B14F-4D97-AF65-F5344CB8AC3E}">
        <p14:creationId xmlns:p14="http://schemas.microsoft.com/office/powerpoint/2010/main" val="4005985636"/>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719064" y="1039044"/>
            <a:ext cx="17137904" cy="7920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pl-PL"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ROKA ZA ODDAJO IN DATUMA ODPIRANJA VLOG</a:t>
            </a:r>
            <a:endPar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endParaRP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575048" y="1975148"/>
            <a:ext cx="17353928" cy="8208912"/>
          </a:xfrm>
        </p:spPr>
        <p:txBody>
          <a:bodyPr>
            <a:noAutofit/>
          </a:bodyPr>
          <a:lstStyle/>
          <a:p>
            <a:pPr marL="546100" indent="-546100" algn="just">
              <a:lnSpc>
                <a:spcPct val="100000"/>
              </a:lnSpc>
              <a:spcBef>
                <a:spcPts val="0"/>
              </a:spcBef>
              <a:buFont typeface="Wingdings" panose="05000000000000000000" pitchFamily="2" charset="2"/>
              <a:buChar char="v"/>
              <a:defRPr/>
            </a:pPr>
            <a:r>
              <a:rPr lang="sl-SI" sz="36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Kot pravočasne bodo upoštevane vloge, ki bodo ne glede na način dostave prispele v glavno pisarno MDP ali na elektronski naslov obp.mdp@gov.si najkasneje do 15. 5. 2025 do 12.00 ure.</a:t>
            </a:r>
          </a:p>
          <a:p>
            <a:pPr marL="546100" indent="-546100" algn="just">
              <a:lnSpc>
                <a:spcPct val="100000"/>
              </a:lnSpc>
              <a:spcBef>
                <a:spcPts val="0"/>
              </a:spcBef>
              <a:buFont typeface="Wingdings" panose="05000000000000000000" pitchFamily="2" charset="2"/>
              <a:buChar char="v"/>
              <a:defRPr/>
            </a:pP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Za predložitev vloge na javni razpis sta predvideni dve (2) odpiranji.</a:t>
            </a:r>
          </a:p>
          <a:p>
            <a:pPr marL="546100" indent="-546100" algn="just">
              <a:lnSpc>
                <a:spcPct val="100000"/>
              </a:lnSpc>
              <a:spcBef>
                <a:spcPts val="0"/>
              </a:spcBef>
              <a:buFont typeface="Wingdings" panose="05000000000000000000" pitchFamily="2" charset="2"/>
              <a:buChar char="v"/>
              <a:defRPr/>
            </a:pPr>
            <a:r>
              <a:rPr lang="sl-SI" sz="36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MDP bo na vsakokratnem odpiranju vlog odprl tiste vloge, ki bodo ne glede na način dostave prispele v glavno pisarno MDP ali na elektronski naslov obp.mdp@gov.si najkasneje do 12.00 ure, na dan tega odpiranja.</a:t>
            </a:r>
          </a:p>
          <a:p>
            <a:pPr marL="546100" indent="-546100" algn="just">
              <a:lnSpc>
                <a:spcPct val="100000"/>
              </a:lnSpc>
              <a:spcBef>
                <a:spcPts val="0"/>
              </a:spcBef>
              <a:buFont typeface="Wingdings" panose="05000000000000000000" pitchFamily="2" charset="2"/>
              <a:buChar char="v"/>
              <a:defRPr/>
            </a:pPr>
            <a:r>
              <a:rPr lang="sl-SI" sz="3600"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Roka za oddajo vlog za posamezni odpiranji vlog sta naslednja:</a:t>
            </a:r>
          </a:p>
          <a:p>
            <a:pPr marL="1250950" lvl="1" indent="-625475" algn="just">
              <a:lnSpc>
                <a:spcPct val="100000"/>
              </a:lnSpc>
              <a:spcBef>
                <a:spcPts val="0"/>
              </a:spcBef>
              <a:buFont typeface="Wingdings" panose="05000000000000000000" pitchFamily="2" charset="2"/>
              <a:buChar char="Ø"/>
              <a:defRPr/>
            </a:pPr>
            <a:r>
              <a:rPr lang="sl-SI"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za 1. odpiranje najkasneje do 17. 3. 2025 do 12.00 ure in</a:t>
            </a:r>
          </a:p>
          <a:p>
            <a:pPr marL="1250950" lvl="1" indent="-625475" algn="just">
              <a:lnSpc>
                <a:spcPct val="100000"/>
              </a:lnSpc>
              <a:spcBef>
                <a:spcPts val="0"/>
              </a:spcBef>
              <a:buFont typeface="Wingdings" panose="05000000000000000000" pitchFamily="2" charset="2"/>
              <a:buChar char="Ø"/>
              <a:defRPr/>
            </a:pPr>
            <a:r>
              <a:rPr lang="sl-SI" sz="3600"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za 2. odpiranje najkasneje do 15. 5. 2025 do 12.00 ure.</a:t>
            </a:r>
          </a:p>
          <a:p>
            <a:pPr marL="625475" lvl="1" indent="0" algn="just">
              <a:lnSpc>
                <a:spcPct val="100000"/>
              </a:lnSpc>
              <a:spcBef>
                <a:spcPts val="0"/>
              </a:spcBef>
              <a:buNone/>
              <a:defRPr/>
            </a:pPr>
            <a:endParaRPr lang="sl-SI" sz="1800"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p>
            <a:pPr marL="546100" indent="-546100" algn="just">
              <a:lnSpc>
                <a:spcPct val="100000"/>
              </a:lnSpc>
              <a:spcBef>
                <a:spcPts val="0"/>
              </a:spcBef>
              <a:buFont typeface="Wingdings" panose="05000000000000000000" pitchFamily="2" charset="2"/>
              <a:buChar char="v"/>
              <a:defRPr/>
            </a:pPr>
            <a:r>
              <a:rPr lang="sl-SI" sz="3600"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Datuma posameznih odpiranj vlog za dodelitev sredstev sta naslednja:</a:t>
            </a:r>
          </a:p>
          <a:p>
            <a:pPr marL="1250950" lvl="1" indent="-528638" algn="just">
              <a:lnSpc>
                <a:spcPct val="100000"/>
              </a:lnSpc>
              <a:spcBef>
                <a:spcPts val="0"/>
              </a:spcBef>
              <a:buFont typeface="Wingdings" panose="05000000000000000000" pitchFamily="2" charset="2"/>
              <a:buChar char="Ø"/>
              <a:defRPr/>
            </a:pPr>
            <a:r>
              <a:rPr lang="sl-SI"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1. odpiranje bo 17. 3. 2025 ob 14.00 uri in</a:t>
            </a:r>
          </a:p>
          <a:p>
            <a:pPr marL="1250950" lvl="1" indent="-528638" algn="just">
              <a:lnSpc>
                <a:spcPct val="100000"/>
              </a:lnSpc>
              <a:spcBef>
                <a:spcPts val="0"/>
              </a:spcBef>
              <a:buFont typeface="Wingdings" panose="05000000000000000000" pitchFamily="2" charset="2"/>
              <a:buChar char="Ø"/>
              <a:defRPr/>
            </a:pPr>
            <a:r>
              <a:rPr lang="sl-SI" sz="3600"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2. odpiranje bo 15. 5. 2025 ob 14.00 uri.</a:t>
            </a:r>
          </a:p>
          <a:p>
            <a:pPr marL="0" indent="0" algn="just">
              <a:lnSpc>
                <a:spcPct val="100000"/>
              </a:lnSpc>
              <a:spcBef>
                <a:spcPts val="0"/>
              </a:spcBef>
              <a:buNone/>
              <a:defRPr/>
            </a:pPr>
            <a:endParaRPr lang="sl-SI" sz="18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p>
            <a:pPr marL="546100" indent="-546100" algn="just">
              <a:lnSpc>
                <a:spcPct val="100000"/>
              </a:lnSpc>
              <a:spcBef>
                <a:spcPts val="0"/>
              </a:spcBef>
              <a:buFont typeface="Wingdings" panose="05000000000000000000" pitchFamily="2" charset="2"/>
              <a:buChar char="v"/>
              <a:defRPr/>
            </a:pP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Odpiranje vlog bo javno in ga bo komisija izvedla v prostorih ministrstva.</a:t>
            </a:r>
          </a:p>
          <a:p>
            <a:pPr marL="546100" indent="-546100" algn="just">
              <a:lnSpc>
                <a:spcPct val="100000"/>
              </a:lnSpc>
              <a:spcBef>
                <a:spcPts val="0"/>
              </a:spcBef>
              <a:buFont typeface="Wingdings" panose="05000000000000000000" pitchFamily="2" charset="2"/>
              <a:buChar char="v"/>
              <a:defRPr/>
            </a:pPr>
            <a:endParaRPr lang="sl-SI" sz="36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11267940"/>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719064" y="1039044"/>
            <a:ext cx="17137904" cy="7920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pl-PL"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FORMALNA POPOLNOST VLOG 1 </a:t>
            </a:r>
            <a:endPar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endParaRP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575048" y="1975148"/>
            <a:ext cx="17353928" cy="8208912"/>
          </a:xfrm>
        </p:spPr>
        <p:txBody>
          <a:bodyPr>
            <a:noAutofit/>
          </a:bodyPr>
          <a:lstStyle/>
          <a:p>
            <a:pPr marL="546100" indent="-546100" algn="just">
              <a:lnSpc>
                <a:spcPct val="100000"/>
              </a:lnSpc>
              <a:spcBef>
                <a:spcPts val="0"/>
              </a:spcBef>
              <a:buFont typeface="Wingdings" panose="05000000000000000000" pitchFamily="2" charset="2"/>
              <a:buChar char="v"/>
              <a:defRPr/>
            </a:pPr>
            <a:r>
              <a:rPr lang="sl-SI" sz="32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Na odpiranju bo komisija preverila pravočasnost, pravilno označenost in formalno popolnost vseh prispelih vlog.</a:t>
            </a:r>
          </a:p>
          <a:p>
            <a:pPr marL="546100" indent="-546100" algn="just">
              <a:lnSpc>
                <a:spcPct val="100000"/>
              </a:lnSpc>
              <a:spcBef>
                <a:spcPts val="0"/>
              </a:spcBef>
              <a:buFont typeface="Wingdings" panose="05000000000000000000" pitchFamily="2" charset="2"/>
              <a:buChar char="v"/>
              <a:defRPr/>
            </a:pPr>
            <a:r>
              <a:rPr lang="sl-SI" sz="32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Vloge, ki bodo prispele po roku za oddajo vlog za 2. odpiranje ali ne bodo pravilno označene, bodo s sklepom zavržene. Če z ovojnice ne bo razviden pošiljatelj, se vloga odpre in vrne pošiljatelju.</a:t>
            </a:r>
          </a:p>
          <a:p>
            <a:pPr marL="546100" indent="-546100" algn="just">
              <a:lnSpc>
                <a:spcPct val="100000"/>
              </a:lnSpc>
              <a:spcBef>
                <a:spcPts val="0"/>
              </a:spcBef>
              <a:buFont typeface="Wingdings" panose="05000000000000000000" pitchFamily="2" charset="2"/>
              <a:buChar char="v"/>
              <a:defRPr/>
            </a:pPr>
            <a:r>
              <a:rPr lang="sl-SI" sz="32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Vse pravilno označene in do roka, določenega za posamezno odpiranja, prispele vloge bo odprla in pregledala komisija, ki jo je imenoval predstojnik MDP.</a:t>
            </a:r>
          </a:p>
          <a:p>
            <a:pPr marL="546100" indent="-546100" algn="just">
              <a:lnSpc>
                <a:spcPct val="100000"/>
              </a:lnSpc>
              <a:spcBef>
                <a:spcPts val="0"/>
              </a:spcBef>
              <a:buFont typeface="Wingdings" panose="05000000000000000000" pitchFamily="2" charset="2"/>
              <a:buChar char="v"/>
              <a:defRPr/>
            </a:pPr>
            <a:r>
              <a:rPr lang="sl-SI" sz="32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Komisija bo v roku 8 dni od vsakokratnega odpiranja vlog pisno pozvala k dopolnitvi tiste prijavitelje, katerih vloge bodo formalno nepopolne in je njihova dopolnitev dopustna.</a:t>
            </a:r>
          </a:p>
          <a:p>
            <a:pPr marL="546100" indent="-546100" algn="just">
              <a:lnSpc>
                <a:spcPct val="100000"/>
              </a:lnSpc>
              <a:spcBef>
                <a:spcPts val="0"/>
              </a:spcBef>
              <a:buFont typeface="Wingdings" panose="05000000000000000000" pitchFamily="2" charset="2"/>
              <a:buChar char="v"/>
              <a:defRPr/>
            </a:pPr>
            <a:r>
              <a:rPr lang="sl-SI" sz="32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Poziv na dopolnitev vloge bo prijavitelju posredovan izključno po elektronski pošti na kontaktni elektronski naslov prijavitelja, naveden v prijavnem obrazcu.</a:t>
            </a:r>
          </a:p>
          <a:p>
            <a:pPr marL="546100" indent="-546100" algn="just">
              <a:lnSpc>
                <a:spcPct val="100000"/>
              </a:lnSpc>
              <a:spcBef>
                <a:spcPts val="0"/>
              </a:spcBef>
              <a:buFont typeface="Wingdings" panose="05000000000000000000" pitchFamily="2" charset="2"/>
              <a:buChar char="v"/>
              <a:defRPr/>
            </a:pPr>
            <a:r>
              <a:rPr lang="sl-SI" sz="32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Prijavitelj v dopolnitvi vloge ne sme spreminjati: višine zaprošenih sredstev, tistega dela vloge, ki se veže na investicijske in tehnične specifikacije predmeta vloge, tistih elementov vloge, ki vplivajo ali bi lahko vplivali na drugačno razvrstitev prijaviteljeve vloge glede na preostale vloge v postopku ocenjevanja.</a:t>
            </a:r>
          </a:p>
          <a:p>
            <a:pPr marL="546100" indent="-546100" algn="just">
              <a:lnSpc>
                <a:spcPct val="100000"/>
              </a:lnSpc>
              <a:spcBef>
                <a:spcPts val="0"/>
              </a:spcBef>
              <a:buFont typeface="Wingdings" panose="05000000000000000000" pitchFamily="2" charset="2"/>
              <a:buChar char="v"/>
              <a:defRPr/>
            </a:pPr>
            <a:r>
              <a:rPr lang="sl-SI" sz="32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Če prijavitelj v dopolnitvi vloge spreminja zgoraj navedene dele vloge, se upoštevajo navedbe iz prvotne vloge.</a:t>
            </a:r>
          </a:p>
        </p:txBody>
      </p:sp>
    </p:spTree>
    <p:extLst>
      <p:ext uri="{BB962C8B-B14F-4D97-AF65-F5344CB8AC3E}">
        <p14:creationId xmlns:p14="http://schemas.microsoft.com/office/powerpoint/2010/main" val="768650373"/>
      </p:ext>
    </p:extLst>
  </p:cSld>
  <p:clrMapOvr>
    <a:overrideClrMapping bg1="dk1" tx1="lt1" bg2="dk2" tx2="lt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719064" y="1039044"/>
            <a:ext cx="17137904" cy="7920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pl-PL"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FORMALNA POPOLNOST VLOG 2</a:t>
            </a:r>
            <a:endPar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endParaRP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575048" y="1975148"/>
            <a:ext cx="17353928" cy="8208912"/>
          </a:xfrm>
        </p:spPr>
        <p:txBody>
          <a:bodyPr>
            <a:noAutofit/>
          </a:bodyPr>
          <a:lstStyle/>
          <a:p>
            <a:pPr marL="546100" indent="-546100" algn="just">
              <a:lnSpc>
                <a:spcPct val="100000"/>
              </a:lnSpc>
              <a:spcBef>
                <a:spcPts val="0"/>
              </a:spcBef>
              <a:buFont typeface="Wingdings" panose="05000000000000000000" pitchFamily="2" charset="2"/>
              <a:buChar char="v"/>
              <a:defRPr/>
            </a:pPr>
            <a:r>
              <a:rPr lang="sl-SI" sz="30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Rok za dopolnitev vloge je 8 koledarskih dni. Vloge prijaviteljev, ki se na poziv niso pravočasno odzvali ali vloge niso dopolnili z vsemi obveznimi sestavinami skladno s pozivom in predmetnim razpisom, bodo s sklepom zavržene. Prijaviteljev, ki vloge niso dopolnili skladno s pozivom za dopolnitev, se k dopolnitvi ne poziva ponovno. </a:t>
            </a:r>
          </a:p>
          <a:p>
            <a:pPr marL="546100" indent="-546100" algn="just">
              <a:lnSpc>
                <a:spcPct val="100000"/>
              </a:lnSpc>
              <a:spcBef>
                <a:spcPts val="0"/>
              </a:spcBef>
              <a:buFont typeface="Wingdings" panose="05000000000000000000" pitchFamily="2" charset="2"/>
              <a:buChar char="v"/>
              <a:defRPr/>
            </a:pPr>
            <a:r>
              <a:rPr lang="sl-SI" sz="30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Komisija lahko od prijaviteljev zahteva tudi dodatna pojasnila oziroma obrazložitve. Če takšna zahtevana pojasnila/obrazložitve o vsebini vloge ne bodo posredovana v roku 8 koledarskih dni in na način, ki bo določen v pozivu, bo razpisna komisija upoštevala podatke iz vloge.</a:t>
            </a:r>
          </a:p>
          <a:p>
            <a:pPr marL="546100" indent="-546100" algn="just">
              <a:lnSpc>
                <a:spcPct val="100000"/>
              </a:lnSpc>
              <a:spcBef>
                <a:spcPts val="0"/>
              </a:spcBef>
              <a:buFont typeface="Wingdings" panose="05000000000000000000" pitchFamily="2" charset="2"/>
              <a:buChar char="v"/>
              <a:defRPr/>
            </a:pPr>
            <a:r>
              <a:rPr lang="sl-SI" sz="30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Vloga bo brez poziva na dopolnitev zavrnjena, če: je v delih, ki ne smejo biti predmet dopolnjevanja, neskladna z JR, po dopustni dopolnitvi še vedno ne izpolnjuje pogojev za kandidiranje.</a:t>
            </a:r>
          </a:p>
          <a:p>
            <a:pPr marL="546100" indent="-546100" algn="just">
              <a:lnSpc>
                <a:spcPct val="100000"/>
              </a:lnSpc>
              <a:spcBef>
                <a:spcPts val="0"/>
              </a:spcBef>
              <a:buFont typeface="Wingdings" panose="05000000000000000000" pitchFamily="2" charset="2"/>
              <a:buChar char="v"/>
              <a:defRPr/>
            </a:pPr>
            <a:r>
              <a:rPr lang="sl-SI" sz="30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MDP bo za potrebe tega JR upošteval podatke iz vloge ter pridobil dokazila glede izpolnjevanja pogojev tudi iz uradnih evidenc.</a:t>
            </a:r>
          </a:p>
          <a:p>
            <a:pPr marL="546100" indent="-546100" algn="just">
              <a:lnSpc>
                <a:spcPct val="100000"/>
              </a:lnSpc>
              <a:spcBef>
                <a:spcPts val="0"/>
              </a:spcBef>
              <a:buFont typeface="Wingdings" panose="05000000000000000000" pitchFamily="2" charset="2"/>
              <a:buChar char="v"/>
              <a:defRPr/>
            </a:pPr>
            <a:r>
              <a:rPr lang="sl-SI" sz="30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V primeru dvoma glede izpolnjevanja pogojev prijavitelja lahko MDP zahteva dodatna pojasnila ali dokazila.</a:t>
            </a:r>
          </a:p>
          <a:p>
            <a:pPr marL="546100" indent="-546100" algn="just">
              <a:lnSpc>
                <a:spcPct val="100000"/>
              </a:lnSpc>
              <a:spcBef>
                <a:spcPts val="0"/>
              </a:spcBef>
              <a:buFont typeface="Wingdings" panose="05000000000000000000" pitchFamily="2" charset="2"/>
              <a:buChar char="v"/>
              <a:defRPr/>
            </a:pPr>
            <a:r>
              <a:rPr lang="sl-SI" sz="30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V primeru, da prijavitelj ne izpolnjuje pogojev, se vloga s sklepom zavrne.</a:t>
            </a:r>
          </a:p>
          <a:p>
            <a:pPr marL="546100" indent="-546100" algn="just">
              <a:lnSpc>
                <a:spcPct val="100000"/>
              </a:lnSpc>
              <a:spcBef>
                <a:spcPts val="0"/>
              </a:spcBef>
              <a:buFont typeface="Wingdings" panose="05000000000000000000" pitchFamily="2" charset="2"/>
              <a:buChar char="v"/>
              <a:defRPr/>
            </a:pPr>
            <a:r>
              <a:rPr lang="sl-SI" sz="30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MDP bo na svoji spletni strani sproti obveščal, za katere lokacije je že prejel vloge, za katere je že izdal sklepe o (ne)izboru ter zanje podpisal pogodbe in koliko je trenutno še razpoložljivih sredstev.</a:t>
            </a:r>
          </a:p>
        </p:txBody>
      </p:sp>
    </p:spTree>
    <p:extLst>
      <p:ext uri="{BB962C8B-B14F-4D97-AF65-F5344CB8AC3E}">
        <p14:creationId xmlns:p14="http://schemas.microsoft.com/office/powerpoint/2010/main" val="291240480"/>
      </p:ext>
    </p:extLst>
  </p:cSld>
  <p:clrMapOvr>
    <a:overrideClrMapping bg1="dk1" tx1="lt1" bg2="dk2" tx2="lt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719064" y="1039044"/>
            <a:ext cx="17137904" cy="7920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pl-PL"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POSTOPEK IN NAČIN IZBORA PROJEKTOV 1</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575048" y="1975148"/>
            <a:ext cx="17353928" cy="8208912"/>
          </a:xfrm>
        </p:spPr>
        <p:txBody>
          <a:bodyPr>
            <a:noAutofit/>
          </a:bodyPr>
          <a:lstStyle/>
          <a:p>
            <a:pPr marL="0" indent="0" algn="just">
              <a:lnSpc>
                <a:spcPct val="100000"/>
              </a:lnSpc>
              <a:spcBef>
                <a:spcPts val="0"/>
              </a:spcBef>
              <a:buNone/>
              <a:defRPr/>
            </a:pPr>
            <a:r>
              <a:rPr lang="sl-SI" sz="30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Komisija bo v postopek ugotavljanja ustreznosti vlog glede na pogoje in zahteve za projekt uvrstila le formalno popolne vloge.</a:t>
            </a:r>
          </a:p>
          <a:p>
            <a:pPr marL="0" indent="0" algn="just">
              <a:lnSpc>
                <a:spcPct val="100000"/>
              </a:lnSpc>
              <a:spcBef>
                <a:spcPts val="0"/>
              </a:spcBef>
              <a:buNone/>
              <a:defRPr/>
            </a:pPr>
            <a:r>
              <a:rPr lang="sl-SI" sz="3000"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Vsako formalno popolno vlogo bo komisija natančno pregledala in ugotovila, ali v celoti zadošča vsem pogojem in zahtevam JR.</a:t>
            </a:r>
          </a:p>
          <a:p>
            <a:pPr marL="0" indent="0" algn="just">
              <a:lnSpc>
                <a:spcPct val="100000"/>
              </a:lnSpc>
              <a:spcBef>
                <a:spcPts val="0"/>
              </a:spcBef>
              <a:buNone/>
              <a:defRPr/>
            </a:pPr>
            <a:r>
              <a:rPr lang="sl-SI" sz="30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Na osnovi teh ugotovitev in meril bo razpisna komisija oblikovala predlog prejemnikov sredstev, ki jih bo predstojniku MDP predlagala za sofinanciranje.</a:t>
            </a:r>
          </a:p>
          <a:p>
            <a:pPr marL="0" indent="0" algn="just">
              <a:lnSpc>
                <a:spcPct val="100000"/>
              </a:lnSpc>
              <a:spcBef>
                <a:spcPts val="0"/>
              </a:spcBef>
              <a:buNone/>
              <a:defRPr/>
            </a:pPr>
            <a:r>
              <a:rPr lang="sl-SI" sz="3000"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Postopek in način izbora sta naslednja: MDP izvede odpiranje in na svoji spletni strani objavi, za katere lokacije je na tem odpiranju prejelo vloge. Nato jih pregleda ter oceni in razvrsti po postopku, opisanem v RD. Če je sredstev za vloge, ki zadoščajo vsem pogojem JR in so izbrane po tem postopku ter na prejšnjih odpiranjih, če so ta že bila, še ni bila izbrana nobena vloga z lokacijo odprte bazne postaje, ki je bližja od 3 km, bo komisija zanje oblikovala predloge prejemnikov sredstev, ki ga bo predstojniku MDP predlagala za sofinanciranje. MDP bo na podlagi tega izdalo sklepe o izboru ter z izbranimi prijavitelji sklenilo pogodbe in informacijo o tem objavilo na svoji spletni strani. To hkrati pomeni, da MDP za lokacije OBP, ki so bližje od 3 km od lokacij odprtih baznih postaj tako izbranih vlog, ne sprejema več vlog. Če MDP prejme vlogo za lokacijo odprte bazne postaje, ki je bližje od 3 km od lokacij odprtih baznih postaj že izbranih vlog po navedenem postopku, jo s sklepom zavrne. </a:t>
            </a:r>
            <a:r>
              <a:rPr lang="sl-SI" sz="30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Hkrati objavi tudi, koliko je trenutno še razpoložljivih sredstev za druge lokacije odprtih baznih postaj. </a:t>
            </a:r>
            <a:r>
              <a:rPr lang="sl-SI" sz="3000"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Na enak način obravnava vse nadaljnje vloge, ki jih prejme za naslednje odpiranje.</a:t>
            </a:r>
          </a:p>
        </p:txBody>
      </p:sp>
    </p:spTree>
    <p:extLst>
      <p:ext uri="{BB962C8B-B14F-4D97-AF65-F5344CB8AC3E}">
        <p14:creationId xmlns:p14="http://schemas.microsoft.com/office/powerpoint/2010/main" val="2271225730"/>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719064" y="967036"/>
            <a:ext cx="17137904" cy="7920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pl-PL"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POSTOPEK IN NAČIN IZBORA PROJEKTOV 2</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575048" y="1759124"/>
            <a:ext cx="17353928" cy="8561929"/>
          </a:xfrm>
        </p:spPr>
        <p:txBody>
          <a:bodyPr>
            <a:noAutofit/>
          </a:bodyPr>
          <a:lstStyle/>
          <a:p>
            <a:pPr marL="0" indent="0" algn="just">
              <a:lnSpc>
                <a:spcPct val="100000"/>
              </a:lnSpc>
              <a:spcBef>
                <a:spcPts val="0"/>
              </a:spcBef>
              <a:buNone/>
              <a:defRPr/>
            </a:pPr>
            <a:r>
              <a:rPr lang="sl-SI" sz="28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Če predlagana sredstva za sofinanciranje projekta v prejeti vlogi presegajo sredstva, ki so še na razpolago, MDP prijavitelju te vloge ponudi, da v 30 dneh podpiše pogodbo za izvedbo celotnega projekta iz vloge na predlagani lokaciji in to v višini teh preostalih razpoložljivih sredstev. Če v tem roku podpiše pogodbo, MDP to objavi na svoji spletni strani in hkrati objavi, da je razpis zaključen. Če ta prijavitelj tega ne želi, se njegova vloga zavrne s sklepom in v obravnavo vzame naslednjo vlogo po vrstnem redu glede na merila in nadaljuje enak postopek, dokler ni več razpoložljivih sredstev ali do roka zaključka tega razpisa. Takrat MDP na svoji spletni strani objavi, da je razpis zaključen. Vse naslednje vloge po vrsti, ki so bile odprte na tem odpiranju, bo MDP s sklepom zavrnil.</a:t>
            </a:r>
          </a:p>
          <a:p>
            <a:pPr marL="0" indent="0" algn="just">
              <a:lnSpc>
                <a:spcPct val="100000"/>
              </a:lnSpc>
              <a:spcBef>
                <a:spcPts val="0"/>
              </a:spcBef>
              <a:buNone/>
              <a:defRPr/>
            </a:pPr>
            <a:r>
              <a:rPr lang="sl-SI" sz="28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O dodelitvi sredstev po tem javnem razpisu bo na predlog komisije s sklepom odločil predstojnik MDP.</a:t>
            </a:r>
          </a:p>
          <a:p>
            <a:pPr marL="0" indent="0" algn="just">
              <a:lnSpc>
                <a:spcPct val="100000"/>
              </a:lnSpc>
              <a:spcBef>
                <a:spcPts val="0"/>
              </a:spcBef>
              <a:buNone/>
              <a:defRPr/>
            </a:pPr>
            <a:r>
              <a:rPr lang="sl-SI" sz="28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Z izbranimi prijavitelji bodo na podlagi sklepa predstojnika MDP o izboru sklenjene pogodbe o sofinanciranju. Vzorec pogodbe je sestavni del razpisne dokumentacije (PRILOGA 1).</a:t>
            </a:r>
          </a:p>
          <a:p>
            <a:pPr marL="0" indent="0" algn="just">
              <a:lnSpc>
                <a:spcPct val="100000"/>
              </a:lnSpc>
              <a:spcBef>
                <a:spcPts val="0"/>
              </a:spcBef>
              <a:buNone/>
              <a:defRPr/>
            </a:pPr>
            <a:r>
              <a:rPr lang="sl-SI" sz="28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V primeru, da izbrani prijavitelj zaradi katerih koli razlogov odstopi od podpisa pogodbe o sofinanciranju oziroma se na poziv na sklenitev pogodbe ne odzove v roku 8 dni od prejema poziva, se šteje, da je vlogo za pridobitev sredstev umaknil.</a:t>
            </a:r>
          </a:p>
          <a:p>
            <a:pPr marL="0" indent="0" algn="just">
              <a:lnSpc>
                <a:spcPct val="100000"/>
              </a:lnSpc>
              <a:spcBef>
                <a:spcPts val="0"/>
              </a:spcBef>
              <a:buNone/>
              <a:defRPr/>
            </a:pPr>
            <a:r>
              <a:rPr lang="sl-SI" sz="28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MDP daje prednost podpisu pogodbe v elektronski obliki z naprednim elektronskim podpisom, ki temelji na kvalificiranem potrdilu za elektronske podpise. Podredno, če izbrani prijavitelj pogodbe ne more podpisati na takšen način, se pogodbo podpiše v fizični obliki.</a:t>
            </a:r>
          </a:p>
          <a:p>
            <a:pPr marL="0" indent="0" algn="just">
              <a:lnSpc>
                <a:spcPct val="100000"/>
              </a:lnSpc>
              <a:spcBef>
                <a:spcPts val="0"/>
              </a:spcBef>
              <a:buNone/>
              <a:defRPr/>
            </a:pPr>
            <a:r>
              <a:rPr lang="sl-SI" sz="28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MDP si pridržuje pravico, da za posamezno lokacijo ali celoten JR ne izbere nobene izmed prispelih vlog.</a:t>
            </a:r>
          </a:p>
          <a:p>
            <a:pPr marL="0" indent="0" algn="just">
              <a:lnSpc>
                <a:spcPct val="100000"/>
              </a:lnSpc>
              <a:spcBef>
                <a:spcPts val="0"/>
              </a:spcBef>
              <a:buNone/>
              <a:defRPr/>
            </a:pPr>
            <a:r>
              <a:rPr lang="sl-SI" sz="2800" dirty="0">
                <a:solidFill>
                  <a:srgbClr val="FFFF66"/>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Kadar upravičenec zaradi nepredvidljivih razlogov ne more izvesti s pogodbo dogovorjenih načrtovanih poslovnih dogodkov, mora o tem nemudoma obvestiti MDP.</a:t>
            </a:r>
          </a:p>
        </p:txBody>
      </p:sp>
    </p:spTree>
    <p:extLst>
      <p:ext uri="{BB962C8B-B14F-4D97-AF65-F5344CB8AC3E}">
        <p14:creationId xmlns:p14="http://schemas.microsoft.com/office/powerpoint/2010/main" val="345357742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3" name="Označba mesta vsebine 2">
            <a:extLst>
              <a:ext uri="{FF2B5EF4-FFF2-40B4-BE49-F238E27FC236}">
                <a16:creationId xmlns:a16="http://schemas.microsoft.com/office/drawing/2014/main" id="{B4591A00-C4AE-A8C4-9F8C-51ABCD2E844B}"/>
              </a:ext>
            </a:extLst>
          </p:cNvPr>
          <p:cNvSpPr>
            <a:spLocks noGrp="1"/>
          </p:cNvSpPr>
          <p:nvPr>
            <p:ph type="title" idx="4294967295"/>
          </p:nvPr>
        </p:nvSpPr>
        <p:spPr>
          <a:xfrm>
            <a:off x="1295400" y="1182688"/>
            <a:ext cx="16489363" cy="892968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a:ea typeface="+mn-ea"/>
                <a:cs typeface="+mn-cs"/>
              </a:rPr>
              <a:t>POTENCIALNI PRIJAVITELJI</a:t>
            </a: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sl-SI" sz="39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sl-SI" sz="3900" b="1" i="0" u="none"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Operaterji elektronskih komunikacij.</a:t>
            </a: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sl-SI" sz="3900" b="0" i="0" u="none" strike="noStrike" kern="1200" cap="none" spc="0" normalizeH="0" baseline="0" noProof="0" dirty="0">
              <a:ln>
                <a:noFill/>
              </a:ln>
              <a:solidFill>
                <a:srgbClr val="954F72"/>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a:ea typeface="+mn-ea"/>
                <a:cs typeface="+mn-cs"/>
              </a:rPr>
              <a:t>NAMEN</a:t>
            </a: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sl-SI" sz="39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sl-SI" sz="3900" b="1" i="0" u="none"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Sofinanciranje gradnje infrastrukture odprtih baznih postaj mobilnih omrežij 5G na prizadetih območjih po poplavah avgusta 2023, ki bodo omogočale pokrivanje s signalom 5G z običajno razpoložljivo prenosno hitrostjo najmanj 100</a:t>
            </a:r>
            <a:r>
              <a:rPr kumimoji="0" lang="sl-SI" sz="3900" b="1" i="0" u="none"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Calibri" panose="020F0502020204030204" pitchFamily="34" charset="0"/>
                <a:cs typeface="+mn-cs"/>
              </a:rPr>
              <a:t> </a:t>
            </a:r>
            <a:r>
              <a:rPr kumimoji="0" lang="sl-SI" sz="3900" b="1" i="0" u="none"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Mb/s v smeri proti končnemu uporabniku.</a:t>
            </a: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sl-SI" sz="39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13716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sl-SI" sz="5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a:ea typeface="+mn-ea"/>
                <a:cs typeface="+mn-cs"/>
              </a:rPr>
              <a:t>CILJ</a:t>
            </a:r>
            <a:endParaRPr kumimoji="0" lang="sl-SI" sz="5800" b="1" i="0" u="sng"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sl-SI" sz="39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sl-SI" sz="3900" b="1" i="0" u="none"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Pokrivanje prizadetih območjih po poplavah avgusta 2023 z mobilnim signalom 5G, ki bo omogočal običajno razpoložljivo prenosno hitrost najmanj 100</a:t>
            </a:r>
            <a:r>
              <a:rPr kumimoji="0" lang="sl-SI" sz="3900" b="1" i="0" u="none"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Calibri" panose="020F0502020204030204" pitchFamily="34" charset="0"/>
                <a:cs typeface="+mn-cs"/>
              </a:rPr>
              <a:t> </a:t>
            </a:r>
            <a:r>
              <a:rPr kumimoji="0" lang="sl-SI" sz="3900" b="1" i="0" u="none"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Mb/s v smeri proti končnemu uporabniku tam, kjer območje v času objave tega javnega razpisa ni pokrito oziroma v naslednjih treh letih ne bo pokrito s tovrstnim signalom.</a:t>
            </a:r>
          </a:p>
        </p:txBody>
      </p:sp>
      <p:sp>
        <p:nvSpPr>
          <p:cNvPr id="2" name="Freeform 4">
            <a:extLst>
              <a:ext uri="{FF2B5EF4-FFF2-40B4-BE49-F238E27FC236}">
                <a16:creationId xmlns:a16="http://schemas.microsoft.com/office/drawing/2014/main" id="{617CA8A4-0308-5060-D910-37D2AD874604}"/>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2"/>
            <a:stretch>
              <a:fillRect/>
            </a:stretch>
          </a:blipFill>
        </p:spPr>
        <p:txBody>
          <a:bodyPr/>
          <a:lstStyle/>
          <a:p>
            <a:endParaRPr lang="sl-SI"/>
          </a:p>
        </p:txBody>
      </p:sp>
    </p:spTree>
    <p:extLst>
      <p:ext uri="{BB962C8B-B14F-4D97-AF65-F5344CB8AC3E}">
        <p14:creationId xmlns:p14="http://schemas.microsoft.com/office/powerpoint/2010/main" val="3036566818"/>
      </p:ext>
    </p:extLst>
  </p:cSld>
  <p:clrMapOvr>
    <a:overrideClrMapping bg1="dk1" tx1="lt1" bg2="dk2"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type="title" idx="4294967295"/>
          </p:nvPr>
        </p:nvSpPr>
        <p:spPr>
          <a:xfrm>
            <a:off x="574675" y="2111375"/>
            <a:ext cx="17354550" cy="82089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ctr" defTabSz="13716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pt-BR"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HVALA ZA </a:t>
            </a:r>
            <a:r>
              <a:rPr kumimoji="0" lang="sl-SI"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VAŠO </a:t>
            </a:r>
            <a:r>
              <a:rPr kumimoji="0" lang="pt-BR"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POZORNOST</a:t>
            </a: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sl-SI"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sl-SI"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ctr" defTabSz="13716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pl-PL" sz="4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VPRAŠANJA</a:t>
            </a:r>
          </a:p>
          <a:p>
            <a:pPr marL="0" marR="0" lvl="0" indent="0" algn="ctr" defTabSz="13716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pl-PL" sz="4800" b="1" i="0" u="none" strike="noStrike" kern="1200" cap="none" spc="0" normalizeH="0" baseline="0" noProof="0" dirty="0">
              <a:ln>
                <a:noFill/>
              </a:ln>
              <a:solidFill>
                <a:srgbClr val="FFFF00"/>
              </a:solidFill>
              <a:effectLst/>
              <a:uLnTx/>
              <a:uFillTx/>
              <a:latin typeface="Arial" panose="020B0604020202020204" pitchFamily="34" charset="0"/>
              <a:ea typeface="+mn-ea"/>
              <a:cs typeface="Arial" panose="020B0604020202020204" pitchFamily="34" charset="0"/>
            </a:endParaRPr>
          </a:p>
          <a:p>
            <a:pPr marL="0" marR="0" lvl="0" indent="0" algn="l" defTabSz="13716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pl-PL" sz="4800" b="1" i="0" u="none" strike="noStrike" kern="1200" cap="none" spc="0" normalizeH="0" baseline="0" noProof="0" dirty="0">
                <a:ln>
                  <a:noFill/>
                </a:ln>
                <a:solidFill>
                  <a:srgbClr val="99FF99"/>
                </a:solidFill>
                <a:effectLst/>
                <a:uLnTx/>
                <a:uFillTx/>
                <a:latin typeface="Arial" panose="020B0604020202020204" pitchFamily="34" charset="0"/>
                <a:ea typeface="+mn-ea"/>
                <a:cs typeface="Arial" panose="020B0604020202020204" pitchFamily="34" charset="0"/>
              </a:rPr>
              <a:t>	</a:t>
            </a:r>
          </a:p>
          <a:p>
            <a:pPr marL="0" marR="0" lvl="0" indent="0" algn="l" defTabSz="1371600" rtl="0" eaLnBrk="1" fontAlgn="auto" latinLnBrk="0" hangingPunct="1">
              <a:lnSpc>
                <a:spcPct val="100000"/>
              </a:lnSpc>
              <a:spcBef>
                <a:spcPts val="0"/>
              </a:spcBef>
              <a:spcAft>
                <a:spcPts val="0"/>
              </a:spcAft>
              <a:buClrTx/>
              <a:buSzTx/>
              <a:buFont typeface="Arial" panose="020B0604020202020204" pitchFamily="34" charset="0"/>
              <a:buNone/>
              <a:tabLst>
                <a:tab pos="7170738" algn="l"/>
              </a:tabLst>
              <a:defRPr/>
            </a:pPr>
            <a:endParaRPr kumimoji="0" lang="pl-PL" sz="4800" b="1" i="0" u="none" strike="noStrike" kern="1200" cap="none" spc="0" normalizeH="0" baseline="0" noProof="0" dirty="0">
              <a:ln>
                <a:noFill/>
              </a:ln>
              <a:solidFill>
                <a:srgbClr val="99FF99"/>
              </a:solidFill>
              <a:effectLst/>
              <a:uLnTx/>
              <a:uFillTx/>
              <a:latin typeface="Arial" panose="020B0604020202020204" pitchFamily="34" charset="0"/>
              <a:ea typeface="+mn-ea"/>
              <a:cs typeface="Arial" panose="020B0604020202020204" pitchFamily="34" charset="0"/>
            </a:endParaRPr>
          </a:p>
          <a:p>
            <a:pPr marL="0" marR="0" lvl="0" indent="0" algn="l" defTabSz="1371600" rtl="0" eaLnBrk="1" fontAlgn="auto" latinLnBrk="0" hangingPunct="1">
              <a:lnSpc>
                <a:spcPct val="100000"/>
              </a:lnSpc>
              <a:spcBef>
                <a:spcPts val="0"/>
              </a:spcBef>
              <a:spcAft>
                <a:spcPts val="0"/>
              </a:spcAft>
              <a:buClrTx/>
              <a:buSzTx/>
              <a:buFont typeface="Arial" panose="020B0604020202020204" pitchFamily="34" charset="0"/>
              <a:buNone/>
              <a:tabLst>
                <a:tab pos="7170738" algn="l"/>
              </a:tabLst>
              <a:defRPr/>
            </a:pPr>
            <a:endParaRPr kumimoji="0" lang="pl-PL" sz="4800" b="1" i="0" u="none" strike="noStrike" kern="1200" cap="none" spc="0" normalizeH="0" baseline="0" noProof="0" dirty="0">
              <a:ln>
                <a:noFill/>
              </a:ln>
              <a:solidFill>
                <a:srgbClr val="99FF99"/>
              </a:solidFill>
              <a:effectLst/>
              <a:uLnTx/>
              <a:uFillTx/>
              <a:latin typeface="Arial" panose="020B0604020202020204" pitchFamily="34" charset="0"/>
              <a:ea typeface="+mn-ea"/>
              <a:cs typeface="Arial" panose="020B0604020202020204" pitchFamily="34" charset="0"/>
            </a:endParaRPr>
          </a:p>
          <a:p>
            <a:pPr marL="0" marR="0" lvl="0" indent="0" algn="l" defTabSz="1371600" rtl="0" eaLnBrk="1" fontAlgn="auto" latinLnBrk="0" hangingPunct="1">
              <a:lnSpc>
                <a:spcPct val="100000"/>
              </a:lnSpc>
              <a:spcBef>
                <a:spcPts val="0"/>
              </a:spcBef>
              <a:spcAft>
                <a:spcPts val="0"/>
              </a:spcAft>
              <a:buClrTx/>
              <a:buSzTx/>
              <a:buFont typeface="Arial" panose="020B0604020202020204" pitchFamily="34" charset="0"/>
              <a:buNone/>
              <a:tabLst>
                <a:tab pos="9144000" algn="l"/>
              </a:tabLst>
              <a:defRPr/>
            </a:pPr>
            <a:r>
              <a:rPr kumimoji="0" lang="pl-PL" sz="4000" b="0" i="0" u="none" strike="noStrike" kern="1200" cap="none" spc="0" normalizeH="0" baseline="0" noProof="0" dirty="0">
                <a:ln>
                  <a:noFill/>
                </a:ln>
                <a:solidFill>
                  <a:srgbClr val="99FF99"/>
                </a:solidFill>
                <a:effectLst/>
                <a:uLnTx/>
                <a:uFillTx/>
                <a:latin typeface="Arial" panose="020B0604020202020204" pitchFamily="34" charset="0"/>
                <a:ea typeface="+mn-ea"/>
                <a:cs typeface="Arial" panose="020B0604020202020204" pitchFamily="34" charset="0"/>
              </a:rPr>
              <a:t>	</a:t>
            </a:r>
            <a:r>
              <a:rPr kumimoji="0" lang="pl-PL" sz="3600" b="0" i="0" u="none" strike="noStrike" kern="1200" cap="none" spc="0" normalizeH="0" baseline="0" noProof="0" dirty="0">
                <a:ln>
                  <a:noFill/>
                </a:ln>
                <a:solidFill>
                  <a:srgbClr val="99FF99"/>
                </a:solidFill>
                <a:effectLst/>
                <a:uLnTx/>
                <a:uFillTx/>
                <a:latin typeface="Arial" panose="020B0604020202020204" pitchFamily="34" charset="0"/>
                <a:ea typeface="+mn-ea"/>
                <a:cs typeface="Arial" panose="020B0604020202020204" pitchFamily="34" charset="0"/>
              </a:rPr>
              <a:t>Zvonimir Unijat</a:t>
            </a:r>
          </a:p>
          <a:p>
            <a:pPr marL="0" marR="0" lvl="0" indent="0" algn="l" defTabSz="1371600" rtl="0" eaLnBrk="1" fontAlgn="auto" latinLnBrk="0" hangingPunct="1">
              <a:lnSpc>
                <a:spcPct val="100000"/>
              </a:lnSpc>
              <a:spcBef>
                <a:spcPts val="0"/>
              </a:spcBef>
              <a:spcAft>
                <a:spcPts val="0"/>
              </a:spcAft>
              <a:buClrTx/>
              <a:buSzTx/>
              <a:buFont typeface="Arial" panose="020B0604020202020204" pitchFamily="34" charset="0"/>
              <a:buNone/>
              <a:tabLst>
                <a:tab pos="9144000" algn="l"/>
              </a:tabLst>
              <a:defRPr/>
            </a:pPr>
            <a:r>
              <a:rPr kumimoji="0" lang="pl-PL" sz="3600" b="0" i="0" u="none" strike="noStrike" kern="1200" cap="none" spc="0" normalizeH="0" baseline="0" noProof="0" dirty="0">
                <a:ln>
                  <a:noFill/>
                </a:ln>
                <a:solidFill>
                  <a:srgbClr val="99FF99"/>
                </a:solidFill>
                <a:effectLst/>
                <a:uLnTx/>
                <a:uFillTx/>
                <a:latin typeface="Arial" panose="020B0604020202020204" pitchFamily="34" charset="0"/>
                <a:ea typeface="+mn-ea"/>
                <a:cs typeface="Arial" panose="020B0604020202020204" pitchFamily="34" charset="0"/>
              </a:rPr>
              <a:t>	Ministrstvo za digitalno preobrazbo</a:t>
            </a:r>
          </a:p>
          <a:p>
            <a:pPr marL="0" marR="0" lvl="0" indent="0" algn="l" defTabSz="1371600" rtl="0" eaLnBrk="1" fontAlgn="auto" latinLnBrk="0" hangingPunct="1">
              <a:lnSpc>
                <a:spcPct val="100000"/>
              </a:lnSpc>
              <a:spcBef>
                <a:spcPts val="0"/>
              </a:spcBef>
              <a:spcAft>
                <a:spcPts val="0"/>
              </a:spcAft>
              <a:buClrTx/>
              <a:buSzTx/>
              <a:buFont typeface="Arial" panose="020B0604020202020204" pitchFamily="34" charset="0"/>
              <a:buNone/>
              <a:tabLst>
                <a:tab pos="9144000" algn="l"/>
              </a:tabLst>
              <a:defRPr/>
            </a:pPr>
            <a:r>
              <a:rPr kumimoji="0" lang="pl-PL" sz="3600" b="0" i="0" u="none" strike="noStrike" kern="1200" cap="none" spc="0" normalizeH="0" baseline="0" noProof="0" dirty="0">
                <a:ln>
                  <a:noFill/>
                </a:ln>
                <a:solidFill>
                  <a:srgbClr val="99FF99"/>
                </a:solidFill>
                <a:effectLst/>
                <a:uLnTx/>
                <a:uFillTx/>
                <a:latin typeface="Arial" panose="020B0604020202020204" pitchFamily="34" charset="0"/>
                <a:ea typeface="+mn-ea"/>
                <a:cs typeface="Arial" panose="020B0604020202020204" pitchFamily="34" charset="0"/>
              </a:rPr>
              <a:t>	zvonimir.unijat</a:t>
            </a:r>
            <a:r>
              <a:rPr kumimoji="0" lang="fi-FI" sz="3600" b="0" i="0" u="none" strike="noStrike" kern="1200" cap="none" spc="0" normalizeH="0" baseline="0" noProof="0" dirty="0">
                <a:ln>
                  <a:noFill/>
                </a:ln>
                <a:solidFill>
                  <a:srgbClr val="99FF99"/>
                </a:solidFill>
                <a:effectLst/>
                <a:uLnTx/>
                <a:uFillTx/>
                <a:latin typeface="Arial" panose="020B0604020202020204" pitchFamily="34" charset="0"/>
                <a:ea typeface="+mn-ea"/>
                <a:cs typeface="Arial" panose="020B0604020202020204" pitchFamily="34" charset="0"/>
              </a:rPr>
              <a:t>@</a:t>
            </a:r>
            <a:r>
              <a:rPr kumimoji="0" lang="sl-SI" sz="3600" b="0" i="0" u="none" strike="noStrike" kern="1200" cap="none" spc="0" normalizeH="0" baseline="0" noProof="0" dirty="0">
                <a:ln>
                  <a:noFill/>
                </a:ln>
                <a:solidFill>
                  <a:srgbClr val="99FF99"/>
                </a:solidFill>
                <a:effectLst/>
                <a:uLnTx/>
                <a:uFillTx/>
                <a:latin typeface="Arial" panose="020B0604020202020204" pitchFamily="34" charset="0"/>
                <a:ea typeface="+mn-ea"/>
                <a:cs typeface="Arial" panose="020B0604020202020204" pitchFamily="34" charset="0"/>
              </a:rPr>
              <a:t>gov.si</a:t>
            </a:r>
            <a:endParaRPr kumimoji="0" lang="pl-PL" sz="3600" b="0" i="0" u="none" strike="noStrike" kern="1200" cap="none" spc="0" normalizeH="0" baseline="0" noProof="0" dirty="0">
              <a:ln>
                <a:noFill/>
              </a:ln>
              <a:solidFill>
                <a:srgbClr val="99FF99"/>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9646142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3" name="Označba mesta vsebine 2">
            <a:extLst>
              <a:ext uri="{FF2B5EF4-FFF2-40B4-BE49-F238E27FC236}">
                <a16:creationId xmlns:a16="http://schemas.microsoft.com/office/drawing/2014/main" id="{B4591A00-C4AE-A8C4-9F8C-51ABCD2E844B}"/>
              </a:ext>
            </a:extLst>
          </p:cNvPr>
          <p:cNvSpPr>
            <a:spLocks noGrp="1"/>
          </p:cNvSpPr>
          <p:nvPr>
            <p:ph type="title" idx="4294967295"/>
          </p:nvPr>
        </p:nvSpPr>
        <p:spPr>
          <a:xfrm>
            <a:off x="647700" y="1182688"/>
            <a:ext cx="17065625" cy="87852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0" marR="0" lvl="0" indent="0" algn="ctr" defTabSz="13716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sl-SI" sz="5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a:ea typeface="+mn-ea"/>
                <a:cs typeface="+mn-cs"/>
              </a:rPr>
              <a:t>PREDMET</a:t>
            </a:r>
            <a:endParaRPr kumimoji="0" lang="sl-SI" sz="5800" b="1" i="0" u="none" strike="noStrike" kern="1200" cap="none" spc="0" normalizeH="0" baseline="0" noProof="0" dirty="0">
              <a:ln>
                <a:noFill/>
              </a:ln>
              <a:solidFill>
                <a:srgbClr val="FFFF0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sl-SI" sz="3000" b="1" i="0" u="none" strike="noStrike" kern="1200" cap="none" spc="0" normalizeH="0" baseline="0" noProof="0" dirty="0">
              <a:ln>
                <a:noFill/>
              </a:ln>
              <a:solidFill>
                <a:srgbClr val="FFFF00"/>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546100" marR="0" lvl="0" indent="-546100" algn="just" defTabSz="13716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sl-SI" sz="39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Sofinanciranje gradnje infrastrukture OBP za mobilna omrežja 5G.</a:t>
            </a: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sl-SI" sz="30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endParaRPr>
          </a:p>
          <a:p>
            <a:pPr marL="546100" marR="0" lvl="0" indent="-546100" algn="just" defTabSz="13716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sl-SI" sz="3900" b="1" i="0" u="none"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Infrastruktura OBP za potrebe tega JR je del infrastrukture omrežij elektronskih komunikacij, namenjen postavitvi radijskega dela baznih postaj in ki je dostopen pod enakimi pogoji vsem zainteresiranim izvajalcem mobilnih komunikacijskih storitev za pokrivanje z mobilnim signalom 5G, ki bo omogočal običajno razpoložljivo hitrost prenosa podatkov najmanj 100 Mb/s v smeri proti končnemu uporabniku zunaj stavb.</a:t>
            </a:r>
          </a:p>
          <a:p>
            <a:pPr marL="0" marR="0" lvl="0" indent="0" algn="just" defTabSz="13716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sl-SI" sz="30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endParaRPr>
          </a:p>
          <a:p>
            <a:pPr marL="546100" marR="0" lvl="0" indent="-546100" algn="just" defTabSz="13716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sl-SI" sz="39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Sofinancirani bodo upravičeni stroški za postavitev/gradnjo potrebnih objektov, njihove zaščite, stolpov, stebrov, drogov, antenskih nosilcev, električnega napajanja s pripadajočimi rezervnimi napajanji, kot so akumulatorsko napajanje in agregati, potrebne klimatizacije ter dostop do obstoječega optičnega omrežja ter po potrebi tudi brezžični linki za povezave do hrbteničnih omrežij in druge potrebne infrastrukture za delovanje radijskega dela mobilnega omrežja 5G.</a:t>
            </a: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Tree>
    <p:extLst>
      <p:ext uri="{BB962C8B-B14F-4D97-AF65-F5344CB8AC3E}">
        <p14:creationId xmlns:p14="http://schemas.microsoft.com/office/powerpoint/2010/main" val="1568631894"/>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1295128" y="1111052"/>
            <a:ext cx="15841760" cy="93610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OBMOČJA POKRIVANJA</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791072" y="2623220"/>
            <a:ext cx="16993888" cy="7519764"/>
          </a:xfrm>
        </p:spPr>
        <p:txBody>
          <a:bodyPr>
            <a:normAutofit/>
          </a:bodyPr>
          <a:lstStyle/>
          <a:p>
            <a:pPr marL="533400" indent="-533400" algn="just">
              <a:lnSpc>
                <a:spcPct val="100000"/>
              </a:lnSpc>
              <a:spcBef>
                <a:spcPts val="0"/>
              </a:spcBef>
              <a:buFont typeface="Wingdings" panose="05000000000000000000" pitchFamily="2" charset="2"/>
              <a:buChar char="v"/>
            </a:pPr>
            <a:r>
              <a:rPr lang="sl-SI" sz="3600" b="1"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Območja, ki jim bo gradnja take infrastrukture omogočala pokrivanje s takim  mobilnim signalom 5G, so hierarhične celice geografske koordinatne mreže velikosti 100 m (celice 100 m), ki so definirane v D96/TM koordinatnem sistemu in so za ta JR določena na območjih, na katerih so operaterji po poplavah avgusta 2023 izkazali škodo na svojih omrežjih v 55 občinah.</a:t>
            </a:r>
          </a:p>
          <a:p>
            <a:pPr marL="0" indent="0" algn="just">
              <a:lnSpc>
                <a:spcPct val="100000"/>
              </a:lnSpc>
              <a:spcBef>
                <a:spcPts val="0"/>
              </a:spcBef>
              <a:buNone/>
            </a:pPr>
            <a:endParaRPr lang="sl-SI" sz="3600" b="1"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p>
            <a:pPr marL="533400" indent="-533400" algn="just">
              <a:lnSpc>
                <a:spcPct val="100000"/>
              </a:lnSpc>
              <a:spcBef>
                <a:spcPts val="0"/>
              </a:spcBef>
              <a:buFont typeface="Wingdings" panose="05000000000000000000" pitchFamily="2" charset="2"/>
              <a:buChar char="v"/>
            </a:pPr>
            <a:r>
              <a:rPr lang="sl-SI" sz="3600" b="1"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Posamezna lokacija OBP lahko pokriva območja ene ali več občin in je od lokacije najbližje obstoječe bazne postaje oddaljena najmanj 3</a:t>
            </a:r>
            <a:r>
              <a:rPr lang="sl-SI" sz="3600" dirty="0">
                <a:solidFill>
                  <a:srgbClr val="FFFF00"/>
                </a:solidFill>
                <a:effectLst/>
                <a:latin typeface="Arial" panose="020B0604020202020204" pitchFamily="34" charset="0"/>
                <a:ea typeface="Calibri" panose="020F0502020204030204" pitchFamily="34" charset="0"/>
              </a:rPr>
              <a:t> </a:t>
            </a:r>
            <a:r>
              <a:rPr lang="sl-SI" sz="3600" b="1"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km. Za vsako posamezno lokacijo je potrebno oddati svojo vlogo, ki ima naziv odprte bazne postaje in se jo poimenuje glede na značilnost lokacije.</a:t>
            </a:r>
          </a:p>
        </p:txBody>
      </p:sp>
    </p:spTree>
    <p:extLst>
      <p:ext uri="{BB962C8B-B14F-4D97-AF65-F5344CB8AC3E}">
        <p14:creationId xmlns:p14="http://schemas.microsoft.com/office/powerpoint/2010/main" val="3105675613"/>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1295128" y="1111052"/>
            <a:ext cx="15841760" cy="93610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OPERACIJA OBP</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719064" y="2119164"/>
            <a:ext cx="17065896" cy="7992888"/>
          </a:xfrm>
        </p:spPr>
        <p:txBody>
          <a:bodyPr>
            <a:normAutofit lnSpcReduction="10000"/>
          </a:bodyPr>
          <a:lstStyle/>
          <a:p>
            <a:pPr marL="546100" marR="0" lvl="0" indent="-546100" algn="just" defTabSz="13716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sl-SI" sz="36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Sofinancirana infrastruktura OBP bo v lasti upravičenca.</a:t>
            </a:r>
          </a:p>
          <a:p>
            <a:pPr marL="546100" marR="0" lvl="0" indent="-546100" algn="just" defTabSz="13716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sl-SI" sz="3600" b="1"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Vsaka posamezna lokacija OBP mora biti v svoji vlogi.</a:t>
            </a:r>
          </a:p>
          <a:p>
            <a:pPr marL="546100" marR="0" lvl="0" indent="-546100" algn="just" defTabSz="13716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sl-SI" sz="36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Upravičen strošek tudi najem, neodtujljiva, neomejena in nepreklicna pravice do uporabe (IRU)</a:t>
            </a:r>
            <a:r>
              <a:rPr kumimoji="0" lang="pl-PL" sz="36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 za obdobje največ 20 let</a:t>
            </a:r>
            <a:r>
              <a:rPr kumimoji="0" lang="sl-SI" sz="36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 ali nakup delov oziroma celotne obstoječe infrastrukture ali omrežij. Dokazila: sklenjena pogodba + račun + dokazila o plačilu takšnega stroška.</a:t>
            </a:r>
          </a:p>
          <a:p>
            <a:pPr marL="546100" lvl="0" indent="-546100" algn="just">
              <a:lnSpc>
                <a:spcPct val="100000"/>
              </a:lnSpc>
              <a:spcBef>
                <a:spcPts val="0"/>
              </a:spcBef>
              <a:buFont typeface="Wingdings" panose="05000000000000000000" pitchFamily="2" charset="2"/>
              <a:buChar char="v"/>
              <a:defRPr/>
            </a:pPr>
            <a:r>
              <a:rPr lang="sl-SI" sz="3600" b="1"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Z</a:t>
            </a:r>
            <a:r>
              <a:rPr kumimoji="0" lang="sl-SI" sz="3600" b="1"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asebna</a:t>
            </a:r>
            <a:r>
              <a:rPr kumimoji="0" lang="sl-SI" sz="3600" b="1" i="0" u="none"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 sredstva morajo presegati 30% celotne vrednosti vseh upravičenih stroškov </a:t>
            </a:r>
            <a:r>
              <a:rPr lang="sl-SI" sz="3600" b="1"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investicije vsake posamezne vloge.</a:t>
            </a:r>
          </a:p>
          <a:p>
            <a:pPr marL="546100" indent="-546100" algn="just">
              <a:lnSpc>
                <a:spcPct val="100000"/>
              </a:lnSpc>
              <a:spcBef>
                <a:spcPts val="0"/>
              </a:spcBef>
              <a:buFont typeface="Wingdings" panose="05000000000000000000" pitchFamily="2" charset="2"/>
              <a:buChar char="v"/>
              <a:defRPr/>
            </a:pPr>
            <a:r>
              <a:rPr kumimoji="0" lang="sl-SI" sz="36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Postopek dodelitve in upravičenost do javnih sredstev sta določena v 11. in 12. členu Uredbe o uporabi javnih sredstev za gradnjo visokozmogljivih fiksnih širokopasovnih omrežij oziroma nadgradnjo obstoječih fiksnih omrežij, gradnjo mobilnih omrežij 5G, gradnjo zalednih omrežij in za spodbujanje povezljivosti (Uradni list RS, št. 24/24) v povezavi s 5. in 20. členom ZEKom-2 ter v skladu s priglašeno shemo državne pomoči »Gradnja visokozmogljivih mobilnih omrežij 5G - Sklad za obnovo« (št. priglasitve: BE05-2632586-2024)</a:t>
            </a:r>
            <a:r>
              <a:rPr kumimoji="0" lang="sl-SI" sz="3600" b="1" i="0" u="none"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a:t>
            </a:r>
            <a:endParaRPr kumimoji="0" lang="sl-SI" sz="36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21203262"/>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1295128" y="1111052"/>
            <a:ext cx="15841760" cy="93610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POGOJI IN ZAHTEVE</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719064" y="2119164"/>
            <a:ext cx="17065896" cy="7519764"/>
          </a:xfrm>
        </p:spPr>
        <p:txBody>
          <a:bodyPr>
            <a:normAutofit/>
          </a:bodyPr>
          <a:lstStyle/>
          <a:p>
            <a:pPr marL="541338" indent="-541338" algn="just">
              <a:lnSpc>
                <a:spcPct val="100000"/>
              </a:lnSpc>
              <a:spcBef>
                <a:spcPts val="0"/>
              </a:spcBef>
              <a:buFont typeface="Wingdings" panose="05000000000000000000" pitchFamily="2" charset="2"/>
              <a:buChar char="v"/>
              <a:defRPr/>
            </a:pPr>
            <a:r>
              <a:rPr kumimoji="0" lang="sl-SI" sz="3600" b="1" i="0" u="none"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Vloga prijavitelja mora izpolnjevati vse pogoje in zahteve JR in RD.</a:t>
            </a:r>
          </a:p>
          <a:p>
            <a:pPr marL="0" indent="0" algn="just">
              <a:lnSpc>
                <a:spcPct val="100000"/>
              </a:lnSpc>
              <a:spcBef>
                <a:spcPts val="0"/>
              </a:spcBef>
              <a:buNone/>
              <a:defRPr/>
            </a:pPr>
            <a:endParaRPr kumimoji="0" lang="sl-SI" sz="3600" b="1" i="0" u="none" strike="noStrike" kern="1200" cap="none" spc="0" normalizeH="0" baseline="0" noProof="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endParaRPr>
          </a:p>
          <a:p>
            <a:pPr marL="541338" indent="-541338" algn="just">
              <a:lnSpc>
                <a:spcPct val="100000"/>
              </a:lnSpc>
              <a:spcBef>
                <a:spcPts val="0"/>
              </a:spcBef>
              <a:buFont typeface="Wingdings" panose="05000000000000000000" pitchFamily="2" charset="2"/>
              <a:buChar char="v"/>
              <a:defRPr/>
            </a:pPr>
            <a:r>
              <a:rPr lang="sl-SI" sz="3600" b="1"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Prijavitelj lahko kandidira za eno ali več lokacij. Če kandidira za več lokacij, odda vlogo za vsako lokacijo posebej. Za vsako lokacijo lahko prijavitelj kandidira samo enkrat v okviru določenega roka odpiranja – variantne ponudbe niso dovoljene.</a:t>
            </a:r>
          </a:p>
          <a:p>
            <a:pPr marL="0" indent="0" algn="just">
              <a:lnSpc>
                <a:spcPct val="100000"/>
              </a:lnSpc>
              <a:spcBef>
                <a:spcPts val="0"/>
              </a:spcBef>
              <a:buNone/>
              <a:defRPr/>
            </a:pPr>
            <a:endParaRPr lang="sl-SI" sz="3600" b="1"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p>
            <a:pPr marL="541338" indent="-541338" algn="just">
              <a:lnSpc>
                <a:spcPct val="100000"/>
              </a:lnSpc>
              <a:spcBef>
                <a:spcPts val="0"/>
              </a:spcBef>
              <a:buFont typeface="Wingdings" panose="05000000000000000000" pitchFamily="2" charset="2"/>
              <a:buChar char="v"/>
              <a:defRPr/>
            </a:pPr>
            <a:r>
              <a:rPr lang="pl-PL" sz="3600" b="1"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Splošni pogoji za kandidiranje</a:t>
            </a:r>
          </a:p>
          <a:p>
            <a:pPr marL="0" indent="0" algn="just">
              <a:lnSpc>
                <a:spcPct val="100000"/>
              </a:lnSpc>
              <a:spcBef>
                <a:spcPts val="0"/>
              </a:spcBef>
              <a:buNone/>
              <a:defRPr/>
            </a:pPr>
            <a:endParaRPr lang="pl-PL" sz="3600" b="1"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p>
            <a:pPr marL="541338" indent="-541338" algn="just">
              <a:lnSpc>
                <a:spcPct val="100000"/>
              </a:lnSpc>
              <a:spcBef>
                <a:spcPts val="0"/>
              </a:spcBef>
              <a:buFont typeface="Wingdings" panose="05000000000000000000" pitchFamily="2" charset="2"/>
              <a:buChar char="v"/>
              <a:defRPr/>
            </a:pPr>
            <a:r>
              <a:rPr lang="pl-PL" sz="3600" b="1"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Dokumentacija za izvedbo operacije:</a:t>
            </a:r>
          </a:p>
          <a:p>
            <a:pPr marL="1084263" lvl="1" indent="-542925" algn="just">
              <a:lnSpc>
                <a:spcPct val="100000"/>
              </a:lnSpc>
              <a:spcBef>
                <a:spcPts val="0"/>
              </a:spcBef>
              <a:buFont typeface="Wingdings" panose="05000000000000000000" pitchFamily="2" charset="2"/>
              <a:buChar char="Ø"/>
              <a:defRPr/>
            </a:pPr>
            <a:r>
              <a:rPr lang="sl-SI" b="1"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Investicijska dokumentacija</a:t>
            </a:r>
          </a:p>
          <a:p>
            <a:pPr marL="1084263" lvl="1" indent="-542925" algn="just">
              <a:lnSpc>
                <a:spcPct val="100000"/>
              </a:lnSpc>
              <a:spcBef>
                <a:spcPts val="0"/>
              </a:spcBef>
              <a:buFont typeface="Wingdings" panose="05000000000000000000" pitchFamily="2" charset="2"/>
              <a:buChar char="Ø"/>
              <a:defRPr/>
            </a:pPr>
            <a:r>
              <a:rPr lang="sl-SI" b="1"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Projektna dokumentacija</a:t>
            </a:r>
          </a:p>
        </p:txBody>
      </p:sp>
    </p:spTree>
    <p:extLst>
      <p:ext uri="{BB962C8B-B14F-4D97-AF65-F5344CB8AC3E}">
        <p14:creationId xmlns:p14="http://schemas.microsoft.com/office/powerpoint/2010/main" val="2528726935"/>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1295128" y="1111052"/>
            <a:ext cx="15841760" cy="93610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INVESTICIJSKA DOKUMENTACIJA</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719064" y="1975148"/>
            <a:ext cx="17209912" cy="8311852"/>
          </a:xfrm>
        </p:spPr>
        <p:txBody>
          <a:bodyPr>
            <a:noAutofit/>
          </a:bodyPr>
          <a:lstStyle/>
          <a:p>
            <a:pPr marL="541338" indent="-541338" algn="just">
              <a:lnSpc>
                <a:spcPct val="100000"/>
              </a:lnSpc>
              <a:spcBef>
                <a:spcPts val="0"/>
              </a:spcBef>
              <a:buFont typeface="Wingdings" panose="05000000000000000000" pitchFamily="2" charset="2"/>
              <a:buChar char="v"/>
              <a:defRPr/>
            </a:pPr>
            <a:r>
              <a:rPr kumimoji="0" lang="sl-SI" sz="3600" i="0" strike="noStrike" kern="1200" spc="0" normalizeH="0" dirty="0">
                <a:ln>
                  <a:noFill/>
                </a:ln>
                <a:solidFill>
                  <a:schemeClr val="accent2">
                    <a:lumMod val="75000"/>
                  </a:schemeClr>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Investicijska dokumentacija </a:t>
            </a:r>
            <a:r>
              <a:rPr kumimoji="0" lang="sl-SI" sz="3600" i="0" strike="noStrike" kern="1200" cap="none" spc="0" normalizeH="0" baseline="0" dirty="0">
                <a:ln>
                  <a:noFill/>
                </a:ln>
                <a:solidFill>
                  <a:schemeClr val="accent2">
                    <a:lumMod val="75000"/>
                  </a:schemeClr>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(Obrazec št. 10)</a:t>
            </a:r>
            <a:r>
              <a:rPr kumimoji="0" lang="sl-SI" sz="3600" i="0"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sl-SI" sz="3600" i="0"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mora biti za vsako lokacijo posebej izdelana ob smiselni uporabi UEM in vsebuje:</a:t>
            </a:r>
          </a:p>
          <a:p>
            <a:pPr marL="1084263" lvl="1" indent="-542925" algn="just">
              <a:lnSpc>
                <a:spcPct val="100000"/>
              </a:lnSpc>
              <a:spcBef>
                <a:spcPts val="0"/>
              </a:spcBef>
              <a:buFont typeface="Wingdings" panose="05000000000000000000" pitchFamily="2" charset="2"/>
              <a:buChar char="Ø"/>
              <a:defRPr/>
            </a:pPr>
            <a:r>
              <a:rPr kumimoji="0" lang="sl-SI" i="0"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kratko predstavitev prijavitelja;</a:t>
            </a:r>
          </a:p>
          <a:p>
            <a:pPr marL="1084263" lvl="1" indent="-542925" algn="just">
              <a:lnSpc>
                <a:spcPct val="100000"/>
              </a:lnSpc>
              <a:spcBef>
                <a:spcPts val="0"/>
              </a:spcBef>
              <a:buFont typeface="Wingdings" panose="05000000000000000000" pitchFamily="2" charset="2"/>
              <a:buChar char="Ø"/>
              <a:defRPr/>
            </a:pPr>
            <a:r>
              <a:rPr kumimoji="0" lang="sl-SI" i="0"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povzetek projektne dokumentacije:</a:t>
            </a:r>
          </a:p>
          <a:p>
            <a:pPr marL="1709738" lvl="2" indent="-711200" algn="just" defTabSz="1338263">
              <a:lnSpc>
                <a:spcPct val="100000"/>
              </a:lnSpc>
              <a:spcBef>
                <a:spcPts val="0"/>
              </a:spcBef>
              <a:buFont typeface="Courier New" panose="02070309020205020404" pitchFamily="49" charset="0"/>
              <a:buChar char="o"/>
              <a:defRPr/>
            </a:pPr>
            <a:r>
              <a:rPr kumimoji="0" lang="sl-SI" sz="3600" i="0"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kratek opis ter utemeljitev izbrane optimalne variante gradnje;</a:t>
            </a:r>
          </a:p>
          <a:p>
            <a:pPr marL="1709738" lvl="2" indent="-711200" algn="just" defTabSz="1338263">
              <a:lnSpc>
                <a:spcPct val="100000"/>
              </a:lnSpc>
              <a:spcBef>
                <a:spcPts val="0"/>
              </a:spcBef>
              <a:buFont typeface="Courier New" panose="02070309020205020404" pitchFamily="49" charset="0"/>
              <a:buChar char="o"/>
              <a:defRPr/>
            </a:pPr>
            <a:r>
              <a:rPr kumimoji="0" lang="sl-SI" sz="3600" i="0"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navedbo odgovorne osebe za izdelavo investicije, projektne dokumentacije, odgovornega vodje za izvedbo investicije ter odgovornega nadzornika del;</a:t>
            </a:r>
          </a:p>
          <a:p>
            <a:pPr marL="1709738" lvl="2" indent="-711200" algn="just" defTabSz="1338263">
              <a:lnSpc>
                <a:spcPct val="100000"/>
              </a:lnSpc>
              <a:spcBef>
                <a:spcPts val="0"/>
              </a:spcBef>
              <a:buFont typeface="Courier New" panose="02070309020205020404" pitchFamily="49" charset="0"/>
              <a:buChar char="o"/>
              <a:defRPr/>
            </a:pPr>
            <a:r>
              <a:rPr kumimoji="0" lang="sl-SI" sz="3600" i="0"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predvideno organizacijo in druge potrebne prvine za izvedbo in spremljanje učinkov investicije, če ni posebej izdelana študija izvedbe investicije;</a:t>
            </a:r>
          </a:p>
          <a:p>
            <a:pPr marL="1084263" lvl="1" indent="-542925" algn="just">
              <a:lnSpc>
                <a:spcPct val="100000"/>
              </a:lnSpc>
              <a:spcBef>
                <a:spcPts val="0"/>
              </a:spcBef>
              <a:buFont typeface="Wingdings" panose="05000000000000000000" pitchFamily="2" charset="2"/>
              <a:buChar char="Ø"/>
              <a:defRPr/>
            </a:pPr>
            <a:r>
              <a:rPr kumimoji="0" lang="sl-SI" i="0"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kratko analizo obstoječega stanja, s prikazom potreb, ki jih bo zadovoljevala investicija;</a:t>
            </a:r>
          </a:p>
          <a:p>
            <a:pPr marL="571500" lvl="1" indent="-571500" algn="just">
              <a:lnSpc>
                <a:spcPct val="100000"/>
              </a:lnSpc>
              <a:spcBef>
                <a:spcPts val="0"/>
              </a:spcBef>
              <a:buFont typeface="Wingdings" panose="05000000000000000000" pitchFamily="2" charset="2"/>
              <a:buChar char="v"/>
              <a:defRPr/>
            </a:pPr>
            <a:r>
              <a:rPr lang="sl-SI"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Časovni načrt izvedbe operacije</a:t>
            </a:r>
            <a:r>
              <a:rPr lang="sl-SI"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s popisom vseh aktivnosti in organizacijo vodenja projekta ter izdelano analizo izvedljivosti (Obrazec št. 11).</a:t>
            </a:r>
            <a:endParaRPr lang="sl-SI"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p>
            <a:pPr marL="571500" lvl="1" indent="-571500" algn="just">
              <a:lnSpc>
                <a:spcPct val="100000"/>
              </a:lnSpc>
              <a:spcBef>
                <a:spcPts val="0"/>
              </a:spcBef>
              <a:buFont typeface="Wingdings" panose="05000000000000000000" pitchFamily="2" charset="2"/>
              <a:buChar char="v"/>
              <a:defRPr/>
            </a:pPr>
            <a:r>
              <a:rPr lang="sl-SI"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Predvidena dinamiko črpanja sredstev ter načrt sofinanciranja operacije v tekočih cenah </a:t>
            </a:r>
            <a:r>
              <a:rPr lang="sl-SI"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(Obrazec št. 12).</a:t>
            </a:r>
            <a:endParaRPr kumimoji="0" lang="sl-SI" i="0" strike="noStrike" kern="1200" cap="none" spc="0" normalizeH="0" baseline="0" dirty="0">
              <a:ln>
                <a:noFill/>
              </a:ln>
              <a:solidFill>
                <a:schemeClr val="accent2">
                  <a:lumMod val="75000"/>
                </a:schemeClr>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14427159"/>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44" name="Rectangle 1043">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48578" cy="10287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defTabSz="1371600"/>
            <a:endParaRPr lang="en-US" sz="2700">
              <a:solidFill>
                <a:srgbClr val="ED7D31"/>
              </a:solidFill>
              <a:latin typeface="Calibri" panose="020F0502020204030204"/>
            </a:endParaRPr>
          </a:p>
        </p:txBody>
      </p:sp>
      <p:sp>
        <p:nvSpPr>
          <p:cNvPr id="1046" name="Rectangle 1045">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8578" y="0"/>
            <a:ext cx="4828371" cy="10287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371600"/>
            <a:endParaRPr lang="en-US" sz="2700">
              <a:solidFill>
                <a:prstClr val="white"/>
              </a:solidFill>
              <a:latin typeface="Calibri" panose="020F0502020204030204"/>
            </a:endParaRPr>
          </a:p>
        </p:txBody>
      </p:sp>
      <p:sp>
        <p:nvSpPr>
          <p:cNvPr id="2" name="Freeform 4">
            <a:extLst>
              <a:ext uri="{FF2B5EF4-FFF2-40B4-BE49-F238E27FC236}">
                <a16:creationId xmlns:a16="http://schemas.microsoft.com/office/drawing/2014/main" id="{738E0E9C-60C9-9225-F4D0-939F9FC0D669}"/>
              </a:ext>
              <a:ext uri="{C183D7F6-B498-43B3-948B-1728B52AA6E4}">
                <adec:decorative xmlns:adec="http://schemas.microsoft.com/office/drawing/2017/decorative" val="1"/>
              </a:ext>
            </a:extLst>
          </p:cNvPr>
          <p:cNvSpPr/>
          <p:nvPr/>
        </p:nvSpPr>
        <p:spPr>
          <a:xfrm>
            <a:off x="359024" y="318964"/>
            <a:ext cx="5760640" cy="576064"/>
          </a:xfrm>
          <a:custGeom>
            <a:avLst/>
            <a:gdLst/>
            <a:ahLst/>
            <a:cxnLst/>
            <a:rect l="l" t="t" r="r" b="b"/>
            <a:pathLst>
              <a:path w="4093412" h="426842">
                <a:moveTo>
                  <a:pt x="0" y="0"/>
                </a:moveTo>
                <a:lnTo>
                  <a:pt x="4093412" y="0"/>
                </a:lnTo>
                <a:lnTo>
                  <a:pt x="4093412" y="426842"/>
                </a:lnTo>
                <a:lnTo>
                  <a:pt x="0" y="426842"/>
                </a:lnTo>
                <a:lnTo>
                  <a:pt x="0" y="0"/>
                </a:lnTo>
                <a:close/>
              </a:path>
            </a:pathLst>
          </a:custGeom>
          <a:blipFill>
            <a:blip r:embed="rId3"/>
            <a:stretch>
              <a:fillRect/>
            </a:stretch>
          </a:blipFill>
        </p:spPr>
        <p:txBody>
          <a:bodyPr/>
          <a:lstStyle/>
          <a:p>
            <a:endParaRPr lang="sl-SI"/>
          </a:p>
        </p:txBody>
      </p:sp>
      <p:sp>
        <p:nvSpPr>
          <p:cNvPr id="4" name="Naslov 1">
            <a:extLst>
              <a:ext uri="{FF2B5EF4-FFF2-40B4-BE49-F238E27FC236}">
                <a16:creationId xmlns:a16="http://schemas.microsoft.com/office/drawing/2014/main" id="{DBA1D76D-3787-3E60-5ECA-991F81E3DA66}"/>
              </a:ext>
            </a:extLst>
          </p:cNvPr>
          <p:cNvSpPr txBox="1">
            <a:spLocks noGrp="1"/>
          </p:cNvSpPr>
          <p:nvPr>
            <p:ph type="title" idx="4294967295"/>
          </p:nvPr>
        </p:nvSpPr>
        <p:spPr>
          <a:xfrm>
            <a:off x="1295128" y="1111052"/>
            <a:ext cx="15841760" cy="93610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sl-SI"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a:ea typeface="+mj-ea"/>
                <a:cs typeface="+mj-cs"/>
              </a:rPr>
              <a:t>PROJEKTNA DOKUMENTACIJA 1</a:t>
            </a:r>
          </a:p>
        </p:txBody>
      </p:sp>
      <p:sp>
        <p:nvSpPr>
          <p:cNvPr id="5" name="Označba mesta vsebine 2">
            <a:extLst>
              <a:ext uri="{FF2B5EF4-FFF2-40B4-BE49-F238E27FC236}">
                <a16:creationId xmlns:a16="http://schemas.microsoft.com/office/drawing/2014/main" id="{B4591A00-C4AE-A8C4-9F8C-51ABCD2E844B}"/>
              </a:ext>
            </a:extLst>
          </p:cNvPr>
          <p:cNvSpPr>
            <a:spLocks noGrp="1"/>
          </p:cNvSpPr>
          <p:nvPr>
            <p:ph sz="half" idx="1"/>
          </p:nvPr>
        </p:nvSpPr>
        <p:spPr>
          <a:xfrm>
            <a:off x="719064" y="2191172"/>
            <a:ext cx="17209912" cy="7920880"/>
          </a:xfrm>
        </p:spPr>
        <p:txBody>
          <a:bodyPr>
            <a:noAutofit/>
          </a:bodyPr>
          <a:lstStyle/>
          <a:p>
            <a:pPr marL="541338" indent="-525463" algn="just">
              <a:lnSpc>
                <a:spcPct val="100000"/>
              </a:lnSpc>
              <a:spcBef>
                <a:spcPts val="0"/>
              </a:spcBef>
              <a:buFont typeface="Wingdings" panose="05000000000000000000" pitchFamily="2" charset="2"/>
              <a:buChar char="v"/>
              <a:defRPr/>
            </a:pPr>
            <a:r>
              <a:rPr lang="sl-SI" sz="3600" dirty="0">
                <a:solidFill>
                  <a:schemeClr val="accent2">
                    <a:lumMod val="75000"/>
                  </a:schemeClr>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P</a:t>
            </a:r>
            <a:r>
              <a:rPr kumimoji="0" lang="sl-SI" sz="3600" i="0" u="none" strike="noStrike" kern="1200" spc="0" normalizeH="0" dirty="0">
                <a:ln>
                  <a:noFill/>
                </a:ln>
                <a:solidFill>
                  <a:schemeClr val="accent2">
                    <a:lumMod val="75000"/>
                  </a:schemeClr>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rojektna dokumentacija (Obrazec št. 13) </a:t>
            </a:r>
            <a:r>
              <a:rPr kumimoji="0" lang="sl-SI" sz="3600" i="0" u="none" strike="noStrike" kern="1200" spc="0" normalizeH="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v obliki idejne zasnove za pridobitev projektnih in drugih pogojev, ki vsebuje najmanj:</a:t>
            </a:r>
          </a:p>
          <a:p>
            <a:pPr marL="1252538" indent="-711200" algn="just">
              <a:lnSpc>
                <a:spcPct val="100000"/>
              </a:lnSpc>
              <a:spcBef>
                <a:spcPts val="0"/>
              </a:spcBef>
              <a:buFont typeface="+mj-lt"/>
              <a:buAutoNum type="arabicPeriod"/>
              <a:defRPr/>
            </a:pPr>
            <a:r>
              <a:rPr lang="sl-SI" sz="3600" dirty="0">
                <a:solidFill>
                  <a:srgbClr val="99FF99"/>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R</a:t>
            </a: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azvidno pokrivanje geografskih območij (bele lise), ki ga bo omogočila lokacija OBP. Seznam celic 100 m, ki so bele lise in ki bodo lahko pokrite z mobilnim signalom 5G (Obrazec št. 14).</a:t>
            </a:r>
          </a:p>
          <a:p>
            <a:pPr marL="1252538" indent="-711200" algn="just">
              <a:lnSpc>
                <a:spcPct val="100000"/>
              </a:lnSpc>
              <a:spcBef>
                <a:spcPts val="0"/>
              </a:spcBef>
              <a:buFont typeface="+mj-lt"/>
              <a:buAutoNum type="arabicPeriod"/>
              <a:defRPr/>
            </a:pPr>
            <a:r>
              <a:rPr lang="sl-SI" sz="3600"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G</a:t>
            </a:r>
            <a:r>
              <a:rPr kumimoji="0" lang="sl-SI" sz="3600" i="0" u="none"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rafični prikaz pokrivanja geografskih območij.</a:t>
            </a:r>
            <a:endParaRPr lang="sl-SI" sz="3600"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endParaRPr>
          </a:p>
          <a:p>
            <a:pPr marL="1252538" indent="-711200" algn="just">
              <a:lnSpc>
                <a:spcPct val="100000"/>
              </a:lnSpc>
              <a:spcBef>
                <a:spcPts val="0"/>
              </a:spcBef>
              <a:buFont typeface="+mj-lt"/>
              <a:buAutoNum type="arabicPeriod"/>
              <a:defRPr/>
            </a:pPr>
            <a:r>
              <a:rPr kumimoji="0" lang="sl-SI" sz="3600" i="0" u="none" strike="noStrike" kern="1200" cap="none" spc="0" normalizeH="0" baseline="0" dirty="0">
                <a:ln>
                  <a:noFill/>
                </a:ln>
                <a:solidFill>
                  <a:srgbClr val="99FF99"/>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Idejno zasnovo projekta, ki vključuje zasnovo objekta, ki ga prijavitelj namerava postaviti oziroma zgraditi, potrebnega dostopovnega/zalednega/hrbteničnega omrežja elektronskih komunikacij, električnega napajanja, rezervnih napajanj, vse potrebne opreme ter naprav.</a:t>
            </a:r>
          </a:p>
          <a:p>
            <a:pPr marL="1252538" indent="-711200" algn="just">
              <a:lnSpc>
                <a:spcPct val="100000"/>
              </a:lnSpc>
              <a:spcBef>
                <a:spcPts val="0"/>
              </a:spcBef>
              <a:buFont typeface="+mj-lt"/>
              <a:buAutoNum type="arabicPeriod"/>
              <a:defRPr/>
            </a:pPr>
            <a:r>
              <a:rPr lang="sl-SI" sz="3600" dirty="0">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cs typeface="Arial" panose="020B0604020202020204" pitchFamily="34" charset="0"/>
              </a:rPr>
              <a:t>U</a:t>
            </a:r>
            <a:r>
              <a:rPr kumimoji="0" lang="sl-SI" sz="3600" i="0" u="none" strike="noStrike" kern="1200" cap="none" spc="0" normalizeH="0" baseline="0" dirty="0">
                <a:ln>
                  <a:noFill/>
                </a:ln>
                <a:solidFill>
                  <a:srgbClr val="FFFF00"/>
                </a:solidFill>
                <a:effectLst>
                  <a:outerShdw blurRad="38100" dist="38100" dir="2700000" algn="tl">
                    <a:srgbClr val="000000">
                      <a:alpha val="43137"/>
                    </a:srgbClr>
                  </a:outerShdw>
                </a:effectLst>
                <a:uLnTx/>
                <a:uFillTx/>
                <a:latin typeface="Arial" panose="020B0604020202020204" pitchFamily="34" charset="0"/>
                <a:ea typeface="Times New Roman" panose="02020603050405020304" pitchFamily="18" charset="0"/>
                <a:cs typeface="Arial" panose="020B0604020202020204" pitchFamily="34" charset="0"/>
              </a:rPr>
              <a:t>strezne grafične priloge (seznam risb objekta, situacijski potek trase širokopasovnega omrežja in električnega napajanja, shematski načrt infrastrukture,...).</a:t>
            </a:r>
          </a:p>
        </p:txBody>
      </p:sp>
    </p:spTree>
    <p:extLst>
      <p:ext uri="{BB962C8B-B14F-4D97-AF65-F5344CB8AC3E}">
        <p14:creationId xmlns:p14="http://schemas.microsoft.com/office/powerpoint/2010/main" val="1420387784"/>
      </p:ext>
    </p:extLst>
  </p:cSld>
  <p:clrMapOvr>
    <a:overrideClrMapping bg1="dk1" tx1="lt1" bg2="dk2" tx2="lt2" accent1="accent1" accent2="accent2" accent3="accent3" accent4="accent4" accent5="accent5" accent6="accent6" hlink="hlink" folHlink="folHlink"/>
  </p:clrMapOvr>
</p:sld>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Officeova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 podoba ministrstva" id="{D5E72F61-46A2-4B67-BCF0-838130EE5C4A}" vid="{951FE0DB-D454-455B-9F55-07A2CBCA2FDF}"/>
    </a:ext>
  </a:extLst>
</a:theme>
</file>

<file path=ppt/theme/theme2.xml><?xml version="1.0" encoding="utf-8"?>
<a:theme xmlns:a="http://schemas.openxmlformats.org/drawingml/2006/main" name="1_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lipFill>
          <a:blip xmlns:r="http://schemas.openxmlformats.org/officeDocument/2006/relationships" r:embed="rId1"/>
          <a:stretch>
            <a:fillRect/>
          </a:stretch>
        </a:blipFill>
      </a:spPr>
      <a:bodyPr/>
      <a:lstStyle>
        <a:defPPr algn="l">
          <a:defRPr/>
        </a:defPPr>
      </a:lst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podoba ministrstva</Template>
  <TotalTime>12125</TotalTime>
  <Words>4526</Words>
  <Application>Microsoft Office PowerPoint</Application>
  <PresentationFormat>Po meri</PresentationFormat>
  <Paragraphs>249</Paragraphs>
  <Slides>30</Slides>
  <Notes>28</Notes>
  <HiddenSlides>0</HiddenSlides>
  <MMClips>0</MMClips>
  <ScaleCrop>false</ScaleCrop>
  <HeadingPairs>
    <vt:vector size="6" baseType="variant">
      <vt:variant>
        <vt:lpstr>Uporabljene pisave</vt:lpstr>
      </vt:variant>
      <vt:variant>
        <vt:i4>6</vt:i4>
      </vt:variant>
      <vt:variant>
        <vt:lpstr>Tema</vt:lpstr>
      </vt:variant>
      <vt:variant>
        <vt:i4>2</vt:i4>
      </vt:variant>
      <vt:variant>
        <vt:lpstr>Naslovi diapozitivov</vt:lpstr>
      </vt:variant>
      <vt:variant>
        <vt:i4>30</vt:i4>
      </vt:variant>
    </vt:vector>
  </HeadingPairs>
  <TitlesOfParts>
    <vt:vector size="38" baseType="lpstr">
      <vt:lpstr>Republika</vt:lpstr>
      <vt:lpstr>Calibri</vt:lpstr>
      <vt:lpstr>Wingdings</vt:lpstr>
      <vt:lpstr>Courier New</vt:lpstr>
      <vt:lpstr>Arial</vt:lpstr>
      <vt:lpstr>Calibri Light</vt:lpstr>
      <vt:lpstr>Officeova tema</vt:lpstr>
      <vt:lpstr>1_Officeova tema</vt:lpstr>
      <vt:lpstr>Javni razpis za sofinanciranje gradnje visokozmogljivih mobilnih omrežij 5G – Sklad za obnovo (JR OBP) </vt:lpstr>
      <vt:lpstr>OBJAVA JR OBP  Javni razpis za sofinanciranje gradnje visokozmogljivih mobilnih omrežij 5G – Sklad za obnovo (JR OBP) je bil objavljen 17. 1. 2025 v Uradnem listu RS, št. 3/25 in na spletni strani MDP: https://www.gov.si/zbirke/javne-objave/dodaj-javna-objava-250120115826/  PODLAGA - ZORZFS  81. člen Zakona o obnovi, razvoju in zagotavljanju finančnih sredstev (Uradni list RS, št. 131/23 in 81/24).  VIR SREDSTEV  Sklad za obnovo, Bazne postaje: 4,2 mio EUR</vt:lpstr>
      <vt:lpstr>POTENCIALNI PRIJAVITELJI  Operaterji elektronskih komunikacij.  NAMEN  Sofinanciranje gradnje infrastrukture odprtih baznih postaj mobilnih omrežij 5G na prizadetih območjih po poplavah avgusta 2023, ki bodo omogočale pokrivanje s signalom 5G z običajno razpoložljivo prenosno hitrostjo najmanj 100 Mb/s v smeri proti končnemu uporabniku.  CILJ  Pokrivanje prizadetih območjih po poplavah avgusta 2023 z mobilnim signalom 5G, ki bo omogočal običajno razpoložljivo prenosno hitrost najmanj 100 Mb/s v smeri proti končnemu uporabniku tam, kjer območje v času objave tega javnega razpisa ni pokrito oziroma v naslednjih treh letih ne bo pokrito s tovrstnim signalom.</vt:lpstr>
      <vt:lpstr>PREDMET  Sofinanciranje gradnje infrastrukture OBP za mobilna omrežja 5G.  Infrastruktura OBP za potrebe tega JR je del infrastrukture omrežij elektronskih komunikacij, namenjen postavitvi radijskega dela baznih postaj in ki je dostopen pod enakimi pogoji vsem zainteresiranim izvajalcem mobilnih komunikacijskih storitev za pokrivanje z mobilnim signalom 5G, ki bo omogočal običajno razpoložljivo hitrost prenosa podatkov najmanj 100 Mb/s v smeri proti končnemu uporabniku zunaj stavb.  Sofinancirani bodo upravičeni stroški za postavitev/gradnjo potrebnih objektov, njihove zaščite, stolpov, stebrov, drogov, antenskih nosilcev, električnega napajanja s pripadajočimi rezervnimi napajanji, kot so akumulatorsko napajanje in agregati, potrebne klimatizacije ter dostop do obstoječega optičnega omrežja ter po potrebi tudi brezžični linki za povezave do hrbteničnih omrežij in druge potrebne infrastrukture za delovanje radijskega dela mobilnega omrežja 5G.</vt:lpstr>
      <vt:lpstr>OBMOČJA POKRIVANJA</vt:lpstr>
      <vt:lpstr>OPERACIJA OBP</vt:lpstr>
      <vt:lpstr>POGOJI IN ZAHTEVE</vt:lpstr>
      <vt:lpstr>INVESTICIJSKA DOKUMENTACIJA</vt:lpstr>
      <vt:lpstr>PROJEKTNA DOKUMENTACIJA 1</vt:lpstr>
      <vt:lpstr>PROJEKTNA DOKUMENTACIJA 2</vt:lpstr>
      <vt:lpstr>ZAHTEVE ZA INFRASTRUKTURO 1</vt:lpstr>
      <vt:lpstr>ZAHTEVE ZA INFRASTRUKTURO 2</vt:lpstr>
      <vt:lpstr>ZAHTEVE ZA INFRASTRUKTURO 3</vt:lpstr>
      <vt:lpstr>ZAHTEVE ZA INFRASTRUKTURO 4</vt:lpstr>
      <vt:lpstr>ZAHTEVE ZA INFRASTRUKTURO 5</vt:lpstr>
      <vt:lpstr>ZAHTEVE ZA INFRASTRUKTURO 6</vt:lpstr>
      <vt:lpstr>ZAHTEVE ZA INFRASTRUKTURO 7</vt:lpstr>
      <vt:lpstr>PRIČAKOVANI REZULTATI OPERACIJ / ZAVAROVANJE</vt:lpstr>
      <vt:lpstr>MERILA ZA IZBOR PRIJAVITELJEV JR OBP</vt:lpstr>
      <vt:lpstr>Vrednost javnega dela sofinanciranja projekta ne sme presegati 350.000,00 EUR. Kategoriji upravičenih stroškov: nakup in gradnja infrastrukture: opredmetena osnovna sredstva (objekti, omrežja, napeljave, infrastruktura …), stroški amortizacije, stroški dela, stroški namestitev pasivne širokopasovne infrastrukture (hrbtenične in dostopovne), vgradnja opreme, najem obstoječe infrastrukture drugega operaterja in gradbenih del v povezavi s širokopasovno infrastrukturo, strošek za pripravo in izvedbo gradbenih, obrtniških in instalacijskih del, strošek projektne in investicijske dokumentacije, nadomestilo za stvarno služnost, strošek gradbenega nadzora.  nakup opreme in drugih opredmetenih/neopredmetenih osnovnih sredstev: investicije v naprave, opremo, strojno opremo in neopredmetena sredstva (programska oprema, licence …) in so namenjene za namestitev širokopasovne infrastrukture ter dostopovnih omrežij naslednje generacije (strošek nakupa in vgradnje opreme za dostopovna omrežja, strošek aktivne opreme, ki je potrebna za nemoteno delovanje radijskih delov baznih postaj …).</vt:lpstr>
      <vt:lpstr>DOKAZOVANJE UPRAVIČENIH STROŠKOV 1</vt:lpstr>
      <vt:lpstr>DOKAZOVANJE UPRAVIČENIH STROŠKOV 2</vt:lpstr>
      <vt:lpstr>DOKAZOVANJE UPRAVIČENIH STROŠKOV 3</vt:lpstr>
      <vt:lpstr>NAČIN PREDLOŽITVE VLOGE NA JAVNI RAZPIS</vt:lpstr>
      <vt:lpstr>ROKA ZA ODDAJO IN DATUMA ODPIRANJA VLOG</vt:lpstr>
      <vt:lpstr>FORMALNA POPOLNOST VLOG 1 </vt:lpstr>
      <vt:lpstr>FORMALNA POPOLNOST VLOG 2</vt:lpstr>
      <vt:lpstr>POSTOPEK IN NAČIN IZBORA PROJEKTOV 1</vt:lpstr>
      <vt:lpstr>POSTOPEK IN NAČIN IZBORA PROJEKTOV 2</vt:lpstr>
      <vt:lpstr>HVALA ZA VAŠO POZORNOST   VPRAŠANJA       Zvonimir Unijat  Ministrstvo za digitalno preobrazbo  zvonimir.unijat@gov.si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Vloga in pomen spletnih platform za varnejši in zaupanja vreden internet</dc:title>
  <dc:creator>Špela Kern</dc:creator>
  <cp:lastModifiedBy>Zvonimir Unijat</cp:lastModifiedBy>
  <cp:revision>561</cp:revision>
  <dcterms:created xsi:type="dcterms:W3CDTF">2023-10-06T13:09:25Z</dcterms:created>
  <dcterms:modified xsi:type="dcterms:W3CDTF">2025-02-12T14:24:57Z</dcterms:modified>
  <dc:identifier>DAFwL6YysVY</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2023-10-08T20:55:43Z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c49665ae-b235-42d7-a4bb-292e925f44ba</vt:lpwstr>
  </property>
  <property fmtid="{D5CDD505-2E9C-101B-9397-08002B2CF9AE}" pid="8" name="MSIP_Label_6bd9ddd1-4d20-43f6-abfa-fc3c07406f94_ContentBits">
    <vt:lpwstr>0</vt:lpwstr>
  </property>
</Properties>
</file>