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 id="2147484282" r:id="rId2"/>
    <p:sldMasterId id="2147484284" r:id="rId3"/>
    <p:sldMasterId id="2147484293" r:id="rId4"/>
    <p:sldMasterId id="2147484309" r:id="rId5"/>
    <p:sldMasterId id="2147484318" r:id="rId6"/>
    <p:sldMasterId id="2147484322" r:id="rId7"/>
  </p:sldMasterIdLst>
  <p:notesMasterIdLst>
    <p:notesMasterId r:id="rId26"/>
  </p:notesMasterIdLst>
  <p:handoutMasterIdLst>
    <p:handoutMasterId r:id="rId27"/>
  </p:handoutMasterIdLst>
  <p:sldIdLst>
    <p:sldId id="295" r:id="rId8"/>
    <p:sldId id="342" r:id="rId9"/>
    <p:sldId id="354" r:id="rId10"/>
    <p:sldId id="355" r:id="rId11"/>
    <p:sldId id="357" r:id="rId12"/>
    <p:sldId id="356" r:id="rId13"/>
    <p:sldId id="376" r:id="rId14"/>
    <p:sldId id="375" r:id="rId15"/>
    <p:sldId id="384" r:id="rId16"/>
    <p:sldId id="385" r:id="rId17"/>
    <p:sldId id="381" r:id="rId18"/>
    <p:sldId id="378" r:id="rId19"/>
    <p:sldId id="371" r:id="rId20"/>
    <p:sldId id="372" r:id="rId21"/>
    <p:sldId id="379" r:id="rId22"/>
    <p:sldId id="380" r:id="rId23"/>
    <p:sldId id="367" r:id="rId24"/>
    <p:sldId id="335" r:id="rId25"/>
  </p:sldIdLst>
  <p:sldSz cx="12192000" cy="6858000"/>
  <p:notesSz cx="6797675" cy="9926638"/>
  <p:embeddedFontLst>
    <p:embeddedFont>
      <p:font typeface="Republika" panose="02000506040000020004" pitchFamily="2" charset="-18"/>
      <p:regular r:id="rId28"/>
      <p:bold r:id="rId29"/>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pela Grošelj"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C94"/>
    <a:srgbClr val="529DBA"/>
    <a:srgbClr val="1B495A"/>
    <a:srgbClr val="999999"/>
    <a:srgbClr val="457A73"/>
    <a:srgbClr val="66952E"/>
    <a:srgbClr val="234502"/>
    <a:srgbClr val="5C9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7" autoAdjust="0"/>
    <p:restoredTop sz="95059" autoAdjust="0"/>
  </p:normalViewPr>
  <p:slideViewPr>
    <p:cSldViewPr snapToGrid="0" snapToObjects="1">
      <p:cViewPr varScale="1">
        <p:scale>
          <a:sx n="152" d="100"/>
          <a:sy n="152" d="100"/>
        </p:scale>
        <p:origin x="492" y="1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commentAuthors" Target="commentAuthor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sl-SI"/>
          </a:p>
        </p:txBody>
      </p:sp>
      <p:sp>
        <p:nvSpPr>
          <p:cNvPr id="3" name="Označba mest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33E8C24-F5B3-4175-A5E7-FD9F8E6A23A0}" type="datetimeFigureOut">
              <a:rPr lang="sl-SI"/>
              <a:pPr>
                <a:defRPr/>
              </a:pPr>
              <a:t>26. 02. 2025</a:t>
            </a:fld>
            <a:endParaRPr lang="sl-SI" dirty="0"/>
          </a:p>
        </p:txBody>
      </p:sp>
      <p:sp>
        <p:nvSpPr>
          <p:cNvPr id="4" name="Označba mesta no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sl-SI"/>
          </a:p>
        </p:txBody>
      </p:sp>
      <p:sp>
        <p:nvSpPr>
          <p:cNvPr id="5" name="Označba mesta številke diapoz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0C85F68F-A63A-4CC5-9CC8-CD5924CFC5EA}" type="slidenum">
              <a:rPr lang="sl-SI"/>
              <a:pPr>
                <a:defRPr/>
              </a:pPr>
              <a:t>‹#›</a:t>
            </a:fld>
            <a:endParaRPr lang="sl-SI"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A9C138C-D090-44BE-BD37-7C1A2784C024}" type="datetimeFigureOut">
              <a:rPr lang="en-US"/>
              <a:pPr>
                <a:defRPr/>
              </a:pPr>
              <a:t>2/26/2025</a:t>
            </a:fld>
            <a:endParaRPr lang="en-US" dirty="0"/>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Kliknite, če želite urediti sloge besedila matrice</a:t>
            </a:r>
          </a:p>
          <a:p>
            <a:pPr lvl="1"/>
            <a:r>
              <a:rPr lang="en-US" noProof="0"/>
              <a:t>Druga raven</a:t>
            </a:r>
          </a:p>
          <a:p>
            <a:pPr lvl="2"/>
            <a:r>
              <a:rPr lang="en-US" noProof="0"/>
              <a:t>Tretja raven</a:t>
            </a:r>
          </a:p>
          <a:p>
            <a:pPr lvl="3"/>
            <a:r>
              <a:rPr lang="en-US" noProof="0"/>
              <a:t>Četrta raven</a:t>
            </a:r>
          </a:p>
          <a:p>
            <a:pPr lvl="4"/>
            <a:r>
              <a:rPr lang="en-US" noProof="0"/>
              <a:t>Peta raven</a:t>
            </a:r>
          </a:p>
        </p:txBody>
      </p:sp>
      <p:sp>
        <p:nvSpPr>
          <p:cNvPr id="266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D07D3B3-7352-4E89-B94F-556E21620E8F}" type="slidenum">
              <a:rPr lang="en-US" altLang="sl-SI"/>
              <a:pPr>
                <a:defRPr/>
              </a:pPr>
              <a:t>‹#›</a:t>
            </a:fld>
            <a:endParaRPr lang="en-US" altLang="sl-S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184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13</a:t>
            </a:fld>
            <a:endParaRPr lang="en-US" altLang="sl-SI">
              <a:latin typeface="Calibri" panose="020F0502020204030204" pitchFamily="34" charset="0"/>
            </a:endParaRPr>
          </a:p>
        </p:txBody>
      </p:sp>
    </p:spTree>
    <p:extLst>
      <p:ext uri="{BB962C8B-B14F-4D97-AF65-F5344CB8AC3E}">
        <p14:creationId xmlns:p14="http://schemas.microsoft.com/office/powerpoint/2010/main" val="294419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14</a:t>
            </a:fld>
            <a:endParaRPr lang="en-US" altLang="sl-SI">
              <a:latin typeface="Calibri" panose="020F0502020204030204" pitchFamily="34" charset="0"/>
            </a:endParaRPr>
          </a:p>
        </p:txBody>
      </p:sp>
    </p:spTree>
    <p:extLst>
      <p:ext uri="{BB962C8B-B14F-4D97-AF65-F5344CB8AC3E}">
        <p14:creationId xmlns:p14="http://schemas.microsoft.com/office/powerpoint/2010/main" val="349986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817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575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17</a:t>
            </a:fld>
            <a:endParaRPr lang="en-US" altLang="sl-SI">
              <a:latin typeface="Calibri" panose="020F0502020204030204" pitchFamily="34" charset="0"/>
            </a:endParaRPr>
          </a:p>
        </p:txBody>
      </p:sp>
    </p:spTree>
    <p:extLst>
      <p:ext uri="{BB962C8B-B14F-4D97-AF65-F5344CB8AC3E}">
        <p14:creationId xmlns:p14="http://schemas.microsoft.com/office/powerpoint/2010/main" val="19800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2</a:t>
            </a:fld>
            <a:endParaRPr lang="en-US"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3</a:t>
            </a:fld>
            <a:endParaRPr lang="en-US" altLang="sl-SI">
              <a:latin typeface="Calibri" panose="020F0502020204030204" pitchFamily="34" charset="0"/>
            </a:endParaRPr>
          </a:p>
        </p:txBody>
      </p:sp>
    </p:spTree>
    <p:extLst>
      <p:ext uri="{BB962C8B-B14F-4D97-AF65-F5344CB8AC3E}">
        <p14:creationId xmlns:p14="http://schemas.microsoft.com/office/powerpoint/2010/main" val="146515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4</a:t>
            </a:fld>
            <a:endParaRPr lang="en-US" altLang="sl-SI">
              <a:latin typeface="Calibri" panose="020F0502020204030204" pitchFamily="34" charset="0"/>
            </a:endParaRPr>
          </a:p>
        </p:txBody>
      </p:sp>
    </p:spTree>
    <p:extLst>
      <p:ext uri="{BB962C8B-B14F-4D97-AF65-F5344CB8AC3E}">
        <p14:creationId xmlns:p14="http://schemas.microsoft.com/office/powerpoint/2010/main" val="407688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5</a:t>
            </a:fld>
            <a:endParaRPr lang="en-US" altLang="sl-SI">
              <a:latin typeface="Calibri" panose="020F0502020204030204" pitchFamily="34" charset="0"/>
            </a:endParaRPr>
          </a:p>
        </p:txBody>
      </p:sp>
    </p:spTree>
    <p:extLst>
      <p:ext uri="{BB962C8B-B14F-4D97-AF65-F5344CB8AC3E}">
        <p14:creationId xmlns:p14="http://schemas.microsoft.com/office/powerpoint/2010/main" val="129120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6</a:t>
            </a:fld>
            <a:endParaRPr lang="en-US" altLang="sl-SI">
              <a:latin typeface="Calibri" panose="020F0502020204030204" pitchFamily="34" charset="0"/>
            </a:endParaRPr>
          </a:p>
        </p:txBody>
      </p:sp>
    </p:spTree>
    <p:extLst>
      <p:ext uri="{BB962C8B-B14F-4D97-AF65-F5344CB8AC3E}">
        <p14:creationId xmlns:p14="http://schemas.microsoft.com/office/powerpoint/2010/main" val="179411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6236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2129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8315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2A677783-EBFF-4F03-B4E3-3B6DE25DE5D6}" type="datetimeFigureOut">
              <a:rPr lang="sl-SI"/>
              <a:pPr>
                <a:defRPr/>
              </a:pPr>
              <a:t>26. 02. 2025</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51C04BBD-E810-4A7C-A53D-F4616AAC7490}" type="slidenum">
              <a:rPr lang="sl-SI" altLang="sl-SI"/>
              <a:pPr>
                <a:defRPr/>
              </a:pPr>
              <a:t>‹#›</a:t>
            </a:fld>
            <a:endParaRPr lang="sl-SI" altLang="sl-SI" dirty="0"/>
          </a:p>
        </p:txBody>
      </p:sp>
    </p:spTree>
    <p:extLst>
      <p:ext uri="{BB962C8B-B14F-4D97-AF65-F5344CB8AC3E}">
        <p14:creationId xmlns:p14="http://schemas.microsoft.com/office/powerpoint/2010/main" val="298040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371748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a:pPr>
                <a:defRPr/>
              </a:pPr>
              <a:t>‹#›</a:t>
            </a:fld>
            <a:endParaRPr lang="en-US" altLang="sl-SI" dirty="0"/>
          </a:p>
        </p:txBody>
      </p:sp>
    </p:spTree>
    <p:extLst>
      <p:ext uri="{BB962C8B-B14F-4D97-AF65-F5344CB8AC3E}">
        <p14:creationId xmlns:p14="http://schemas.microsoft.com/office/powerpoint/2010/main" val="140624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190645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5A42949F-2C33-46B7-8ABF-A872A285039C}" type="datetimeFigureOut">
              <a:rPr lang="sl-SI"/>
              <a:pPr>
                <a:defRPr/>
              </a:pPr>
              <a:t>26. 02. 2025</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AD4DDDA6-8A74-46A0-9552-2678C2889079}" type="slidenum">
              <a:rPr lang="sl-SI" altLang="sl-SI"/>
              <a:pPr>
                <a:defRPr/>
              </a:pPr>
              <a:t>‹#›</a:t>
            </a:fld>
            <a:endParaRPr lang="sl-SI" altLang="sl-SI" dirty="0"/>
          </a:p>
        </p:txBody>
      </p:sp>
    </p:spTree>
    <p:extLst>
      <p:ext uri="{BB962C8B-B14F-4D97-AF65-F5344CB8AC3E}">
        <p14:creationId xmlns:p14="http://schemas.microsoft.com/office/powerpoint/2010/main" val="4478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E45B5FA3-AEC1-4E15-9BB5-815B91117E93}"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722F4D5-14AB-437F-8D30-B95A15F563A2}" type="slidenum">
              <a:rPr lang="sl-SI" altLang="sl-SI"/>
              <a:pPr>
                <a:defRPr/>
              </a:pPr>
              <a:t>‹#›</a:t>
            </a:fld>
            <a:endParaRPr lang="sl-SI" altLang="sl-SI" dirty="0"/>
          </a:p>
        </p:txBody>
      </p:sp>
    </p:spTree>
    <p:extLst>
      <p:ext uri="{BB962C8B-B14F-4D97-AF65-F5344CB8AC3E}">
        <p14:creationId xmlns:p14="http://schemas.microsoft.com/office/powerpoint/2010/main" val="231547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25AD5B42-A54A-4EF1-A7D7-9CBC507C7992}" type="datetimeFigureOut">
              <a:rPr lang="sl-SI"/>
              <a:pPr>
                <a:defRPr/>
              </a:pPr>
              <a:t>26. 02. 2025</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7F9AD80-7304-4B49-A46A-B30E4E556610}" type="slidenum">
              <a:rPr lang="sl-SI" altLang="sl-SI"/>
              <a:pPr>
                <a:defRPr/>
              </a:pPr>
              <a:t>‹#›</a:t>
            </a:fld>
            <a:endParaRPr lang="sl-SI" altLang="sl-SI" dirty="0"/>
          </a:p>
        </p:txBody>
      </p:sp>
    </p:spTree>
    <p:extLst>
      <p:ext uri="{BB962C8B-B14F-4D97-AF65-F5344CB8AC3E}">
        <p14:creationId xmlns:p14="http://schemas.microsoft.com/office/powerpoint/2010/main" val="334435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166B3304-62F5-49C1-9B7B-8935F16B4272}"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C263ABC4-AED0-4755-96AD-E46FDC237416}" type="slidenum">
              <a:rPr lang="sl-SI" altLang="sl-SI"/>
              <a:pPr>
                <a:defRPr/>
              </a:pPr>
              <a:t>‹#›</a:t>
            </a:fld>
            <a:endParaRPr lang="sl-SI" altLang="sl-SI" dirty="0"/>
          </a:p>
        </p:txBody>
      </p:sp>
    </p:spTree>
    <p:extLst>
      <p:ext uri="{BB962C8B-B14F-4D97-AF65-F5344CB8AC3E}">
        <p14:creationId xmlns:p14="http://schemas.microsoft.com/office/powerpoint/2010/main" val="188859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8DA23E1F-232C-4049-941A-10AC81C11BB6}" type="datetimeFigureOut">
              <a:rPr lang="sl-SI"/>
              <a:pPr>
                <a:defRPr/>
              </a:pPr>
              <a:t>26. 02. 2025</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13757E7F-95C6-4666-AAB5-5749508529A5}" type="slidenum">
              <a:rPr lang="sl-SI" altLang="sl-SI"/>
              <a:pPr>
                <a:defRPr/>
              </a:pPr>
              <a:t>‹#›</a:t>
            </a:fld>
            <a:endParaRPr lang="sl-SI" altLang="sl-SI" dirty="0"/>
          </a:p>
        </p:txBody>
      </p:sp>
    </p:spTree>
    <p:extLst>
      <p:ext uri="{BB962C8B-B14F-4D97-AF65-F5344CB8AC3E}">
        <p14:creationId xmlns:p14="http://schemas.microsoft.com/office/powerpoint/2010/main" val="2709867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3B116C6F-14B7-4688-9265-CC3B93DA0630}" type="datetimeFigureOut">
              <a:rPr lang="sl-SI"/>
              <a:pPr>
                <a:defRPr/>
              </a:pPr>
              <a:t>26. 02. 2025</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3DF4092B-0024-478E-9456-231BFC3C069C}" type="slidenum">
              <a:rPr lang="sl-SI" altLang="sl-SI"/>
              <a:pPr>
                <a:defRPr/>
              </a:pPr>
              <a:t>‹#›</a:t>
            </a:fld>
            <a:endParaRPr lang="sl-SI" altLang="sl-SI" dirty="0"/>
          </a:p>
        </p:txBody>
      </p:sp>
    </p:spTree>
    <p:extLst>
      <p:ext uri="{BB962C8B-B14F-4D97-AF65-F5344CB8AC3E}">
        <p14:creationId xmlns:p14="http://schemas.microsoft.com/office/powerpoint/2010/main" val="299094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70CEB6D0-45A8-4F55-AD0B-82F9141282AF}" type="datetimeFigureOut">
              <a:rPr lang="sl-SI"/>
              <a:pPr>
                <a:defRPr/>
              </a:pPr>
              <a:t>26. 02. 2025</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091DC1CA-57F5-44EB-A0F5-54AC7403C5CD}" type="slidenum">
              <a:rPr lang="sl-SI" altLang="sl-SI"/>
              <a:pPr>
                <a:defRPr/>
              </a:pPr>
              <a:t>‹#›</a:t>
            </a:fld>
            <a:endParaRPr lang="sl-SI" altLang="sl-SI" dirty="0"/>
          </a:p>
        </p:txBody>
      </p:sp>
    </p:spTree>
    <p:extLst>
      <p:ext uri="{BB962C8B-B14F-4D97-AF65-F5344CB8AC3E}">
        <p14:creationId xmlns:p14="http://schemas.microsoft.com/office/powerpoint/2010/main" val="88749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Kliknite, če želite urediti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C23371EB-307E-467E-B1CF-69F55E73EE1F}"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Tree>
    <p:extLst>
      <p:ext uri="{BB962C8B-B14F-4D97-AF65-F5344CB8AC3E}">
        <p14:creationId xmlns:p14="http://schemas.microsoft.com/office/powerpoint/2010/main" val="242320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A984F-232A-4E87-BA61-9D877A9C64AE}" type="datetimeFigureOut">
              <a:rPr lang="sl-SI"/>
              <a:pPr>
                <a:defRPr/>
              </a:pPr>
              <a:t>26. 02. 2025</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838C76E2-5855-4BCE-9860-0FC5CC0F7DD3}" type="slidenum">
              <a:rPr lang="sl-SI" altLang="sl-SI"/>
              <a:pPr>
                <a:defRPr/>
              </a:pPr>
              <a:t>‹#›</a:t>
            </a:fld>
            <a:endParaRPr lang="sl-SI" altLang="sl-SI" dirty="0"/>
          </a:p>
        </p:txBody>
      </p:sp>
    </p:spTree>
    <p:extLst>
      <p:ext uri="{BB962C8B-B14F-4D97-AF65-F5344CB8AC3E}">
        <p14:creationId xmlns:p14="http://schemas.microsoft.com/office/powerpoint/2010/main" val="2057287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1314386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681604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5A42949F-2C33-46B7-8ABF-A872A285039C}" type="datetimeFigureOut">
              <a:rPr lang="sl-SI"/>
              <a:pPr>
                <a:defRPr/>
              </a:pPr>
              <a:t>26. 02. 2025</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AD4DDDA6-8A74-46A0-9552-2678C2889079}" type="slidenum">
              <a:rPr lang="sl-SI" altLang="sl-SI"/>
              <a:pPr>
                <a:defRPr/>
              </a:pPr>
              <a:t>‹#›</a:t>
            </a:fld>
            <a:endParaRPr lang="sl-SI" altLang="sl-SI" dirty="0"/>
          </a:p>
        </p:txBody>
      </p:sp>
    </p:spTree>
    <p:extLst>
      <p:ext uri="{BB962C8B-B14F-4D97-AF65-F5344CB8AC3E}">
        <p14:creationId xmlns:p14="http://schemas.microsoft.com/office/powerpoint/2010/main" val="3430728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E45B5FA3-AEC1-4E15-9BB5-815B91117E93}"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722F4D5-14AB-437F-8D30-B95A15F563A2}" type="slidenum">
              <a:rPr lang="sl-SI" altLang="sl-SI"/>
              <a:pPr>
                <a:defRPr/>
              </a:pPr>
              <a:t>‹#›</a:t>
            </a:fld>
            <a:endParaRPr lang="sl-SI" altLang="sl-SI" dirty="0"/>
          </a:p>
        </p:txBody>
      </p:sp>
    </p:spTree>
    <p:extLst>
      <p:ext uri="{BB962C8B-B14F-4D97-AF65-F5344CB8AC3E}">
        <p14:creationId xmlns:p14="http://schemas.microsoft.com/office/powerpoint/2010/main" val="44497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25AD5B42-A54A-4EF1-A7D7-9CBC507C7992}" type="datetimeFigureOut">
              <a:rPr lang="sl-SI"/>
              <a:pPr>
                <a:defRPr/>
              </a:pPr>
              <a:t>26. 02. 2025</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7F9AD80-7304-4B49-A46A-B30E4E556610}" type="slidenum">
              <a:rPr lang="sl-SI" altLang="sl-SI"/>
              <a:pPr>
                <a:defRPr/>
              </a:pPr>
              <a:t>‹#›</a:t>
            </a:fld>
            <a:endParaRPr lang="sl-SI" altLang="sl-SI" dirty="0"/>
          </a:p>
        </p:txBody>
      </p:sp>
    </p:spTree>
    <p:extLst>
      <p:ext uri="{BB962C8B-B14F-4D97-AF65-F5344CB8AC3E}">
        <p14:creationId xmlns:p14="http://schemas.microsoft.com/office/powerpoint/2010/main" val="536289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166B3304-62F5-49C1-9B7B-8935F16B4272}"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C263ABC4-AED0-4755-96AD-E46FDC237416}" type="slidenum">
              <a:rPr lang="sl-SI" altLang="sl-SI"/>
              <a:pPr>
                <a:defRPr/>
              </a:pPr>
              <a:t>‹#›</a:t>
            </a:fld>
            <a:endParaRPr lang="sl-SI" altLang="sl-SI" dirty="0"/>
          </a:p>
        </p:txBody>
      </p:sp>
    </p:spTree>
    <p:extLst>
      <p:ext uri="{BB962C8B-B14F-4D97-AF65-F5344CB8AC3E}">
        <p14:creationId xmlns:p14="http://schemas.microsoft.com/office/powerpoint/2010/main" val="1419898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8DA23E1F-232C-4049-941A-10AC81C11BB6}" type="datetimeFigureOut">
              <a:rPr lang="sl-SI"/>
              <a:pPr>
                <a:defRPr/>
              </a:pPr>
              <a:t>26. 02. 2025</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13757E7F-95C6-4666-AAB5-5749508529A5}" type="slidenum">
              <a:rPr lang="sl-SI" altLang="sl-SI"/>
              <a:pPr>
                <a:defRPr/>
              </a:pPr>
              <a:t>‹#›</a:t>
            </a:fld>
            <a:endParaRPr lang="sl-SI" altLang="sl-SI" dirty="0"/>
          </a:p>
        </p:txBody>
      </p:sp>
    </p:spTree>
    <p:extLst>
      <p:ext uri="{BB962C8B-B14F-4D97-AF65-F5344CB8AC3E}">
        <p14:creationId xmlns:p14="http://schemas.microsoft.com/office/powerpoint/2010/main" val="1941552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3B116C6F-14B7-4688-9265-CC3B93DA0630}" type="datetimeFigureOut">
              <a:rPr lang="sl-SI"/>
              <a:pPr>
                <a:defRPr/>
              </a:pPr>
              <a:t>26. 02. 2025</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3DF4092B-0024-478E-9456-231BFC3C069C}" type="slidenum">
              <a:rPr lang="sl-SI" altLang="sl-SI"/>
              <a:pPr>
                <a:defRPr/>
              </a:pPr>
              <a:t>‹#›</a:t>
            </a:fld>
            <a:endParaRPr lang="sl-SI" altLang="sl-SI" dirty="0"/>
          </a:p>
        </p:txBody>
      </p:sp>
    </p:spTree>
    <p:extLst>
      <p:ext uri="{BB962C8B-B14F-4D97-AF65-F5344CB8AC3E}">
        <p14:creationId xmlns:p14="http://schemas.microsoft.com/office/powerpoint/2010/main" val="2456220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70CEB6D0-45A8-4F55-AD0B-82F9141282AF}" type="datetimeFigureOut">
              <a:rPr lang="sl-SI"/>
              <a:pPr>
                <a:defRPr/>
              </a:pPr>
              <a:t>26. 02. 2025</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091DC1CA-57F5-44EB-A0F5-54AC7403C5CD}" type="slidenum">
              <a:rPr lang="sl-SI" altLang="sl-SI"/>
              <a:pPr>
                <a:defRPr/>
              </a:pPr>
              <a:t>‹#›</a:t>
            </a:fld>
            <a:endParaRPr lang="sl-SI" altLang="sl-SI" dirty="0"/>
          </a:p>
        </p:txBody>
      </p:sp>
    </p:spTree>
    <p:extLst>
      <p:ext uri="{BB962C8B-B14F-4D97-AF65-F5344CB8AC3E}">
        <p14:creationId xmlns:p14="http://schemas.microsoft.com/office/powerpoint/2010/main" val="210815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7F68D42E-65A3-4F68-844F-D65572D540C9}" type="datetimeFigureOut">
              <a:rPr lang="sl-SI"/>
              <a:pPr>
                <a:defRPr/>
              </a:pPr>
              <a:t>26. 02. 2025</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AEF105C9-778C-499D-AACC-3063F646553B}" type="slidenum">
              <a:rPr lang="sl-SI" altLang="sl-SI"/>
              <a:pPr>
                <a:defRPr/>
              </a:pPr>
              <a:t>‹#›</a:t>
            </a:fld>
            <a:endParaRPr lang="sl-SI" altLang="sl-SI" dirty="0"/>
          </a:p>
        </p:txBody>
      </p:sp>
    </p:spTree>
    <p:extLst>
      <p:ext uri="{BB962C8B-B14F-4D97-AF65-F5344CB8AC3E}">
        <p14:creationId xmlns:p14="http://schemas.microsoft.com/office/powerpoint/2010/main" val="2194345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A984F-232A-4E87-BA61-9D877A9C64AE}" type="datetimeFigureOut">
              <a:rPr lang="sl-SI"/>
              <a:pPr>
                <a:defRPr/>
              </a:pPr>
              <a:t>26. 02. 2025</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838C76E2-5855-4BCE-9860-0FC5CC0F7DD3}" type="slidenum">
              <a:rPr lang="sl-SI" altLang="sl-SI"/>
              <a:pPr>
                <a:defRPr/>
              </a:pPr>
              <a:t>‹#›</a:t>
            </a:fld>
            <a:endParaRPr lang="sl-SI" altLang="sl-SI" dirty="0"/>
          </a:p>
        </p:txBody>
      </p:sp>
    </p:spTree>
    <p:extLst>
      <p:ext uri="{BB962C8B-B14F-4D97-AF65-F5344CB8AC3E}">
        <p14:creationId xmlns:p14="http://schemas.microsoft.com/office/powerpoint/2010/main" val="1369672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1375293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2082684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2A677783-EBFF-4F03-B4E3-3B6DE25DE5D6}" type="datetimeFigureOut">
              <a:rPr lang="sl-SI"/>
              <a:pPr>
                <a:defRPr/>
              </a:pPr>
              <a:t>26. 02. 2025</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51C04BBD-E810-4A7C-A53D-F4616AAC7490}" type="slidenum">
              <a:rPr lang="sl-SI" altLang="sl-SI"/>
              <a:pPr>
                <a:defRPr/>
              </a:pPr>
              <a:t>‹#›</a:t>
            </a:fld>
            <a:endParaRPr lang="sl-SI" altLang="sl-SI" dirty="0"/>
          </a:p>
        </p:txBody>
      </p:sp>
    </p:spTree>
    <p:extLst>
      <p:ext uri="{BB962C8B-B14F-4D97-AF65-F5344CB8AC3E}">
        <p14:creationId xmlns:p14="http://schemas.microsoft.com/office/powerpoint/2010/main" val="1767818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Kliknite, če želite urediti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C23371EB-307E-467E-B1CF-69F55E73EE1F}"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Tree>
    <p:extLst>
      <p:ext uri="{BB962C8B-B14F-4D97-AF65-F5344CB8AC3E}">
        <p14:creationId xmlns:p14="http://schemas.microsoft.com/office/powerpoint/2010/main" val="2463706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7F68D42E-65A3-4F68-844F-D65572D540C9}" type="datetimeFigureOut">
              <a:rPr lang="sl-SI"/>
              <a:pPr>
                <a:defRPr/>
              </a:pPr>
              <a:t>26. 02. 2025</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AEF105C9-778C-499D-AACC-3063F646553B}" type="slidenum">
              <a:rPr lang="sl-SI" altLang="sl-SI"/>
              <a:pPr>
                <a:defRPr/>
              </a:pPr>
              <a:t>‹#›</a:t>
            </a:fld>
            <a:endParaRPr lang="sl-SI" altLang="sl-SI" dirty="0"/>
          </a:p>
        </p:txBody>
      </p:sp>
    </p:spTree>
    <p:extLst>
      <p:ext uri="{BB962C8B-B14F-4D97-AF65-F5344CB8AC3E}">
        <p14:creationId xmlns:p14="http://schemas.microsoft.com/office/powerpoint/2010/main" val="3821688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386C12BF-EDE5-4A81-87C5-0D7CC1050451}"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A21D506-586E-4060-9BD1-3DCEB7292823}" type="slidenum">
              <a:rPr lang="sl-SI" altLang="sl-SI"/>
              <a:pPr>
                <a:defRPr/>
              </a:pPr>
              <a:t>‹#›</a:t>
            </a:fld>
            <a:endParaRPr lang="sl-SI" altLang="sl-SI" dirty="0"/>
          </a:p>
        </p:txBody>
      </p:sp>
    </p:spTree>
    <p:extLst>
      <p:ext uri="{BB962C8B-B14F-4D97-AF65-F5344CB8AC3E}">
        <p14:creationId xmlns:p14="http://schemas.microsoft.com/office/powerpoint/2010/main" val="3766176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965C17A6-7FFA-4FD0-8821-8FBB2902F1FB}" type="datetimeFigureOut">
              <a:rPr lang="sl-SI"/>
              <a:pPr>
                <a:defRPr/>
              </a:pPr>
              <a:t>26. 02. 2025</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CA3637F3-E20F-4562-AD5A-80B4FA2F2449}" type="slidenum">
              <a:rPr lang="sl-SI" altLang="sl-SI"/>
              <a:pPr>
                <a:defRPr/>
              </a:pPr>
              <a:t>‹#›</a:t>
            </a:fld>
            <a:endParaRPr lang="sl-SI" altLang="sl-SI" dirty="0"/>
          </a:p>
        </p:txBody>
      </p:sp>
    </p:spTree>
    <p:extLst>
      <p:ext uri="{BB962C8B-B14F-4D97-AF65-F5344CB8AC3E}">
        <p14:creationId xmlns:p14="http://schemas.microsoft.com/office/powerpoint/2010/main" val="99907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1F90EC89-0418-4B0D-9AF7-0AD6AA972374}" type="datetimeFigureOut">
              <a:rPr lang="sl-SI"/>
              <a:pPr>
                <a:defRPr/>
              </a:pPr>
              <a:t>26. 02. 2025</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C7729BD0-ADBA-4047-8D26-A78A8937E140}" type="slidenum">
              <a:rPr lang="sl-SI" altLang="sl-SI"/>
              <a:pPr>
                <a:defRPr/>
              </a:pPr>
              <a:t>‹#›</a:t>
            </a:fld>
            <a:endParaRPr lang="sl-SI" altLang="sl-SI" dirty="0"/>
          </a:p>
        </p:txBody>
      </p:sp>
    </p:spTree>
    <p:extLst>
      <p:ext uri="{BB962C8B-B14F-4D97-AF65-F5344CB8AC3E}">
        <p14:creationId xmlns:p14="http://schemas.microsoft.com/office/powerpoint/2010/main" val="1460231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3C1852BC-921C-4596-884B-39D20FB565C3}" type="datetimeFigureOut">
              <a:rPr lang="sl-SI"/>
              <a:pPr>
                <a:defRPr/>
              </a:pPr>
              <a:t>26. 02. 2025</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83261AB9-B5DA-40D6-887B-0132ED3E819C}" type="slidenum">
              <a:rPr lang="sl-SI" altLang="sl-SI"/>
              <a:pPr>
                <a:defRPr/>
              </a:pPr>
              <a:t>‹#›</a:t>
            </a:fld>
            <a:endParaRPr lang="sl-SI" altLang="sl-SI" dirty="0"/>
          </a:p>
        </p:txBody>
      </p:sp>
    </p:spTree>
    <p:extLst>
      <p:ext uri="{BB962C8B-B14F-4D97-AF65-F5344CB8AC3E}">
        <p14:creationId xmlns:p14="http://schemas.microsoft.com/office/powerpoint/2010/main" val="210526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386C12BF-EDE5-4A81-87C5-0D7CC1050451}"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A21D506-586E-4060-9BD1-3DCEB7292823}" type="slidenum">
              <a:rPr lang="sl-SI" altLang="sl-SI"/>
              <a:pPr>
                <a:defRPr/>
              </a:pPr>
              <a:t>‹#›</a:t>
            </a:fld>
            <a:endParaRPr lang="sl-SI" altLang="sl-SI" dirty="0"/>
          </a:p>
        </p:txBody>
      </p:sp>
    </p:spTree>
    <p:extLst>
      <p:ext uri="{BB962C8B-B14F-4D97-AF65-F5344CB8AC3E}">
        <p14:creationId xmlns:p14="http://schemas.microsoft.com/office/powerpoint/2010/main" val="4234995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31FAE-94C7-4F82-9057-AE78829AE4C6}" type="datetimeFigureOut">
              <a:rPr lang="sl-SI"/>
              <a:pPr>
                <a:defRPr/>
              </a:pPr>
              <a:t>26. 02. 2025</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CD7EA7BB-AA4D-471E-A751-A6643F578FEB}" type="slidenum">
              <a:rPr lang="sl-SI" altLang="sl-SI"/>
              <a:pPr>
                <a:defRPr/>
              </a:pPr>
              <a:t>‹#›</a:t>
            </a:fld>
            <a:endParaRPr lang="sl-SI" altLang="sl-SI" dirty="0"/>
          </a:p>
        </p:txBody>
      </p:sp>
    </p:spTree>
    <p:extLst>
      <p:ext uri="{BB962C8B-B14F-4D97-AF65-F5344CB8AC3E}">
        <p14:creationId xmlns:p14="http://schemas.microsoft.com/office/powerpoint/2010/main" val="3735365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70331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a:pPr>
                <a:defRPr/>
              </a:pPr>
              <a:t>‹#›</a:t>
            </a:fld>
            <a:endParaRPr lang="en-US" altLang="sl-SI" dirty="0"/>
          </a:p>
        </p:txBody>
      </p:sp>
    </p:spTree>
    <p:extLst>
      <p:ext uri="{BB962C8B-B14F-4D97-AF65-F5344CB8AC3E}">
        <p14:creationId xmlns:p14="http://schemas.microsoft.com/office/powerpoint/2010/main" val="166978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2580818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2A677783-EBFF-4F03-B4E3-3B6DE25DE5D6}" type="datetimeFigureOut">
              <a:rPr lang="sl-SI"/>
              <a:pPr>
                <a:defRPr/>
              </a:pPr>
              <a:t>26. 02. 2025</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51C04BBD-E810-4A7C-A53D-F4616AAC7490}" type="slidenum">
              <a:rPr lang="sl-SI" altLang="sl-SI"/>
              <a:pPr>
                <a:defRPr/>
              </a:pPr>
              <a:t>‹#›</a:t>
            </a:fld>
            <a:endParaRPr lang="sl-SI" altLang="sl-SI" dirty="0"/>
          </a:p>
        </p:txBody>
      </p:sp>
    </p:spTree>
    <p:extLst>
      <p:ext uri="{BB962C8B-B14F-4D97-AF65-F5344CB8AC3E}">
        <p14:creationId xmlns:p14="http://schemas.microsoft.com/office/powerpoint/2010/main" val="1323509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C23371EB-307E-467E-B1CF-69F55E73EE1F}"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Tree>
    <p:extLst>
      <p:ext uri="{BB962C8B-B14F-4D97-AF65-F5344CB8AC3E}">
        <p14:creationId xmlns:p14="http://schemas.microsoft.com/office/powerpoint/2010/main" val="2159963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7F68D42E-65A3-4F68-844F-D65572D540C9}" type="datetimeFigureOut">
              <a:rPr lang="sl-SI"/>
              <a:pPr>
                <a:defRPr/>
              </a:pPr>
              <a:t>26. 02. 2025</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AEF105C9-778C-499D-AACC-3063F646553B}" type="slidenum">
              <a:rPr lang="sl-SI" altLang="sl-SI"/>
              <a:pPr>
                <a:defRPr/>
              </a:pPr>
              <a:t>‹#›</a:t>
            </a:fld>
            <a:endParaRPr lang="sl-SI" altLang="sl-SI" dirty="0"/>
          </a:p>
        </p:txBody>
      </p:sp>
    </p:spTree>
    <p:extLst>
      <p:ext uri="{BB962C8B-B14F-4D97-AF65-F5344CB8AC3E}">
        <p14:creationId xmlns:p14="http://schemas.microsoft.com/office/powerpoint/2010/main" val="1296167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386C12BF-EDE5-4A81-87C5-0D7CC1050451}" type="datetimeFigureOut">
              <a:rPr lang="sl-SI"/>
              <a:pPr>
                <a:defRPr/>
              </a:pPr>
              <a:t>26. 02. 2025</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A21D506-586E-4060-9BD1-3DCEB7292823}" type="slidenum">
              <a:rPr lang="sl-SI" altLang="sl-SI"/>
              <a:pPr>
                <a:defRPr/>
              </a:pPr>
              <a:t>‹#›</a:t>
            </a:fld>
            <a:endParaRPr lang="sl-SI" altLang="sl-SI" dirty="0"/>
          </a:p>
        </p:txBody>
      </p:sp>
    </p:spTree>
    <p:extLst>
      <p:ext uri="{BB962C8B-B14F-4D97-AF65-F5344CB8AC3E}">
        <p14:creationId xmlns:p14="http://schemas.microsoft.com/office/powerpoint/2010/main" val="780486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965C17A6-7FFA-4FD0-8821-8FBB2902F1FB}" type="datetimeFigureOut">
              <a:rPr lang="sl-SI"/>
              <a:pPr>
                <a:defRPr/>
              </a:pPr>
              <a:t>26. 02. 2025</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CA3637F3-E20F-4562-AD5A-80B4FA2F2449}" type="slidenum">
              <a:rPr lang="sl-SI" altLang="sl-SI"/>
              <a:pPr>
                <a:defRPr/>
              </a:pPr>
              <a:t>‹#›</a:t>
            </a:fld>
            <a:endParaRPr lang="sl-SI" altLang="sl-SI" dirty="0"/>
          </a:p>
        </p:txBody>
      </p:sp>
    </p:spTree>
    <p:extLst>
      <p:ext uri="{BB962C8B-B14F-4D97-AF65-F5344CB8AC3E}">
        <p14:creationId xmlns:p14="http://schemas.microsoft.com/office/powerpoint/2010/main" val="1922136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1F90EC89-0418-4B0D-9AF7-0AD6AA972374}" type="datetimeFigureOut">
              <a:rPr lang="sl-SI"/>
              <a:pPr>
                <a:defRPr/>
              </a:pPr>
              <a:t>26. 02. 2025</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C7729BD0-ADBA-4047-8D26-A78A8937E140}" type="slidenum">
              <a:rPr lang="sl-SI" altLang="sl-SI"/>
              <a:pPr>
                <a:defRPr/>
              </a:pPr>
              <a:t>‹#›</a:t>
            </a:fld>
            <a:endParaRPr lang="sl-SI" altLang="sl-SI" dirty="0"/>
          </a:p>
        </p:txBody>
      </p:sp>
    </p:spTree>
    <p:extLst>
      <p:ext uri="{BB962C8B-B14F-4D97-AF65-F5344CB8AC3E}">
        <p14:creationId xmlns:p14="http://schemas.microsoft.com/office/powerpoint/2010/main" val="365740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965C17A6-7FFA-4FD0-8821-8FBB2902F1FB}" type="datetimeFigureOut">
              <a:rPr lang="sl-SI"/>
              <a:pPr>
                <a:defRPr/>
              </a:pPr>
              <a:t>26. 02. 2025</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CA3637F3-E20F-4562-AD5A-80B4FA2F2449}" type="slidenum">
              <a:rPr lang="sl-SI" altLang="sl-SI"/>
              <a:pPr>
                <a:defRPr/>
              </a:pPr>
              <a:t>‹#›</a:t>
            </a:fld>
            <a:endParaRPr lang="sl-SI" altLang="sl-SI" dirty="0"/>
          </a:p>
        </p:txBody>
      </p:sp>
    </p:spTree>
    <p:extLst>
      <p:ext uri="{BB962C8B-B14F-4D97-AF65-F5344CB8AC3E}">
        <p14:creationId xmlns:p14="http://schemas.microsoft.com/office/powerpoint/2010/main" val="3592592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3C1852BC-921C-4596-884B-39D20FB565C3}" type="datetimeFigureOut">
              <a:rPr lang="sl-SI"/>
              <a:pPr>
                <a:defRPr/>
              </a:pPr>
              <a:t>26. 02. 2025</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83261AB9-B5DA-40D6-887B-0132ED3E819C}" type="slidenum">
              <a:rPr lang="sl-SI" altLang="sl-SI"/>
              <a:pPr>
                <a:defRPr/>
              </a:pPr>
              <a:t>‹#›</a:t>
            </a:fld>
            <a:endParaRPr lang="sl-SI" altLang="sl-SI" dirty="0"/>
          </a:p>
        </p:txBody>
      </p:sp>
    </p:spTree>
    <p:extLst>
      <p:ext uri="{BB962C8B-B14F-4D97-AF65-F5344CB8AC3E}">
        <p14:creationId xmlns:p14="http://schemas.microsoft.com/office/powerpoint/2010/main" val="1621262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31FAE-94C7-4F82-9057-AE78829AE4C6}" type="datetimeFigureOut">
              <a:rPr lang="sl-SI"/>
              <a:pPr>
                <a:defRPr/>
              </a:pPr>
              <a:t>26. 02. 2025</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CD7EA7BB-AA4D-471E-A751-A6643F578FEB}" type="slidenum">
              <a:rPr lang="sl-SI" altLang="sl-SI"/>
              <a:pPr>
                <a:defRPr/>
              </a:pPr>
              <a:t>‹#›</a:t>
            </a:fld>
            <a:endParaRPr lang="sl-SI" altLang="sl-SI" dirty="0"/>
          </a:p>
        </p:txBody>
      </p:sp>
    </p:spTree>
    <p:extLst>
      <p:ext uri="{BB962C8B-B14F-4D97-AF65-F5344CB8AC3E}">
        <p14:creationId xmlns:p14="http://schemas.microsoft.com/office/powerpoint/2010/main" val="1197290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398677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1F90EC89-0418-4B0D-9AF7-0AD6AA972374}" type="datetimeFigureOut">
              <a:rPr lang="sl-SI"/>
              <a:pPr>
                <a:defRPr/>
              </a:pPr>
              <a:t>26. 02. 2025</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C7729BD0-ADBA-4047-8D26-A78A8937E140}" type="slidenum">
              <a:rPr lang="sl-SI" altLang="sl-SI"/>
              <a:pPr>
                <a:defRPr/>
              </a:pPr>
              <a:t>‹#›</a:t>
            </a:fld>
            <a:endParaRPr lang="sl-SI" altLang="sl-SI" dirty="0"/>
          </a:p>
        </p:txBody>
      </p:sp>
    </p:spTree>
    <p:extLst>
      <p:ext uri="{BB962C8B-B14F-4D97-AF65-F5344CB8AC3E}">
        <p14:creationId xmlns:p14="http://schemas.microsoft.com/office/powerpoint/2010/main" val="352262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3C1852BC-921C-4596-884B-39D20FB565C3}" type="datetimeFigureOut">
              <a:rPr lang="sl-SI"/>
              <a:pPr>
                <a:defRPr/>
              </a:pPr>
              <a:t>26. 02. 2025</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83261AB9-B5DA-40D6-887B-0132ED3E819C}" type="slidenum">
              <a:rPr lang="sl-SI" altLang="sl-SI"/>
              <a:pPr>
                <a:defRPr/>
              </a:pPr>
              <a:t>‹#›</a:t>
            </a:fld>
            <a:endParaRPr lang="sl-SI" altLang="sl-SI" dirty="0"/>
          </a:p>
        </p:txBody>
      </p:sp>
    </p:spTree>
    <p:extLst>
      <p:ext uri="{BB962C8B-B14F-4D97-AF65-F5344CB8AC3E}">
        <p14:creationId xmlns:p14="http://schemas.microsoft.com/office/powerpoint/2010/main" val="214438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31FAE-94C7-4F82-9057-AE78829AE4C6}" type="datetimeFigureOut">
              <a:rPr lang="sl-SI"/>
              <a:pPr>
                <a:defRPr/>
              </a:pPr>
              <a:t>26. 02. 2025</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CD7EA7BB-AA4D-471E-A751-A6643F578FEB}" type="slidenum">
              <a:rPr lang="sl-SI" altLang="sl-SI"/>
              <a:pPr>
                <a:defRPr/>
              </a:pPr>
              <a:t>‹#›</a:t>
            </a:fld>
            <a:endParaRPr lang="sl-SI" altLang="sl-SI" dirty="0"/>
          </a:p>
        </p:txBody>
      </p:sp>
    </p:spTree>
    <p:extLst>
      <p:ext uri="{BB962C8B-B14F-4D97-AF65-F5344CB8AC3E}">
        <p14:creationId xmlns:p14="http://schemas.microsoft.com/office/powerpoint/2010/main" val="405209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Kliknite, če želite urediti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2/26/2025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382615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wmf"/><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2.w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2.w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png"/><Relationship Id="rId5" Type="http://schemas.openxmlformats.org/officeDocument/2006/relationships/slideLayout" Target="../slideLayouts/slideLayout48.xml"/><Relationship Id="rId10" Type="http://schemas.openxmlformats.org/officeDocument/2006/relationships/theme" Target="../theme/theme7.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2AEC26-B469-46A5-8F2C-98F88AF920CC}" type="datetimeFigureOut">
              <a:rPr lang="sl-SI"/>
              <a:pPr>
                <a:defRPr/>
              </a:pPr>
              <a:t>26. 02. 2025</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7B8A951B-3CD6-4C75-B09C-2BF17E0B4D35}"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3" r:id="rId2"/>
    <p:sldLayoutId id="2147484274" r:id="rId3"/>
    <p:sldLayoutId id="2147484275" r:id="rId4"/>
    <p:sldLayoutId id="2147484279" r:id="rId5"/>
    <p:sldLayoutId id="2147484280" r:id="rId6"/>
    <p:sldLayoutId id="2147484281" r:id="rId7"/>
    <p:sldLayoutId id="2147484276" r:id="rId8"/>
    <p:sldLayoutId id="2147484303" r:id="rId9"/>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83000"/>
            <a:lum/>
          </a:blip>
          <a:srcRect/>
          <a:stretch>
            <a:fillRect/>
          </a:stretch>
        </a:blip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p:cNvSpPr txBox="1">
            <a:spLocks noChangeArrowheads="1"/>
          </p:cNvSpPr>
          <p:nvPr/>
        </p:nvSpPr>
        <p:spPr bwMode="auto">
          <a:xfrm>
            <a:off x="1282700" y="715963"/>
            <a:ext cx="4325938" cy="204787"/>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endParaRPr>
          </a:p>
        </p:txBody>
      </p:sp>
      <p:pic>
        <p:nvPicPr>
          <p:cNvPr id="1028" name="Picture 8" descr="grb moder za 10 pt.wm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92F21EF-4092-440F-9A0F-0C34515F2B93}" type="datetimeFigureOut">
              <a:rPr lang="en-US" smtClean="0"/>
              <a:pPr>
                <a:defRPr/>
              </a:pPr>
              <a:t>2/26/2025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defRPr>
            </a:lvl1pPr>
          </a:lstStyle>
          <a:p>
            <a:pPr>
              <a:defRPr/>
            </a:pPr>
            <a:fld id="{39EEFDB3-CB51-4DD8-B0F0-1B85B83B1C85}" type="slidenum">
              <a:rPr lang="en-US" altLang="sl-SI" smtClean="0"/>
              <a:pPr>
                <a:defRPr/>
              </a:pPr>
              <a:t>‹#›</a:t>
            </a:fld>
            <a:endParaRPr lang="en-US" altLang="sl-SI" dirty="0"/>
          </a:p>
        </p:txBody>
      </p:sp>
    </p:spTree>
    <p:extLst>
      <p:ext uri="{BB962C8B-B14F-4D97-AF65-F5344CB8AC3E}">
        <p14:creationId xmlns:p14="http://schemas.microsoft.com/office/powerpoint/2010/main" val="886970685"/>
      </p:ext>
    </p:extLst>
  </p:cSld>
  <p:clrMap bg1="lt1" tx1="dk1" bg2="lt2" tx2="dk2" accent1="accent1" accent2="accent2" accent3="accent3" accent4="accent4" accent5="accent5" accent6="accent6" hlink="hlink" folHlink="folHlink"/>
  <p:sldLayoutIdLst>
    <p:sldLayoutId id="2147484283" r:id="rId1"/>
    <p:sldLayoutId id="2147484277" r:id="rId2"/>
    <p:sldLayoutId id="2147484302" r:id="rId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CBA763-D5CD-465C-B0B5-A321F35C6CEC}" type="datetimeFigureOut">
              <a:rPr lang="sl-SI"/>
              <a:pPr>
                <a:defRPr/>
              </a:pPr>
              <a:t>26. 02. 2025</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F8DEEE75-AC03-4778-AEF8-861B92F7076D}"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31589"/>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305" r:id="rId9"/>
    <p:sldLayoutId id="2147484306" r:id="rId10"/>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CBA763-D5CD-465C-B0B5-A321F35C6CEC}" type="datetimeFigureOut">
              <a:rPr lang="sl-SI"/>
              <a:pPr>
                <a:defRPr/>
              </a:pPr>
              <a:t>26. 02. 2025</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F8DEEE75-AC03-4778-AEF8-861B92F7076D}"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36705"/>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7" r:id="rId9"/>
    <p:sldLayoutId id="2147484308" r:id="rId10"/>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2AEC26-B469-46A5-8F2C-98F88AF920CC}" type="datetimeFigureOut">
              <a:rPr lang="sl-SI"/>
              <a:pPr>
                <a:defRPr/>
              </a:pPr>
              <a:t>26. 02. 2025</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7B8A951B-3CD6-4C75-B09C-2BF17E0B4D35}"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738990"/>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83000"/>
            <a:lum/>
          </a:blip>
          <a:srcRect/>
          <a:stretch>
            <a:fillRect/>
          </a:stretch>
        </a:blip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p:cNvSpPr txBox="1">
            <a:spLocks noChangeArrowheads="1"/>
          </p:cNvSpPr>
          <p:nvPr/>
        </p:nvSpPr>
        <p:spPr bwMode="auto">
          <a:xfrm>
            <a:off x="1282700" y="715963"/>
            <a:ext cx="4325938" cy="204787"/>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endParaRPr>
          </a:p>
        </p:txBody>
      </p:sp>
      <p:pic>
        <p:nvPicPr>
          <p:cNvPr id="1028" name="Picture 8" descr="grb moder za 10 pt.wm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92F21EF-4092-440F-9A0F-0C34515F2B93}" type="datetimeFigureOut">
              <a:rPr lang="en-US" smtClean="0"/>
              <a:pPr>
                <a:defRPr/>
              </a:pPr>
              <a:t>2/26/2025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defRPr>
            </a:lvl1pPr>
          </a:lstStyle>
          <a:p>
            <a:pPr>
              <a:defRPr/>
            </a:pPr>
            <a:fld id="{39EEFDB3-CB51-4DD8-B0F0-1B85B83B1C85}" type="slidenum">
              <a:rPr lang="en-US" altLang="sl-SI" smtClean="0"/>
              <a:pPr>
                <a:defRPr/>
              </a:pPr>
              <a:t>‹#›</a:t>
            </a:fld>
            <a:endParaRPr lang="en-US" altLang="sl-SI" dirty="0"/>
          </a:p>
        </p:txBody>
      </p:sp>
    </p:spTree>
    <p:extLst>
      <p:ext uri="{BB962C8B-B14F-4D97-AF65-F5344CB8AC3E}">
        <p14:creationId xmlns:p14="http://schemas.microsoft.com/office/powerpoint/2010/main" val="2741102273"/>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2AEC26-B469-46A5-8F2C-98F88AF920CC}" type="datetimeFigureOut">
              <a:rPr lang="sl-SI"/>
              <a:pPr>
                <a:defRPr/>
              </a:pPr>
              <a:t>26. 02. 2025</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7B8A951B-3CD6-4C75-B09C-2BF17E0B4D35}"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041720"/>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Slika 1" descr="Dekorativno ozadje v modrih odtenkih - v levem zgornjem kotu logotip Republika Slovenija, Ministrstvo za gospodarstvo, turizem in šport, v desnem zgornjem kotu pa zeleni nacionalni znak I feel Slovenia" title="Dekorativno ozadj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6"/>
            <a:ext cx="12192000" cy="6858000"/>
          </a:xfrm>
          <a:prstGeom prst="rect">
            <a:avLst/>
          </a:prstGeom>
          <a:blipFill>
            <a:blip r:embed="rId4"/>
            <a:tile tx="0" ty="0" sx="100000" sy="100000" flip="none" algn="tl"/>
          </a:blipFill>
        </p:spPr>
      </p:pic>
      <p:sp>
        <p:nvSpPr>
          <p:cNvPr id="10243" name="Title 1"/>
          <p:cNvSpPr>
            <a:spLocks noGrp="1"/>
          </p:cNvSpPr>
          <p:nvPr>
            <p:ph type="ctrTitle"/>
          </p:nvPr>
        </p:nvSpPr>
        <p:spPr bwMode="auto">
          <a:xfrm>
            <a:off x="1250950" y="2332501"/>
            <a:ext cx="9690100" cy="246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pl-PL" altLang="sl-SI" sz="4000" dirty="0">
                <a:solidFill>
                  <a:schemeClr val="bg1"/>
                </a:solidFill>
                <a:latin typeface="Republika" panose="02000506040000020004" pitchFamily="2" charset="-18"/>
              </a:rPr>
              <a:t>Delavnica za prijavitelje:</a:t>
            </a:r>
            <a:br>
              <a:rPr lang="pl-PL" altLang="sl-SI" sz="4000" dirty="0">
                <a:solidFill>
                  <a:schemeClr val="bg1"/>
                </a:solidFill>
                <a:latin typeface="Republika" panose="02000506040000020004" pitchFamily="2" charset="-18"/>
              </a:rPr>
            </a:br>
            <a:r>
              <a:rPr lang="pl-PL" altLang="sl-SI" sz="4000" dirty="0">
                <a:solidFill>
                  <a:schemeClr val="bg1"/>
                </a:solidFill>
                <a:latin typeface="Republika" panose="02000506040000020004" pitchFamily="2" charset="-18"/>
              </a:rPr>
              <a:t>Javni razpis za spodbujanje projektov zadružništva in socialne ekonomije ter za zagon socialnega podjetništva</a:t>
            </a:r>
            <a:endParaRPr lang="en-US" altLang="sl-SI" sz="4000" i="1" dirty="0">
              <a:latin typeface="Republica"/>
            </a:endParaRPr>
          </a:p>
        </p:txBody>
      </p:sp>
      <p:sp>
        <p:nvSpPr>
          <p:cNvPr id="10242" name="Title 1"/>
          <p:cNvSpPr txBox="1">
            <a:spLocks/>
          </p:cNvSpPr>
          <p:nvPr/>
        </p:nvSpPr>
        <p:spPr bwMode="auto">
          <a:xfrm>
            <a:off x="1409700" y="5450777"/>
            <a:ext cx="35941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sl-SI" altLang="sl-SI" sz="2800" b="1" dirty="0">
                <a:solidFill>
                  <a:srgbClr val="529DBA"/>
                </a:solidFill>
                <a:latin typeface="Republika" panose="02000506040000020004" pitchFamily="2" charset="-18"/>
                <a:cs typeface="Arial" panose="020B0604020202020204" pitchFamily="34" charset="0"/>
              </a:rPr>
              <a:t>mag. Urška Bitenc</a:t>
            </a:r>
          </a:p>
          <a:p>
            <a:r>
              <a:rPr lang="sl-SI" altLang="sl-SI" sz="2800" b="1" dirty="0">
                <a:solidFill>
                  <a:srgbClr val="529DBA"/>
                </a:solidFill>
                <a:latin typeface="Republika" panose="02000506040000020004" pitchFamily="2" charset="-18"/>
                <a:cs typeface="Arial" panose="020B0604020202020204" pitchFamily="34" charset="0"/>
              </a:rPr>
              <a:t>Petra Kovačec</a:t>
            </a:r>
          </a:p>
        </p:txBody>
      </p:sp>
      <p:sp>
        <p:nvSpPr>
          <p:cNvPr id="10246" name="Title 1"/>
          <p:cNvSpPr txBox="1">
            <a:spLocks/>
          </p:cNvSpPr>
          <p:nvPr/>
        </p:nvSpPr>
        <p:spPr bwMode="auto">
          <a:xfrm>
            <a:off x="6413500" y="5574104"/>
            <a:ext cx="5294313" cy="50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r>
              <a:rPr lang="sl-SI" altLang="sl-SI" sz="2800" b="1" dirty="0">
                <a:solidFill>
                  <a:schemeClr val="bg1"/>
                </a:solidFill>
                <a:latin typeface="Republika" panose="02000506040000020004" pitchFamily="2" charset="-18"/>
                <a:cs typeface="Arial" panose="020B0604020202020204" pitchFamily="34" charset="0"/>
              </a:rPr>
              <a:t>Ljubljana, 26. februar 2025</a:t>
            </a:r>
          </a:p>
        </p:txBody>
      </p:sp>
      <p:pic>
        <p:nvPicPr>
          <p:cNvPr id="4" name="Slika 3">
            <a:extLst>
              <a:ext uri="{FF2B5EF4-FFF2-40B4-BE49-F238E27FC236}">
                <a16:creationId xmlns:a16="http://schemas.microsoft.com/office/drawing/2014/main" id="{A934A48B-71A1-12E9-1ACD-EC0D6FC2779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08894" y="693254"/>
            <a:ext cx="3944587" cy="827231"/>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516627" y="625540"/>
            <a:ext cx="8238663" cy="4924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3200" dirty="0">
                <a:solidFill>
                  <a:srgbClr val="529DBA"/>
                </a:solidFill>
                <a:latin typeface="Republika" panose="02000506040000020004" pitchFamily="2" charset="-18"/>
              </a:rPr>
              <a:t>POGOJI ZA KANDIDIRANJE NA SKLOP B</a:t>
            </a:r>
            <a:endParaRPr lang="en-AU" altLang="sl-SI" sz="32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277621" y="1284261"/>
            <a:ext cx="11382375"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12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Prijavitelj mora izpolnjevati naslednje pogoje: </a:t>
            </a:r>
          </a:p>
          <a:p>
            <a:pPr marL="171450" marR="0" lvl="0" indent="-171450" algn="just" defTabSz="457200" rtl="0" eaLnBrk="0" fontAlgn="base" latinLnBrk="0" hangingPunct="0">
              <a:lnSpc>
                <a:spcPct val="100000"/>
              </a:lnSpc>
              <a:spcBef>
                <a:spcPct val="0"/>
              </a:spcBef>
              <a:spcAft>
                <a:spcPts val="600"/>
              </a:spcAft>
              <a:buClrTx/>
              <a:buSzTx/>
              <a:buFontTx/>
              <a:buChar char="-"/>
              <a:tabLst/>
              <a:defRPr/>
            </a:pPr>
            <a:r>
              <a:rPr kumimoji="0" lang="sl-SI" altLang="en-US" sz="12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je nepridobitna pravna oseba in ima v ustanovitvenem aktu določen neprofitni značaj,</a:t>
            </a:r>
          </a:p>
          <a:p>
            <a:pPr marL="171450" marR="0" lvl="0" indent="-171450" algn="just" defTabSz="457200" rtl="0" eaLnBrk="0" fontAlgn="base" latinLnBrk="0" hangingPunct="0">
              <a:lnSpc>
                <a:spcPct val="100000"/>
              </a:lnSpc>
              <a:spcBef>
                <a:spcPct val="0"/>
              </a:spcBef>
              <a:spcAft>
                <a:spcPts val="600"/>
              </a:spcAft>
              <a:buClrTx/>
              <a:buSzTx/>
              <a:buFontTx/>
              <a:buChar char="-"/>
              <a:tabLst/>
              <a:defRPr/>
            </a:pPr>
            <a:r>
              <a:rPr kumimoji="0" lang="sl-SI" altLang="en-US" sz="12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pri odločanju </a:t>
            </a:r>
            <a:r>
              <a:rPr kumimoji="0" lang="sl-SI" altLang="en-US" sz="1200" b="1"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nima prevladujočega vpliva ena ali več pridobitnih gospodarskih družb, pravnih oseb javnega prava ali lokalnih skupnosti</a:t>
            </a:r>
            <a:r>
              <a:rPr kumimoji="0" lang="sl-SI" altLang="en-US" sz="12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a:t>
            </a:r>
          </a:p>
          <a:p>
            <a:pPr marL="171450" marR="0" lvl="0" indent="-171450" algn="just" defTabSz="457200" rtl="0" eaLnBrk="0" fontAlgn="base" latinLnBrk="0" hangingPunct="0">
              <a:lnSpc>
                <a:spcPct val="100000"/>
              </a:lnSpc>
              <a:spcBef>
                <a:spcPct val="0"/>
              </a:spcBef>
              <a:spcAft>
                <a:spcPts val="600"/>
              </a:spcAft>
              <a:buClrTx/>
              <a:buSzTx/>
              <a:buFontTx/>
              <a:buChar char="-"/>
              <a:tabLst/>
              <a:defRPr/>
            </a:pPr>
            <a:r>
              <a:rPr kumimoji="0" lang="sl-SI" altLang="en-US" sz="12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ima v ustanovitvenem aktu </a:t>
            </a:r>
            <a:r>
              <a:rPr kumimoji="0" lang="sl-SI" altLang="en-US" sz="1200" b="1"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določeno demokratično in/ali participativno upravljanje</a:t>
            </a:r>
            <a:r>
              <a:rPr kumimoji="0" lang="sl-SI" altLang="en-US" sz="12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a:t>
            </a:r>
          </a:p>
          <a:p>
            <a:pPr marL="171450" marR="0" lvl="0" indent="-171450" algn="just" defTabSz="457200" rtl="0" eaLnBrk="0" fontAlgn="base" latinLnBrk="0" hangingPunct="0">
              <a:lnSpc>
                <a:spcPct val="100000"/>
              </a:lnSpc>
              <a:spcBef>
                <a:spcPct val="0"/>
              </a:spcBef>
              <a:spcAft>
                <a:spcPts val="600"/>
              </a:spcAft>
              <a:buClrTx/>
              <a:buSzTx/>
              <a:buFontTx/>
              <a:buChar char="-"/>
              <a:tabLst/>
              <a:defRPr/>
            </a:pPr>
            <a:r>
              <a:rPr kumimoji="0" lang="sl-SI" altLang="en-US" sz="12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zagotavlja prostorske pogoje za izvajanje projekta.</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sl-SI" sz="1200" kern="0" dirty="0">
                <a:solidFill>
                  <a:schemeClr val="tx2"/>
                </a:solidFill>
                <a:effectLst/>
                <a:latin typeface="Republika" panose="02000506040000020004" pitchFamily="2" charset="-18"/>
                <a:ea typeface="Times New Roman" panose="02020603050405020304" pitchFamily="18" charset="0"/>
              </a:rPr>
              <a:t>Prijavitelj ni prejemnik sredstev (v vlogi izbranega prijavitelja ali projektnega partnerja) na </a:t>
            </a:r>
            <a:r>
              <a:rPr lang="sl-SI" sz="1200" b="1" kern="0" dirty="0">
                <a:solidFill>
                  <a:schemeClr val="tx2"/>
                </a:solidFill>
                <a:effectLst/>
                <a:latin typeface="Republika" panose="02000506040000020004" pitchFamily="2" charset="-18"/>
                <a:ea typeface="Times New Roman" panose="02020603050405020304" pitchFamily="18" charset="0"/>
              </a:rPr>
              <a:t>javnem razpisu za spodbujanje zadružništva in socialne ekonomije objavljenem pri ministrstvu v letu 2023, na javnem razpisu za spodbujanje zagona in razvoja dejavnosti socialnih podjetij in zadrug na obmejnih problemskih območjih objavljenem pri ministrstvu v letu 2024 ali na predhodnih odpiranjih tega javnega razpisa v sklopu A in B. </a:t>
            </a:r>
            <a:endParaRPr kumimoji="0" lang="sl-SI" altLang="en-US" sz="1200" b="1" i="0" u="none" strike="noStrike" kern="1200" cap="none" spc="0" normalizeH="0" baseline="0" noProof="0" dirty="0">
              <a:ln>
                <a:noFill/>
              </a:ln>
              <a:solidFill>
                <a:srgbClr val="FF0000"/>
              </a:solidFill>
              <a:effectLst/>
              <a:uLnTx/>
              <a:uFillTx/>
              <a:latin typeface="Republika" panose="02000506040000020004" pitchFamily="2" charset="-18"/>
            </a:endParaRPr>
          </a:p>
        </p:txBody>
      </p:sp>
      <p:sp>
        <p:nvSpPr>
          <p:cNvPr id="6" name="PoljeZBesedilom 5">
            <a:extLst>
              <a:ext uri="{FF2B5EF4-FFF2-40B4-BE49-F238E27FC236}">
                <a16:creationId xmlns:a16="http://schemas.microsoft.com/office/drawing/2014/main" id="{F4A8ACD1-2CC4-65CF-4EF7-4C1605810F64}"/>
              </a:ext>
            </a:extLst>
          </p:cNvPr>
          <p:cNvSpPr txBox="1"/>
          <p:nvPr/>
        </p:nvSpPr>
        <p:spPr>
          <a:xfrm>
            <a:off x="397098" y="3547918"/>
            <a:ext cx="8898685" cy="584775"/>
          </a:xfrm>
          <a:prstGeom prst="rect">
            <a:avLst/>
          </a:prstGeom>
          <a:noFill/>
        </p:spPr>
        <p:txBody>
          <a:bodyPr wrap="square">
            <a:spAutoFit/>
          </a:bodyPr>
          <a:lstStyle/>
          <a:p>
            <a:r>
              <a:rPr kumimoji="0" lang="sl-SI" sz="3200" b="1" i="0" u="none" strike="noStrike" kern="1200" cap="none" spc="0" normalizeH="0" baseline="0" noProof="0" dirty="0">
                <a:ln>
                  <a:noFill/>
                </a:ln>
                <a:solidFill>
                  <a:srgbClr val="529DBA"/>
                </a:solidFill>
                <a:effectLst/>
                <a:uLnTx/>
                <a:uFillTx/>
                <a:latin typeface="Republika" panose="02000506040000020004" pitchFamily="2" charset="-18"/>
                <a:ea typeface="+mj-ea"/>
                <a:cs typeface="Arial" pitchFamily="34" charset="0"/>
              </a:rPr>
              <a:t>POGOJI ZA PROJEKT ZA SKLOP B</a:t>
            </a:r>
            <a:endParaRPr lang="sl-SI" sz="3200" dirty="0"/>
          </a:p>
        </p:txBody>
      </p:sp>
      <p:sp>
        <p:nvSpPr>
          <p:cNvPr id="8" name="PoljeZBesedilom 7">
            <a:extLst>
              <a:ext uri="{FF2B5EF4-FFF2-40B4-BE49-F238E27FC236}">
                <a16:creationId xmlns:a16="http://schemas.microsoft.com/office/drawing/2014/main" id="{018FFE5F-B936-CFF5-F150-96CA80F0FEBD}"/>
              </a:ext>
            </a:extLst>
          </p:cNvPr>
          <p:cNvSpPr txBox="1"/>
          <p:nvPr/>
        </p:nvSpPr>
        <p:spPr>
          <a:xfrm>
            <a:off x="277621" y="4298971"/>
            <a:ext cx="11597385" cy="2072042"/>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Iz predložene finančne konstrukcije v okviru prijavljenega projekta so v celoti zagotovljena sredstva za zaprtje finančne konstrukcije. Pri tem se poleg lastnih sredstev (lastna in krediti) upoštevajo tudi pričakovana sredstva iz naslova tega javnega razpisa.</a:t>
            </a:r>
          </a:p>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Projekt mora biti izveden v skladu z načelom, da se ne škoduje bistveno </a:t>
            </a:r>
            <a:r>
              <a:rPr lang="sl-SI" sz="1200" kern="100" dirty="0" err="1">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okoljskim</a:t>
            </a: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 ciljem Evropske unije (načelo DNSH), določenim v 17. členu Uredbe (EU) 2020/852 Evropskega parlamenta in Sveta z dne 18. junija 2020 o vzpostavitvi okvira za spodbujanje trajnostnih naložb ter spremembi Uredbe (EU) 2019/2088.</a:t>
            </a:r>
          </a:p>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Začetek in zaključek izvajanja projekta morata biti opredeljena skladno z določili javnega razpisa.</a:t>
            </a:r>
          </a:p>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Projekt se ne sme pričeti izvajati pred izdajo sklepa o izboru s strani ministrstva.</a:t>
            </a:r>
          </a:p>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V skladu s 66. členom Uredbe (EU) 2021/1060 projekt ne vključuje dejavnosti, ki podpira premestitve v skladu s členom 14(16) Uredbe (EU) št. 651/2014  ali v skladu s točko (a) člena 65 prenehanje ali preselitev proizvodne dejavnosti iz regije na ravni NUTS 2, v kateri je prejela podporo.</a:t>
            </a:r>
          </a:p>
        </p:txBody>
      </p:sp>
    </p:spTree>
    <p:extLst>
      <p:ext uri="{BB962C8B-B14F-4D97-AF65-F5344CB8AC3E}">
        <p14:creationId xmlns:p14="http://schemas.microsoft.com/office/powerpoint/2010/main" val="87653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836716" y="852394"/>
            <a:ext cx="10518567" cy="10795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3200" dirty="0">
                <a:solidFill>
                  <a:srgbClr val="529DBA"/>
                </a:solidFill>
                <a:latin typeface="Republika" panose="02000506040000020004" pitchFamily="2" charset="-18"/>
              </a:rPr>
              <a:t>SPECIFIČNI POGOJI, KI SE NANAŠAJO NA </a:t>
            </a:r>
            <a:br>
              <a:rPr lang="sl-SI" sz="3200" dirty="0">
                <a:solidFill>
                  <a:srgbClr val="529DBA"/>
                </a:solidFill>
                <a:latin typeface="Republika" panose="02000506040000020004" pitchFamily="2" charset="-18"/>
              </a:rPr>
            </a:br>
            <a:r>
              <a:rPr lang="sl-SI" sz="3200" dirty="0">
                <a:solidFill>
                  <a:srgbClr val="529DBA"/>
                </a:solidFill>
                <a:latin typeface="Republika" panose="02000506040000020004" pitchFamily="2" charset="-18"/>
              </a:rPr>
              <a:t>IZVEDBO POSAMEZNEGA SOFINANCIRANEGA PROJEKTA</a:t>
            </a:r>
            <a:endParaRPr lang="en-AU" altLang="sl-SI" sz="32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283894" y="2231620"/>
            <a:ext cx="113823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buFont typeface="Arial" panose="020B0604020202020204" pitchFamily="34" charset="0"/>
              <a:buChar char="•"/>
            </a:pPr>
            <a:r>
              <a:rPr lang="sl-SI" b="1" dirty="0">
                <a:solidFill>
                  <a:srgbClr val="3E7C94"/>
                </a:solidFill>
                <a:effectLst/>
                <a:latin typeface="Republika" panose="02000506040000020004" pitchFamily="2" charset="-18"/>
                <a:ea typeface="Calibri" panose="020F0502020204030204" pitchFamily="34" charset="0"/>
              </a:rPr>
              <a:t>Sklop A</a:t>
            </a:r>
            <a:r>
              <a:rPr lang="sl-SI" b="1" dirty="0">
                <a:solidFill>
                  <a:srgbClr val="3E7C94"/>
                </a:solidFill>
                <a:latin typeface="Republika" panose="02000506040000020004" pitchFamily="2" charset="-18"/>
                <a:ea typeface="Calibri" panose="020F0502020204030204" pitchFamily="34" charset="0"/>
              </a:rPr>
              <a:t>: </a:t>
            </a:r>
            <a:r>
              <a:rPr lang="sl-SI" dirty="0">
                <a:solidFill>
                  <a:schemeClr val="tx2"/>
                </a:solidFill>
                <a:latin typeface="Republika" panose="02000506040000020004" pitchFamily="2" charset="-18"/>
                <a:ea typeface="Calibri" panose="020F0502020204030204" pitchFamily="34" charset="0"/>
              </a:rPr>
              <a:t>p</a:t>
            </a:r>
            <a:r>
              <a:rPr lang="sl-SI" dirty="0">
                <a:solidFill>
                  <a:schemeClr val="tx2"/>
                </a:solidFill>
                <a:effectLst/>
                <a:latin typeface="Republika" panose="02000506040000020004" pitchFamily="2" charset="-18"/>
                <a:ea typeface="Calibri" panose="020F0502020204030204" pitchFamily="34" charset="0"/>
              </a:rPr>
              <a:t>onudba oziroma blago ali </a:t>
            </a:r>
            <a:r>
              <a:rPr lang="sl-SI" dirty="0">
                <a:solidFill>
                  <a:schemeClr val="tx2"/>
                </a:solidFill>
                <a:effectLst/>
                <a:latin typeface="Republika" panose="02000506040000020004" pitchFamily="2" charset="-18"/>
                <a:ea typeface="Times New Roman" panose="02020603050405020304" pitchFamily="18" charset="0"/>
              </a:rPr>
              <a:t>storitev, ki bo razvita v okviru potrjenega projekta, </a:t>
            </a:r>
            <a:r>
              <a:rPr lang="sl-SI" b="1" dirty="0">
                <a:solidFill>
                  <a:schemeClr val="tx2"/>
                </a:solidFill>
                <a:effectLst/>
                <a:latin typeface="Republika" panose="02000506040000020004" pitchFamily="2" charset="-18"/>
                <a:ea typeface="Times New Roman" panose="02020603050405020304" pitchFamily="18" charset="0"/>
              </a:rPr>
              <a:t>mora biti nova ali bistveno nadgrajena. </a:t>
            </a:r>
          </a:p>
          <a:p>
            <a:pPr algn="just">
              <a:buFont typeface="Arial" panose="020B0604020202020204" pitchFamily="34" charset="0"/>
              <a:buChar char="•"/>
            </a:pPr>
            <a:r>
              <a:rPr lang="sl-SI" dirty="0">
                <a:solidFill>
                  <a:schemeClr val="tx2"/>
                </a:solidFill>
                <a:latin typeface="Republika" panose="02000506040000020004" pitchFamily="2" charset="-18"/>
                <a:ea typeface="Times New Roman" panose="02020603050405020304" pitchFamily="18" charset="0"/>
              </a:rPr>
              <a:t>S</a:t>
            </a:r>
            <a:r>
              <a:rPr lang="sl-SI" dirty="0">
                <a:solidFill>
                  <a:schemeClr val="tx2"/>
                </a:solidFill>
                <a:effectLst/>
                <a:latin typeface="Republika" panose="02000506040000020004" pitchFamily="2" charset="-18"/>
                <a:ea typeface="Times New Roman" panose="02020603050405020304" pitchFamily="18" charset="0"/>
              </a:rPr>
              <a:t>toritev ali blago mora</a:t>
            </a:r>
            <a:r>
              <a:rPr lang="sl-SI" b="1" dirty="0">
                <a:solidFill>
                  <a:schemeClr val="tx2"/>
                </a:solidFill>
                <a:effectLst/>
                <a:latin typeface="Republika" panose="02000506040000020004" pitchFamily="2" charset="-18"/>
                <a:ea typeface="Times New Roman" panose="02020603050405020304" pitchFamily="18" charset="0"/>
              </a:rPr>
              <a:t> dostopno na trgu do oddaje zadnjega zahtevka za izplačilo ter na voljo uporabnikom oziroma kupcem.</a:t>
            </a:r>
            <a:r>
              <a:rPr lang="sl-SI" dirty="0">
                <a:solidFill>
                  <a:schemeClr val="tx2"/>
                </a:solidFill>
                <a:effectLst/>
                <a:latin typeface="Republika" panose="02000506040000020004" pitchFamily="2" charset="-18"/>
                <a:ea typeface="Times New Roman" panose="02020603050405020304" pitchFamily="18" charset="0"/>
              </a:rPr>
              <a:t> </a:t>
            </a:r>
          </a:p>
          <a:p>
            <a:pPr algn="jus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rPr>
              <a:t>Projekti ne smejo vključevati ponudbe, ki bi neupravičeno podvajala že obstoječe rešitve prijavitelja ali drugih subjektov na trgu, kar mora biti razvidno iz vloge na javni razpis. Inovativnost ponudbe bo upoštevana v sklopu ocenjevanja vlog prijaviteljev.</a:t>
            </a:r>
          </a:p>
          <a:p>
            <a:pPr algn="just"/>
            <a:endParaRPr lang="sl-SI" dirty="0">
              <a:solidFill>
                <a:schemeClr val="tx2"/>
              </a:solidFill>
              <a:latin typeface="Republika" panose="02000506040000020004" pitchFamily="2" charset="-18"/>
              <a:ea typeface="Times New Roman" panose="02020603050405020304" pitchFamily="18" charset="0"/>
            </a:endParaRPr>
          </a:p>
          <a:p>
            <a:pPr algn="just">
              <a:buFont typeface="Arial" panose="020B0604020202020204" pitchFamily="34" charset="0"/>
              <a:buChar char="•"/>
            </a:pPr>
            <a:r>
              <a:rPr lang="sl-SI" b="1" dirty="0">
                <a:solidFill>
                  <a:srgbClr val="3E7C94"/>
                </a:solidFill>
                <a:effectLst/>
                <a:latin typeface="Republika" panose="02000506040000020004" pitchFamily="2" charset="-18"/>
                <a:ea typeface="Times New Roman" panose="02020603050405020304" pitchFamily="18" charset="0"/>
              </a:rPr>
              <a:t>Sklop B</a:t>
            </a:r>
            <a:r>
              <a:rPr lang="sl-SI" b="1" dirty="0">
                <a:solidFill>
                  <a:srgbClr val="3E7C94"/>
                </a:solidFill>
                <a:latin typeface="Republika" panose="02000506040000020004" pitchFamily="2" charset="-18"/>
                <a:ea typeface="Times New Roman" panose="02020603050405020304" pitchFamily="18" charset="0"/>
              </a:rPr>
              <a:t>:</a:t>
            </a:r>
            <a:r>
              <a:rPr lang="sl-SI" b="1" dirty="0">
                <a:solidFill>
                  <a:srgbClr val="529DBA"/>
                </a:solidFill>
                <a:latin typeface="Republika" panose="02000506040000020004" pitchFamily="2" charset="-18"/>
                <a:ea typeface="Times New Roman" panose="02020603050405020304" pitchFamily="18" charset="0"/>
              </a:rPr>
              <a:t> </a:t>
            </a:r>
            <a:r>
              <a:rPr lang="sl-SI" b="1" dirty="0">
                <a:solidFill>
                  <a:schemeClr val="tx2"/>
                </a:solidFill>
                <a:latin typeface="Republika" panose="02000506040000020004" pitchFamily="2" charset="-18"/>
                <a:ea typeface="Times New Roman" panose="02020603050405020304" pitchFamily="18" charset="0"/>
              </a:rPr>
              <a:t>n</a:t>
            </a:r>
            <a:r>
              <a:rPr lang="sl-SI" b="1" dirty="0">
                <a:solidFill>
                  <a:schemeClr val="tx2"/>
                </a:solidFill>
                <a:effectLst/>
                <a:latin typeface="Republika" panose="02000506040000020004" pitchFamily="2" charset="-18"/>
                <a:ea typeface="Times New Roman" panose="02020603050405020304" pitchFamily="18" charset="0"/>
              </a:rPr>
              <a:t>ov ali bistveno nadgrajen poslovni načrt</a:t>
            </a:r>
            <a:r>
              <a:rPr lang="sl-SI" dirty="0">
                <a:solidFill>
                  <a:schemeClr val="tx2"/>
                </a:solidFill>
                <a:effectLst/>
                <a:latin typeface="Republika" panose="02000506040000020004" pitchFamily="2" charset="-18"/>
                <a:ea typeface="Times New Roman" panose="02020603050405020304" pitchFamily="18" charset="0"/>
              </a:rPr>
              <a:t>, ki ga bo prijavitelj razvil v sklopu projekta, mora prijavitelj ministrstvu posredovati do oddaje zadnjega zahtevka za izplačilo. </a:t>
            </a:r>
          </a:p>
          <a:p>
            <a:pPr algn="jus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rPr>
              <a:t>Priporoča se, da se prijavitelji z namenom priprave novega ali nadgrajenega poslovnega načrta, ki jim bo omogočal izboljšane pogoje za zagon gospodarske dejavnosti, vključijo v mentorski ali svetovalni program podpornega okolja za pripravo le-tega, npr. poslužijo se lahko (brezplačnih) storitev SPOT svetovanje, storitev lokalnih inkubatorjev, tehnoloških parkov, podpornega okolja socialnega podjetništva ipd. </a:t>
            </a:r>
          </a:p>
          <a:p>
            <a:pPr algn="just"/>
            <a:endParaRPr lang="sl-SI"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055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a:spLocks noGrp="1"/>
          </p:cNvSpPr>
          <p:nvPr>
            <p:ph type="ctrTitle"/>
          </p:nvPr>
        </p:nvSpPr>
        <p:spPr bwMode="auto">
          <a:xfrm>
            <a:off x="849323" y="1418958"/>
            <a:ext cx="4673653" cy="1354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4400" b="1" dirty="0">
                <a:solidFill>
                  <a:schemeClr val="bg1"/>
                </a:solidFill>
                <a:latin typeface="Republika" panose="02000506040000020004" pitchFamily="2" charset="-18"/>
              </a:rPr>
              <a:t>FINANČNI IN </a:t>
            </a:r>
            <a:br>
              <a:rPr lang="sl-SI" altLang="sl-SI" sz="4400" b="1" dirty="0">
                <a:solidFill>
                  <a:schemeClr val="bg1"/>
                </a:solidFill>
                <a:latin typeface="Republika" panose="02000506040000020004" pitchFamily="2" charset="-18"/>
              </a:rPr>
            </a:br>
            <a:r>
              <a:rPr lang="sl-SI" altLang="sl-SI" sz="4400" b="1" dirty="0">
                <a:solidFill>
                  <a:schemeClr val="bg1"/>
                </a:solidFill>
                <a:latin typeface="Republika" panose="02000506040000020004" pitchFamily="2" charset="-18"/>
              </a:rPr>
              <a:t>ČASOVNI OKVIR</a:t>
            </a:r>
            <a:endParaRPr lang="sl-SI" altLang="sl-SI" dirty="0">
              <a:solidFill>
                <a:schemeClr val="bg1"/>
              </a:solidFill>
              <a:latin typeface="Republika" panose="02000506040000020004" pitchFamily="2" charset="-18"/>
            </a:endParaRPr>
          </a:p>
        </p:txBody>
      </p:sp>
      <p:pic>
        <p:nvPicPr>
          <p:cNvPr id="19458" name="Slika 4" descr="Slika delavca na naslovni strani Pogoji za kandidiranje" title="Slika delavca na naslovni strani Pogoji za kandidiranje"/>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descr="Pogoji za kandidiranje" title="Pogoji za kandidiranj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descr="RS Ministrstvo za gospodarstvo, turizem in šport" title="RS Ministrstvo za gospodarstvo, turizem in šport"/>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Tree>
    <p:extLst>
      <p:ext uri="{BB962C8B-B14F-4D97-AF65-F5344CB8AC3E}">
        <p14:creationId xmlns:p14="http://schemas.microsoft.com/office/powerpoint/2010/main" val="320490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164402" y="425492"/>
            <a:ext cx="8778240" cy="369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457200" lvl="1" algn="just">
              <a:spcBef>
                <a:spcPts val="1000"/>
              </a:spcBef>
            </a:pPr>
            <a:r>
              <a:rPr lang="sl-SI" sz="2400" b="1" u="none" strike="noStrike" dirty="0">
                <a:solidFill>
                  <a:srgbClr val="3E7C94"/>
                </a:solidFill>
                <a:effectLst/>
                <a:latin typeface="Republika" panose="02000506040000020004" pitchFamily="2" charset="-18"/>
                <a:ea typeface="Times New Roman" panose="02020603050405020304" pitchFamily="18" charset="0"/>
                <a:cs typeface="Arial" panose="020B0604020202020204" pitchFamily="34" charset="0"/>
              </a:rPr>
              <a:t>OKVIRNA RAZPOLOŽLJIVA SREDSTVA JAVNEGA RAZPISA</a:t>
            </a:r>
            <a:endParaRPr lang="sl-SI" sz="2400" b="1" u="sng" dirty="0">
              <a:solidFill>
                <a:srgbClr val="3E7C94"/>
              </a:solidFill>
              <a:effectLst/>
              <a:latin typeface="Republika" panose="02000506040000020004" pitchFamily="2" charset="-18"/>
              <a:ea typeface="Times New Roman" panose="02020603050405020304" pitchFamily="18" charset="0"/>
              <a:cs typeface="Times New Roman" panose="02020603050405020304" pitchFamily="18" charset="0"/>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542354" y="1068804"/>
            <a:ext cx="7053262" cy="551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algn="just">
              <a:spcAft>
                <a:spcPts val="600"/>
              </a:spcAft>
            </a:pPr>
            <a:r>
              <a:rPr lang="sl-SI" sz="1600" b="1" dirty="0">
                <a:solidFill>
                  <a:srgbClr val="3E7C94"/>
                </a:solidFill>
                <a:effectLst/>
                <a:latin typeface="Republika" panose="02000506040000020004" pitchFamily="2" charset="-18"/>
                <a:ea typeface="Times New Roman" panose="02020603050405020304" pitchFamily="18" charset="0"/>
              </a:rPr>
              <a:t>SKUPNA PREDVIDENA VIŠINA SREDSTEV</a:t>
            </a:r>
            <a:r>
              <a:rPr lang="sl-SI" sz="1600" dirty="0">
                <a:solidFill>
                  <a:srgbClr val="3E7C94"/>
                </a:solidFill>
                <a:effectLst/>
                <a:latin typeface="Republika" panose="02000506040000020004" pitchFamily="2" charset="-18"/>
                <a:ea typeface="Times New Roman" panose="02020603050405020304" pitchFamily="18" charset="0"/>
              </a:rPr>
              <a:t>: </a:t>
            </a:r>
          </a:p>
          <a:p>
            <a:pPr marL="0" indent="0" algn="just">
              <a:spcAft>
                <a:spcPts val="600"/>
              </a:spcAft>
            </a:pPr>
            <a:r>
              <a:rPr lang="sl-SI" altLang="sl-SI" sz="1600" dirty="0">
                <a:solidFill>
                  <a:schemeClr val="tx2"/>
                </a:solidFill>
                <a:latin typeface="Republika" panose="02000506040000020004" pitchFamily="2" charset="-18"/>
              </a:rPr>
              <a:t>4.800.000,00 EUR</a:t>
            </a:r>
          </a:p>
          <a:p>
            <a:pPr marL="0" indent="0" algn="just">
              <a:spcAft>
                <a:spcPts val="600"/>
              </a:spcAft>
            </a:pPr>
            <a:endParaRPr lang="sl-SI" altLang="sl-SI" sz="1600" dirty="0">
              <a:solidFill>
                <a:schemeClr val="tx2"/>
              </a:solidFill>
              <a:latin typeface="Republika" panose="02000506040000020004" pitchFamily="2" charset="-18"/>
            </a:endParaRPr>
          </a:p>
          <a:p>
            <a:pPr marL="0" indent="0" algn="just">
              <a:spcAft>
                <a:spcPts val="600"/>
              </a:spcAft>
            </a:pPr>
            <a:r>
              <a:rPr kumimoji="0" lang="sl-SI" sz="1600" b="1" i="0" u="none" strike="noStrike" kern="1200" cap="none" spc="0" normalizeH="0" baseline="0" noProof="0" dirty="0">
                <a:ln>
                  <a:noFill/>
                </a:ln>
                <a:solidFill>
                  <a:srgbClr val="3E7C94"/>
                </a:solidFill>
                <a:effectLst/>
                <a:uLnTx/>
                <a:uFillTx/>
                <a:latin typeface="Republika" panose="02000506040000020004" pitchFamily="2" charset="-18"/>
                <a:ea typeface="Times New Roman" panose="02020603050405020304" pitchFamily="18" charset="0"/>
              </a:rPr>
              <a:t>VIŠINA SREDSTEV PO POSAMEZNEM SKLOPU</a:t>
            </a:r>
            <a:r>
              <a:rPr kumimoji="0" lang="sl-SI" sz="1600" b="0" i="0" u="none" strike="noStrike" kern="1200" cap="none" spc="0" normalizeH="0" baseline="0" noProof="0" dirty="0">
                <a:ln>
                  <a:noFill/>
                </a:ln>
                <a:solidFill>
                  <a:srgbClr val="3E7C94"/>
                </a:solidFill>
                <a:effectLst/>
                <a:uLnTx/>
                <a:uFillTx/>
                <a:latin typeface="Republika" panose="02000506040000020004" pitchFamily="2" charset="-18"/>
                <a:ea typeface="Times New Roman" panose="02020603050405020304" pitchFamily="18" charset="0"/>
              </a:rPr>
              <a:t>: </a:t>
            </a:r>
          </a:p>
          <a:p>
            <a:pPr marL="0" indent="0" algn="just">
              <a:spcAft>
                <a:spcPts val="600"/>
              </a:spcAft>
            </a:pPr>
            <a:r>
              <a:rPr lang="sl-SI" altLang="sl-SI" sz="1600" dirty="0">
                <a:solidFill>
                  <a:schemeClr val="tx2"/>
                </a:solidFill>
                <a:latin typeface="Republika" panose="02000506040000020004" pitchFamily="2" charset="-18"/>
              </a:rPr>
              <a:t>Javni razpis predvideva ŠTIRI odpiranja, za posamezno odpiranje je predvidenih:</a:t>
            </a:r>
          </a:p>
          <a:p>
            <a:pPr marL="342900" indent="-342900" algn="just">
              <a:spcAft>
                <a:spcPts val="600"/>
              </a:spcAft>
              <a:buFont typeface="Arial" panose="020B0604020202020204" pitchFamily="34" charset="0"/>
              <a:buChar char="•"/>
            </a:pPr>
            <a:r>
              <a:rPr lang="sl-SI" altLang="sl-SI" sz="1600" b="1" dirty="0">
                <a:solidFill>
                  <a:schemeClr val="tx2"/>
                </a:solidFill>
                <a:latin typeface="Republika" panose="02000506040000020004" pitchFamily="2" charset="-18"/>
              </a:rPr>
              <a:t>v sklopu A: </a:t>
            </a:r>
            <a:r>
              <a:rPr lang="sl-SI" altLang="sl-SI" sz="1600" dirty="0">
                <a:solidFill>
                  <a:schemeClr val="tx2"/>
                </a:solidFill>
                <a:latin typeface="Republika" panose="02000506040000020004" pitchFamily="2" charset="-18"/>
              </a:rPr>
              <a:t>801.864,00 EUR, </a:t>
            </a:r>
          </a:p>
          <a:p>
            <a:pPr marL="342900" indent="-342900" algn="just">
              <a:spcAft>
                <a:spcPts val="600"/>
              </a:spcAft>
              <a:buFont typeface="Arial" panose="020B0604020202020204" pitchFamily="34" charset="0"/>
              <a:buChar char="•"/>
            </a:pPr>
            <a:r>
              <a:rPr lang="sl-SI" altLang="sl-SI" sz="1600" b="1" dirty="0">
                <a:solidFill>
                  <a:schemeClr val="tx2"/>
                </a:solidFill>
                <a:latin typeface="Republika" panose="02000506040000020004" pitchFamily="2" charset="-18"/>
              </a:rPr>
              <a:t>v sklopu B: </a:t>
            </a:r>
            <a:r>
              <a:rPr lang="sl-SI" altLang="sl-SI" sz="1600" dirty="0">
                <a:solidFill>
                  <a:schemeClr val="tx2"/>
                </a:solidFill>
                <a:latin typeface="Republika" panose="02000506040000020004" pitchFamily="2" charset="-18"/>
              </a:rPr>
              <a:t>200.466,00 EUR. </a:t>
            </a:r>
          </a:p>
          <a:p>
            <a:pPr algn="just"/>
            <a:endParaRPr lang="sl-SI" sz="1600" dirty="0">
              <a:solidFill>
                <a:schemeClr val="tx2"/>
              </a:solidFill>
              <a:effectLst/>
              <a:latin typeface="Republika" panose="02000506040000020004" pitchFamily="2" charset="-18"/>
              <a:ea typeface="Times New Roman" panose="02020603050405020304" pitchFamily="18" charset="0"/>
            </a:endParaRPr>
          </a:p>
          <a:p>
            <a:pPr algn="just"/>
            <a:r>
              <a:rPr lang="sl-SI" sz="1600" b="1" dirty="0">
                <a:solidFill>
                  <a:srgbClr val="3E7C94"/>
                </a:solidFill>
                <a:effectLst/>
                <a:latin typeface="Republika" panose="02000506040000020004" pitchFamily="2" charset="-18"/>
                <a:ea typeface="Times New Roman" panose="02020603050405020304" pitchFamily="18" charset="0"/>
              </a:rPr>
              <a:t>VIŠINA SREDSTEV V OKVIRU POSAMEZNE VLOGE/PROJEKTA:</a:t>
            </a:r>
            <a:endParaRPr lang="sl-SI" sz="1600" b="1" dirty="0">
              <a:solidFill>
                <a:srgbClr val="3E7C94"/>
              </a:solidFill>
              <a:latin typeface="Republika" panose="02000506040000020004" pitchFamily="2" charset="-18"/>
              <a:ea typeface="Times New Roman" panose="02020603050405020304" pitchFamily="18" charset="0"/>
            </a:endParaRPr>
          </a:p>
          <a:p>
            <a:pPr algn="just">
              <a:buFont typeface="Arial" panose="020B0604020202020204" pitchFamily="34" charset="0"/>
              <a:buChar char="•"/>
            </a:pPr>
            <a:r>
              <a:rPr lang="sl-SI" sz="1600" b="1" dirty="0">
                <a:solidFill>
                  <a:schemeClr val="tx2"/>
                </a:solidFill>
                <a:effectLst/>
                <a:latin typeface="Republika" panose="02000506040000020004" pitchFamily="2" charset="-18"/>
                <a:ea typeface="Times New Roman" panose="02020603050405020304" pitchFamily="18" charset="0"/>
              </a:rPr>
              <a:t>v sklopu A:</a:t>
            </a:r>
            <a:r>
              <a:rPr lang="sl-SI" sz="1600" dirty="0">
                <a:solidFill>
                  <a:schemeClr val="tx2"/>
                </a:solidFill>
                <a:effectLst/>
                <a:latin typeface="Republika" panose="02000506040000020004" pitchFamily="2" charset="-18"/>
                <a:ea typeface="Times New Roman" panose="02020603050405020304" pitchFamily="18" charset="0"/>
              </a:rPr>
              <a:t> najvišja skupna vrednost projekta do največ 80.427,20 EUR (brez DDV), najnižja skupna vrednost projekta 38.528,00 EUR (brez DDV),</a:t>
            </a:r>
          </a:p>
          <a:p>
            <a:pPr algn="just">
              <a:buFont typeface="Arial" panose="020B0604020202020204" pitchFamily="34" charset="0"/>
              <a:buChar char="•"/>
            </a:pPr>
            <a:r>
              <a:rPr lang="sl-SI" sz="1600" b="1" dirty="0">
                <a:solidFill>
                  <a:schemeClr val="tx2"/>
                </a:solidFill>
                <a:effectLst/>
                <a:latin typeface="Republika" panose="02000506040000020004" pitchFamily="2" charset="-18"/>
                <a:ea typeface="Times New Roman" panose="02020603050405020304" pitchFamily="18" charset="0"/>
              </a:rPr>
              <a:t>v sklopu B</a:t>
            </a:r>
            <a:r>
              <a:rPr lang="sl-SI" sz="1600" b="1" dirty="0">
                <a:solidFill>
                  <a:schemeClr val="tx2"/>
                </a:solidFill>
                <a:latin typeface="Republika" panose="02000506040000020004" pitchFamily="2" charset="-18"/>
                <a:ea typeface="Times New Roman" panose="02020603050405020304" pitchFamily="18" charset="0"/>
              </a:rPr>
              <a:t>:</a:t>
            </a:r>
            <a:r>
              <a:rPr lang="sl-SI" sz="1600" dirty="0">
                <a:solidFill>
                  <a:schemeClr val="tx2"/>
                </a:solidFill>
                <a:effectLst/>
                <a:latin typeface="Republika" panose="02000506040000020004" pitchFamily="2" charset="-18"/>
                <a:ea typeface="Times New Roman" panose="02020603050405020304" pitchFamily="18" charset="0"/>
              </a:rPr>
              <a:t> najvišja skupna vrednost projekta do največ 20.106,80 EUR (brez DDV).</a:t>
            </a:r>
          </a:p>
          <a:p>
            <a:pPr marL="0" indent="0" algn="just">
              <a:spcAft>
                <a:spcPts val="800"/>
              </a:spcAft>
            </a:pPr>
            <a:endParaRPr lang="sl-SI" sz="1600" dirty="0">
              <a:solidFill>
                <a:schemeClr val="tx2"/>
              </a:solidFill>
              <a:effectLst/>
              <a:latin typeface="Republika" panose="02000506040000020004" pitchFamily="2" charset="-18"/>
              <a:ea typeface="Calibri" panose="020F0502020204030204" pitchFamily="34" charset="0"/>
            </a:endParaRPr>
          </a:p>
          <a:p>
            <a:pPr marL="0" indent="0" algn="just">
              <a:spcAft>
                <a:spcPts val="800"/>
              </a:spcAft>
            </a:pPr>
            <a:r>
              <a:rPr lang="sl-SI" sz="1600" dirty="0">
                <a:solidFill>
                  <a:schemeClr val="tx2"/>
                </a:solidFill>
                <a:effectLst/>
                <a:latin typeface="Republika" panose="02000506040000020004" pitchFamily="2" charset="-18"/>
                <a:ea typeface="Calibri" panose="020F0502020204030204" pitchFamily="34" charset="0"/>
              </a:rPr>
              <a:t>Vsa sredstva so namenska sredstva Evropskega sklada za regionalni razvoj.</a:t>
            </a:r>
            <a:endParaRPr lang="sl-SI" sz="1600" dirty="0">
              <a:solidFill>
                <a:schemeClr val="tx2"/>
              </a:solidFill>
              <a:effectLst/>
              <a:latin typeface="Republika" panose="02000506040000020004" pitchFamily="2" charset="-18"/>
              <a:ea typeface="Times New Roman" panose="02020603050405020304" pitchFamily="18" charset="0"/>
            </a:endParaRPr>
          </a:p>
          <a:p>
            <a:pPr marL="0" indent="0" algn="just"/>
            <a:r>
              <a:rPr lang="sl-SI" sz="1600" dirty="0">
                <a:solidFill>
                  <a:schemeClr val="tx2"/>
                </a:solidFill>
                <a:effectLst/>
                <a:latin typeface="Republika" panose="02000506040000020004" pitchFamily="2" charset="-18"/>
                <a:ea typeface="Calibri" panose="020F0502020204030204" pitchFamily="34" charset="0"/>
              </a:rPr>
              <a:t>Obdobje razpoložljivosti sredstev za javni razpis obsega proračunska leta v obdobju 2025-2029 oziroma traja do porabe razpisanih sredstev.</a:t>
            </a:r>
            <a:endParaRPr lang="sl-SI" sz="1600" dirty="0">
              <a:solidFill>
                <a:schemeClr val="tx2"/>
              </a:solidFill>
              <a:effectLst/>
              <a:latin typeface="Republika" panose="02000506040000020004" pitchFamily="2" charset="-18"/>
              <a:ea typeface="Times New Roman" panose="02020603050405020304" pitchFamily="18" charset="0"/>
            </a:endParaRPr>
          </a:p>
          <a:p>
            <a:pPr marL="0" indent="0" algn="just">
              <a:spcAft>
                <a:spcPts val="600"/>
              </a:spcAft>
            </a:pPr>
            <a:endParaRPr lang="sl-SI" altLang="sl-SI" sz="1600" dirty="0">
              <a:solidFill>
                <a:schemeClr val="tx2"/>
              </a:solidFill>
              <a:latin typeface="Republika" panose="02000506040000020004" pitchFamily="2" charset="-18"/>
            </a:endParaRPr>
          </a:p>
        </p:txBody>
      </p:sp>
      <p:pic>
        <p:nvPicPr>
          <p:cNvPr id="5" name="Slika 4">
            <a:extLst>
              <a:ext uri="{FF2B5EF4-FFF2-40B4-BE49-F238E27FC236}">
                <a16:creationId xmlns:a16="http://schemas.microsoft.com/office/drawing/2014/main" id="{A9DAF8DD-671E-E75A-6C4D-C3A1E35B9F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20670" y="1870468"/>
            <a:ext cx="3729597" cy="3707130"/>
          </a:xfrm>
          <a:prstGeom prst="rect">
            <a:avLst/>
          </a:prstGeom>
        </p:spPr>
      </p:pic>
    </p:spTree>
    <p:extLst>
      <p:ext uri="{BB962C8B-B14F-4D97-AF65-F5344CB8AC3E}">
        <p14:creationId xmlns:p14="http://schemas.microsoft.com/office/powerpoint/2010/main" val="116206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365760" y="535048"/>
            <a:ext cx="3889248" cy="43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457200" lvl="1" algn="just">
              <a:spcBef>
                <a:spcPts val="1000"/>
              </a:spcBef>
            </a:pPr>
            <a:r>
              <a:rPr lang="sl-SI" sz="2800" b="1" u="none" strike="noStrike" dirty="0">
                <a:solidFill>
                  <a:srgbClr val="3E7C94"/>
                </a:solidFill>
                <a:effectLst/>
                <a:latin typeface="Republika" panose="02000506040000020004" pitchFamily="2" charset="-18"/>
                <a:ea typeface="Times New Roman" panose="02020603050405020304" pitchFamily="18" charset="0"/>
                <a:cs typeface="Arial" panose="020B0604020202020204" pitchFamily="34" charset="0"/>
              </a:rPr>
              <a:t>UPRAVIČENI STROŠKI</a:t>
            </a:r>
            <a:endParaRPr lang="sl-SI" sz="2800" b="1" u="sng" dirty="0">
              <a:solidFill>
                <a:srgbClr val="3E7C94"/>
              </a:solidFill>
              <a:effectLst/>
              <a:latin typeface="Republika" panose="02000506040000020004" pitchFamily="2" charset="-18"/>
              <a:ea typeface="Times New Roman" panose="02020603050405020304" pitchFamily="18" charset="0"/>
              <a:cs typeface="Times New Roman" panose="02020603050405020304" pitchFamily="18" charset="0"/>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365760" y="1267328"/>
            <a:ext cx="1152144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r>
              <a:rPr lang="sl-SI" dirty="0">
                <a:solidFill>
                  <a:schemeClr val="tx2"/>
                </a:solidFill>
                <a:effectLst/>
                <a:latin typeface="Republika" panose="02000506040000020004" pitchFamily="2" charset="-18"/>
                <a:ea typeface="Times New Roman" panose="02020603050405020304" pitchFamily="18" charset="0"/>
              </a:rPr>
              <a:t>V okviru tega javnega razpisa so za oba sklopa (A in B) upravičeni naslednji stroški:</a:t>
            </a:r>
          </a:p>
          <a:p>
            <a:pPr lvl="1" algn="jus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stroški plač in povračil stroškov v zvezi z delom (</a:t>
            </a:r>
            <a:r>
              <a:rPr lang="sl-SI" dirty="0">
                <a:solidFill>
                  <a:schemeClr val="tx2"/>
                </a:solidFill>
                <a:effectLst/>
                <a:latin typeface="Republika" panose="02000506040000020004" pitchFamily="2" charset="-18"/>
                <a:ea typeface="Times New Roman" panose="02020603050405020304" pitchFamily="18" charset="0"/>
              </a:rPr>
              <a:t>SE</a:t>
            </a:r>
            <a:r>
              <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a:t>
            </a:r>
            <a:endParaRPr lang="sl-SI" dirty="0">
              <a:solidFill>
                <a:schemeClr val="tx2"/>
              </a:solidFill>
              <a:effectLst/>
              <a:latin typeface="Republika" panose="02000506040000020004" pitchFamily="2" charset="-18"/>
              <a:ea typeface="Times New Roman" panose="02020603050405020304" pitchFamily="18" charset="0"/>
            </a:endParaRPr>
          </a:p>
          <a:p>
            <a:pPr lvl="1" algn="jus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rPr>
              <a:t>preostali upravičeni stroški operacije v obliki pavšalne stopnje v višini 40 % stroškov plač in povračil stroškov v zvezi z delom (SE):stroški storitev zunanjih izvajalcev, stroški informiranja in komuniciranja, stroški nakupa opreme in drugih opredmetenih osnovnih sredstev, investicije v neopredmetena sredstva.</a:t>
            </a:r>
          </a:p>
          <a:p>
            <a:pPr marL="457200" lvl="1" indent="0" algn="just"/>
            <a:endParaRPr lang="sl-SI" dirty="0">
              <a:solidFill>
                <a:schemeClr val="tx2"/>
              </a:solidFill>
              <a:effectLst/>
              <a:latin typeface="Republika" panose="02000506040000020004" pitchFamily="2" charset="-18"/>
              <a:ea typeface="Times New Roman" panose="02020603050405020304" pitchFamily="18" charset="0"/>
            </a:endParaRPr>
          </a:p>
          <a:p>
            <a:pPr lvl="1" algn="jus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rPr>
              <a:t>SE</a:t>
            </a:r>
            <a:r>
              <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 za financiranje stroškov plač in povračil stroškov v zvezi z delom zaposlenega na operaciji znaša:</a:t>
            </a:r>
            <a:endParaRPr lang="sl-SI" dirty="0">
              <a:solidFill>
                <a:schemeClr val="tx2"/>
              </a:solidFill>
              <a:effectLst/>
              <a:latin typeface="Republika" panose="02000506040000020004" pitchFamily="2" charset="-18"/>
              <a:ea typeface="Times New Roman" panose="02020603050405020304" pitchFamily="18" charset="0"/>
            </a:endParaRPr>
          </a:p>
          <a:p>
            <a:pPr algn="just"/>
            <a:endParaRPr lang="sl-SI" dirty="0">
              <a:solidFill>
                <a:schemeClr val="tx2"/>
              </a:solidFill>
              <a:latin typeface="Republika" panose="02000506040000020004" pitchFamily="2" charset="-18"/>
              <a:ea typeface="Times New Roman" panose="02020603050405020304" pitchFamily="18" charset="0"/>
            </a:endParaRPr>
          </a:p>
          <a:p>
            <a:pPr algn="just"/>
            <a:endParaRPr lang="sl-SI" dirty="0">
              <a:solidFill>
                <a:schemeClr val="tx2"/>
              </a:solidFill>
              <a:effectLst/>
              <a:latin typeface="Republika" panose="02000506040000020004" pitchFamily="2" charset="-18"/>
              <a:ea typeface="Times New Roman" panose="02020603050405020304" pitchFamily="18" charset="0"/>
            </a:endParaRPr>
          </a:p>
          <a:p>
            <a:pPr algn="just"/>
            <a:endParaRPr lang="sl-SI" dirty="0">
              <a:solidFill>
                <a:schemeClr val="tx2"/>
              </a:solidFill>
              <a:effectLst/>
              <a:latin typeface="Republika" panose="02000506040000020004" pitchFamily="2" charset="-18"/>
              <a:ea typeface="Times New Roman" panose="02020603050405020304" pitchFamily="18" charset="0"/>
            </a:endParaRPr>
          </a:p>
          <a:p>
            <a:pPr algn="just"/>
            <a:endParaRPr lang="sl-SI" dirty="0">
              <a:solidFill>
                <a:schemeClr val="tx2"/>
              </a:solidFill>
              <a:latin typeface="Republika" panose="02000506040000020004" pitchFamily="2" charset="-18"/>
              <a:ea typeface="Times New Roman" panose="02020603050405020304" pitchFamily="18" charset="0"/>
            </a:endParaRPr>
          </a:p>
          <a:p>
            <a:pPr algn="just"/>
            <a:endParaRPr lang="sl-SI" dirty="0">
              <a:solidFill>
                <a:schemeClr val="tx2"/>
              </a:solidFill>
              <a:effectLst/>
              <a:latin typeface="Republika" panose="02000506040000020004" pitchFamily="2" charset="-18"/>
              <a:ea typeface="Times New Roman" panose="02020603050405020304" pitchFamily="18" charset="0"/>
            </a:endParaRPr>
          </a:p>
          <a:p>
            <a:pPr algn="just"/>
            <a:endParaRPr lang="sl-SI" dirty="0">
              <a:solidFill>
                <a:schemeClr val="tx2"/>
              </a:solidFill>
              <a:effectLst/>
              <a:latin typeface="Republika" panose="02000506040000020004" pitchFamily="2" charset="-18"/>
              <a:ea typeface="Times New Roman" panose="02020603050405020304" pitchFamily="18" charset="0"/>
            </a:endParaRPr>
          </a:p>
          <a:p>
            <a:pPr algn="just"/>
            <a:r>
              <a:rPr lang="sl-SI" dirty="0">
                <a:solidFill>
                  <a:schemeClr val="tx2"/>
                </a:solidFill>
                <a:effectLst/>
                <a:latin typeface="Republika" panose="02000506040000020004" pitchFamily="2" charset="-18"/>
                <a:ea typeface="Times New Roman" panose="02020603050405020304" pitchFamily="18" charset="0"/>
              </a:rPr>
              <a:t>Prijavitelji lahko zaprosijo za sofinanciranje do 100 % upravičenih stroškov projekta. </a:t>
            </a:r>
          </a:p>
          <a:p>
            <a:pPr marL="0" indent="0" algn="just">
              <a:spcAft>
                <a:spcPts val="600"/>
              </a:spcAft>
            </a:pPr>
            <a:endParaRPr lang="sl-SI" altLang="sl-SI" dirty="0">
              <a:solidFill>
                <a:schemeClr val="tx2"/>
              </a:solidFill>
              <a:latin typeface="Republika" panose="02000506040000020004" pitchFamily="2" charset="-18"/>
            </a:endParaRPr>
          </a:p>
          <a:p>
            <a:pPr marL="0" indent="0" algn="just">
              <a:spcAft>
                <a:spcPts val="600"/>
              </a:spcAft>
            </a:pPr>
            <a:r>
              <a:rPr lang="sl-SI" altLang="sl-SI" dirty="0">
                <a:solidFill>
                  <a:schemeClr val="tx2"/>
                </a:solidFill>
                <a:latin typeface="Republika" panose="02000506040000020004" pitchFamily="2" charset="-18"/>
              </a:rPr>
              <a:t>Upravičenost sofinanciranja bo ministrstvo preverjalo v okviru vsakokratne presoje zahtevka za izplačilo ob upoštevanju pravnih podlag, navodil, smernic in drugih relevantnih dokumentov (račun, potrdilo o plačilu, slikovno gradivo, druga dokazila o nakupu opreme/izvedbi aktivnosti…).</a:t>
            </a:r>
          </a:p>
        </p:txBody>
      </p:sp>
      <p:graphicFrame>
        <p:nvGraphicFramePr>
          <p:cNvPr id="4" name="Tabela 3">
            <a:extLst>
              <a:ext uri="{FF2B5EF4-FFF2-40B4-BE49-F238E27FC236}">
                <a16:creationId xmlns:a16="http://schemas.microsoft.com/office/drawing/2014/main" id="{38B520A9-3643-CAF3-983B-F95C5BACE448}"/>
              </a:ext>
            </a:extLst>
          </p:cNvPr>
          <p:cNvGraphicFramePr>
            <a:graphicFrameLocks noGrp="1"/>
          </p:cNvGraphicFramePr>
          <p:nvPr>
            <p:extLst>
              <p:ext uri="{D42A27DB-BD31-4B8C-83A1-F6EECF244321}">
                <p14:modId xmlns:p14="http://schemas.microsoft.com/office/powerpoint/2010/main" val="1212717065"/>
              </p:ext>
            </p:extLst>
          </p:nvPr>
        </p:nvGraphicFramePr>
        <p:xfrm>
          <a:off x="1202944" y="3294273"/>
          <a:ext cx="8127999" cy="121469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58391955"/>
                    </a:ext>
                  </a:extLst>
                </a:gridCol>
                <a:gridCol w="2709333">
                  <a:extLst>
                    <a:ext uri="{9D8B030D-6E8A-4147-A177-3AD203B41FA5}">
                      <a16:colId xmlns:a16="http://schemas.microsoft.com/office/drawing/2014/main" val="1387527783"/>
                    </a:ext>
                  </a:extLst>
                </a:gridCol>
                <a:gridCol w="2709333">
                  <a:extLst>
                    <a:ext uri="{9D8B030D-6E8A-4147-A177-3AD203B41FA5}">
                      <a16:colId xmlns:a16="http://schemas.microsoft.com/office/drawing/2014/main" val="764500529"/>
                    </a:ext>
                  </a:extLst>
                </a:gridCol>
              </a:tblGrid>
              <a:tr h="370840">
                <a:tc>
                  <a:txBody>
                    <a:bodyPr/>
                    <a:lstStyle/>
                    <a:p>
                      <a:pPr algn="just">
                        <a:lnSpc>
                          <a:spcPct val="115000"/>
                        </a:lnSpc>
                      </a:pPr>
                      <a:r>
                        <a:rPr lang="sl-SI" sz="1400" b="1" kern="1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LETO</a:t>
                      </a:r>
                      <a:endParaRPr lang="sl-SI" sz="1400" kern="1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pPr>
                      <a:r>
                        <a:rPr lang="sl-SI" sz="14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2025</a:t>
                      </a:r>
                      <a:r>
                        <a:rPr lang="sl-SI" sz="1400" b="1" kern="1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 in 2026</a:t>
                      </a:r>
                      <a:endParaRPr lang="sl-SI" sz="1400" kern="1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pPr>
                      <a:r>
                        <a:rPr lang="sl-SI" sz="1400" b="1" kern="10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2027</a:t>
                      </a:r>
                      <a:r>
                        <a:rPr lang="sl-SI" sz="1400" b="1" kern="100">
                          <a:solidFill>
                            <a:schemeClr val="tx2"/>
                          </a:solidFill>
                          <a:effectLst/>
                          <a:latin typeface="Republika" panose="02000506040000020004" pitchFamily="2" charset="-18"/>
                          <a:ea typeface="Calibri" panose="020F0502020204030204" pitchFamily="34" charset="0"/>
                          <a:cs typeface="Arial" panose="020B0604020202020204" pitchFamily="34" charset="0"/>
                        </a:rPr>
                        <a:t>, 2028 in 2029</a:t>
                      </a:r>
                      <a:endParaRPr lang="sl-SI" sz="1400" kern="10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21265931"/>
                  </a:ext>
                </a:extLst>
              </a:tr>
              <a:tr h="370840">
                <a:tc>
                  <a:txBody>
                    <a:bodyPr/>
                    <a:lstStyle/>
                    <a:p>
                      <a:pPr algn="just">
                        <a:lnSpc>
                          <a:spcPct val="115000"/>
                        </a:lnSpc>
                      </a:pPr>
                      <a:r>
                        <a:rPr lang="sl-SI" sz="1400" b="1" kern="100">
                          <a:solidFill>
                            <a:schemeClr val="tx2"/>
                          </a:solidFill>
                          <a:effectLst/>
                          <a:latin typeface="Republika" panose="02000506040000020004" pitchFamily="2" charset="-18"/>
                          <a:ea typeface="Calibri" panose="020F0502020204030204" pitchFamily="34" charset="0"/>
                          <a:cs typeface="Arial" panose="020B0604020202020204" pitchFamily="34" charset="0"/>
                        </a:rPr>
                        <a:t>SE</a:t>
                      </a:r>
                      <a:r>
                        <a:rPr lang="sl-SI" sz="1400" b="1" kern="10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 / 174 ur</a:t>
                      </a:r>
                      <a:endParaRPr lang="sl-SI" sz="1400" kern="10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pPr>
                      <a:r>
                        <a:rPr lang="sl-SI" sz="1400"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2.</a:t>
                      </a:r>
                      <a:r>
                        <a:rPr lang="sl-SI" sz="1400" kern="1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771,85 EUR / </a:t>
                      </a:r>
                      <a:r>
                        <a:rPr lang="sl-SI" sz="1400"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174</a:t>
                      </a:r>
                      <a:endParaRPr lang="sl-SI" sz="1400" kern="1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pPr>
                      <a:r>
                        <a:rPr lang="sl-SI" sz="1400" kern="1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2.909,33 EUR / </a:t>
                      </a:r>
                      <a:r>
                        <a:rPr lang="sl-SI" sz="1400"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174</a:t>
                      </a:r>
                      <a:endParaRPr lang="sl-SI" sz="1400" kern="1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45376208"/>
                  </a:ext>
                </a:extLst>
              </a:tr>
              <a:tr h="370840">
                <a:tc>
                  <a:txBody>
                    <a:bodyPr/>
                    <a:lstStyle/>
                    <a:p>
                      <a:pPr algn="just">
                        <a:lnSpc>
                          <a:spcPct val="115000"/>
                        </a:lnSpc>
                      </a:pPr>
                      <a:r>
                        <a:rPr lang="sl-SI" sz="1400" b="1" kern="10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VREDNOST ENOTNE URNE POSTAVKE</a:t>
                      </a:r>
                      <a:endParaRPr lang="sl-SI" sz="1400" kern="10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pPr>
                      <a:r>
                        <a:rPr lang="sl-SI" sz="1400" b="1" kern="1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16,00 EUR</a:t>
                      </a:r>
                      <a:endParaRPr lang="sl-SI" sz="1400" kern="1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pPr>
                      <a:r>
                        <a:rPr lang="sl-SI" sz="14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16</a:t>
                      </a:r>
                      <a:r>
                        <a:rPr lang="sl-SI" sz="1400" b="1" kern="1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,70 EUR</a:t>
                      </a:r>
                      <a:endParaRPr lang="sl-SI" sz="1400" kern="1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07193023"/>
                  </a:ext>
                </a:extLst>
              </a:tr>
            </a:tbl>
          </a:graphicData>
        </a:graphic>
      </p:graphicFrame>
    </p:spTree>
    <p:extLst>
      <p:ext uri="{BB962C8B-B14F-4D97-AF65-F5344CB8AC3E}">
        <p14:creationId xmlns:p14="http://schemas.microsoft.com/office/powerpoint/2010/main" val="119399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582612" y="215372"/>
            <a:ext cx="11609388" cy="12311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NAČRTOVANJE UPRAVIČENIH </a:t>
            </a:r>
            <a:br>
              <a:rPr lang="sl-SI" sz="4000" dirty="0">
                <a:solidFill>
                  <a:srgbClr val="529DBA"/>
                </a:solidFill>
                <a:latin typeface="Republika" panose="02000506040000020004" pitchFamily="2" charset="-18"/>
              </a:rPr>
            </a:br>
            <a:r>
              <a:rPr lang="sl-SI" sz="4000" dirty="0">
                <a:solidFill>
                  <a:srgbClr val="529DBA"/>
                </a:solidFill>
                <a:latin typeface="Republika" panose="02000506040000020004" pitchFamily="2" charset="-18"/>
              </a:rPr>
              <a:t>STROŠKOV PROJEKTA </a:t>
            </a:r>
            <a:endParaRPr lang="en-AU" altLang="sl-SI" sz="40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197548" y="1680874"/>
            <a:ext cx="1138237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sl-SI" sz="2400" dirty="0">
                <a:solidFill>
                  <a:srgbClr val="000000"/>
                </a:solidFill>
                <a:latin typeface="Republika" panose="02000506040000020004" pitchFamily="2" charset="-18"/>
              </a:rPr>
              <a:t>Izplačilo </a:t>
            </a: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upravičenih stroškov je vezano na proračunske roke </a:t>
            </a:r>
            <a:r>
              <a:rPr lang="sl-SI" sz="2400" dirty="0">
                <a:solidFill>
                  <a:srgbClr val="000000"/>
                </a:solidFill>
                <a:latin typeface="Republika" panose="02000506040000020004" pitchFamily="2" charset="-18"/>
              </a:rPr>
              <a:t>-</a:t>
            </a: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oddaja zadnjih zahtevkov za izplačilo v posameznem koledarskem letu je predvidoma oktobra, za posamezen projekt pa 12 mesecev od datuma začetka izvajanja (določeno v pogodbi o sofinanciranju)</a:t>
            </a:r>
            <a:r>
              <a:rPr kumimoji="0" lang="sl-SI" sz="2400" b="0" i="0" u="none" strike="noStrike" kern="1200" cap="none" spc="0" normalizeH="0" baseline="0" noProof="0" dirty="0">
                <a:ln>
                  <a:noFill/>
                </a:ln>
                <a:solidFill>
                  <a:schemeClr val="tx2"/>
                </a:solidFill>
                <a:effectLst/>
                <a:uLnTx/>
                <a:uFillTx/>
                <a:latin typeface="Republika" panose="02000506040000020004" pitchFamily="2" charset="-18"/>
                <a:ea typeface="+mn-ea"/>
                <a:cs typeface="+mn-cs"/>
              </a:rPr>
              <a:t>.</a:t>
            </a:r>
          </a:p>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Stroški oziroma izplačila, ki nastanjeno po datumu za oddajo zadnjega zahtevka v koledarskem letu, zapadejo v naslednje proračunsko leto, kar na konkretnem primeru pomeni, da je smiselno načrtovati stroške plač, ki bodo izplačane v oktobru, novembru in decembru </a:t>
            </a:r>
            <a:r>
              <a:rPr lang="sl-SI" sz="2400" dirty="0">
                <a:solidFill>
                  <a:srgbClr val="000000"/>
                </a:solidFill>
                <a:latin typeface="Republika" panose="02000506040000020004" pitchFamily="2" charset="-18"/>
              </a:rPr>
              <a:t>določenega leta</a:t>
            </a: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v naslednje leto. Enako velja tudi za </a:t>
            </a:r>
            <a:r>
              <a:rPr kumimoji="0" lang="sl-SI" sz="2400" b="0" i="0" u="none" strike="noStrike" kern="1200" cap="none" spc="0" normalizeH="0" baseline="0" noProof="0" dirty="0">
                <a:ln>
                  <a:noFill/>
                </a:ln>
                <a:solidFill>
                  <a:schemeClr val="tx2"/>
                </a:solidFill>
                <a:effectLst/>
                <a:uLnTx/>
                <a:uFillTx/>
                <a:latin typeface="Republika" panose="02000506040000020004" pitchFamily="2" charset="-18"/>
                <a:ea typeface="+mn-ea"/>
                <a:cs typeface="+mn-cs"/>
              </a:rPr>
              <a:t>druge stroške, ki jih bodo prijavitelji predvideli v finančnem načrtu.</a:t>
            </a:r>
          </a:p>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sl-SI" sz="2400" dirty="0">
                <a:solidFill>
                  <a:schemeClr val="tx2"/>
                </a:solidFill>
                <a:latin typeface="Republika" panose="02000506040000020004" pitchFamily="2" charset="-18"/>
              </a:rPr>
              <a:t>Za </a:t>
            </a:r>
            <a:r>
              <a:rPr kumimoji="0" lang="sl-SI" sz="2400" b="0" i="0" u="none" strike="noStrike" kern="1200" cap="none" spc="0" normalizeH="0" baseline="0" noProof="0" dirty="0">
                <a:ln>
                  <a:noFill/>
                </a:ln>
                <a:solidFill>
                  <a:schemeClr val="tx2"/>
                </a:solidFill>
                <a:effectLst/>
                <a:uLnTx/>
                <a:uFillTx/>
                <a:latin typeface="Republika" panose="02000506040000020004" pitchFamily="2" charset="-18"/>
                <a:ea typeface="+mn-ea"/>
                <a:cs typeface="+mn-cs"/>
              </a:rPr>
              <a:t>namene določanja neposrednih stroškov osebja se zadnji evidentirani letni bruto stroški za zaposlene delijo s 1720 urami za osebe s polnim delovnim časom oziroma z ustreznim sorazmernim številom ur od 1720 za osebe, ki delajo s krajšim delovnim časom. Število delovnih ur se navezuje na obdobje izvajanja projekta.</a:t>
            </a:r>
            <a:endParaRPr kumimoji="0" lang="en-GB" sz="2400" b="0" i="0" u="none" strike="noStrike" kern="1200" cap="none" spc="0" normalizeH="0" baseline="0" noProof="0" dirty="0">
              <a:ln>
                <a:noFill/>
              </a:ln>
              <a:solidFill>
                <a:schemeClr val="tx2"/>
              </a:solidFill>
              <a:effectLst/>
              <a:uLnTx/>
              <a:uFillTx/>
              <a:latin typeface="Republika" panose="02000506040000020004" pitchFamily="2" charset="-18"/>
              <a:ea typeface="+mn-ea"/>
              <a:cs typeface="+mn-cs"/>
            </a:endParaRPr>
          </a:p>
        </p:txBody>
      </p:sp>
    </p:spTree>
    <p:extLst>
      <p:ext uri="{BB962C8B-B14F-4D97-AF65-F5344CB8AC3E}">
        <p14:creationId xmlns:p14="http://schemas.microsoft.com/office/powerpoint/2010/main" val="289854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424116" y="723724"/>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POROČANJE V SISTEMU </a:t>
            </a:r>
            <a:r>
              <a:rPr lang="sl-SI" sz="4000" dirty="0" err="1">
                <a:solidFill>
                  <a:srgbClr val="529DBA"/>
                </a:solidFill>
                <a:latin typeface="Republika" panose="02000506040000020004" pitchFamily="2" charset="-18"/>
              </a:rPr>
              <a:t>eMA</a:t>
            </a:r>
            <a:endParaRPr lang="en-AU" altLang="sl-SI" sz="40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314388" y="1746890"/>
            <a:ext cx="11299508"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457200" rtl="0" eaLnBrk="0" fontAlgn="base" latinLnBrk="0" hangingPunct="0">
              <a:lnSpc>
                <a:spcPct val="100000"/>
              </a:lnSpc>
              <a:spcBef>
                <a:spcPct val="0"/>
              </a:spcBef>
              <a:spcAft>
                <a:spcPts val="600"/>
              </a:spcAft>
              <a:buClrTx/>
              <a:buSzTx/>
              <a:tabLst/>
              <a:defRPr/>
            </a:pPr>
            <a:r>
              <a:rPr lang="sl-SI" sz="2400" dirty="0">
                <a:solidFill>
                  <a:srgbClr val="000000"/>
                </a:solidFill>
                <a:latin typeface="Republika" panose="02000506040000020004" pitchFamily="2" charset="-18"/>
              </a:rPr>
              <a:t>Vsebinska in finančna poročila o izvedenih aktivnostih / doseženih rezultatih ter zahtevki za izplačila se bodo oddajali preko informacijskega sistema organa upravljanja </a:t>
            </a:r>
            <a:r>
              <a:rPr lang="sl-SI" sz="2400" dirty="0" err="1">
                <a:solidFill>
                  <a:srgbClr val="000000"/>
                </a:solidFill>
                <a:latin typeface="Republika" panose="02000506040000020004" pitchFamily="2" charset="-18"/>
              </a:rPr>
              <a:t>eMA</a:t>
            </a:r>
            <a:r>
              <a:rPr lang="sl-SI" sz="2400" dirty="0">
                <a:solidFill>
                  <a:srgbClr val="000000"/>
                </a:solidFill>
                <a:latin typeface="Republika" panose="02000506040000020004" pitchFamily="2" charset="-18"/>
              </a:rPr>
              <a:t>. </a:t>
            </a:r>
          </a:p>
          <a:p>
            <a:pPr marL="0" marR="0" lvl="0" indent="0" algn="just" defTabSz="457200" rtl="0" eaLnBrk="0" fontAlgn="base" latinLnBrk="0" hangingPunct="0">
              <a:lnSpc>
                <a:spcPct val="100000"/>
              </a:lnSpc>
              <a:spcBef>
                <a:spcPct val="0"/>
              </a:spcBef>
              <a:spcAft>
                <a:spcPts val="600"/>
              </a:spcAft>
              <a:buClrTx/>
              <a:buSzTx/>
              <a:tabLst/>
              <a:defRPr/>
            </a:pPr>
            <a:r>
              <a:rPr lang="sl-SI" sz="1600" dirty="0">
                <a:solidFill>
                  <a:srgbClr val="000000"/>
                </a:solidFill>
                <a:latin typeface="Republika" panose="02000506040000020004" pitchFamily="2" charset="-18"/>
              </a:rPr>
              <a:t>Upravičenec bo moral izpolnjevati tudi vse zahteve, določene z Navodilom organa upravljanja za finančno upravljanje evropske kohezijske politike cilja Naložbe za rast in delovna mesta v programskem obdobju 2021 – 2027 in s Priročnikom za uporabo informacijskega sistema e-MA.</a:t>
            </a:r>
          </a:p>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lang="sl-SI" sz="2400" dirty="0">
              <a:solidFill>
                <a:srgbClr val="000000"/>
              </a:solidFill>
              <a:latin typeface="Republika" panose="02000506040000020004" pitchFamily="2" charset="-18"/>
            </a:endParaRPr>
          </a:p>
          <a:p>
            <a:pPr marL="0" marR="0" lvl="0" indent="0" algn="just" defTabSz="457200" rtl="0" eaLnBrk="0" fontAlgn="base" latinLnBrk="0" hangingPunct="0">
              <a:lnSpc>
                <a:spcPct val="100000"/>
              </a:lnSpc>
              <a:spcBef>
                <a:spcPct val="0"/>
              </a:spcBef>
              <a:spcAft>
                <a:spcPts val="600"/>
              </a:spcAft>
              <a:buClrTx/>
              <a:buSzTx/>
              <a:tabLst/>
              <a:defRPr/>
            </a:pPr>
            <a:r>
              <a:rPr lang="sl-SI" sz="2400" dirty="0">
                <a:solidFill>
                  <a:srgbClr val="000000"/>
                </a:solidFill>
                <a:latin typeface="Republika" panose="02000506040000020004" pitchFamily="2" charset="-18"/>
              </a:rPr>
              <a:t>To pomeni, da bo upravičenec moral pridobiti dostop do IS eMA2 ter zahtevke za izplačila skupaj z zahtevanimi dokazili za dokazovanje doseganja kazalnikov in ostalo zahtevano dokumentacijo vnesti v sistem eMA2.</a:t>
            </a:r>
          </a:p>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lang="sl-SI" sz="2400" dirty="0">
              <a:solidFill>
                <a:srgbClr val="000000"/>
              </a:solidFill>
              <a:latin typeface="Republika" panose="02000506040000020004" pitchFamily="2" charset="-18"/>
            </a:endParaRPr>
          </a:p>
          <a:p>
            <a:pPr marL="0" marR="0" lvl="0" indent="0" algn="just" defTabSz="457200" rtl="0" eaLnBrk="0" fontAlgn="base" latinLnBrk="0" hangingPunct="0">
              <a:lnSpc>
                <a:spcPct val="100000"/>
              </a:lnSpc>
              <a:spcBef>
                <a:spcPct val="0"/>
              </a:spcBef>
              <a:spcAft>
                <a:spcPts val="600"/>
              </a:spcAft>
              <a:buClrTx/>
              <a:buSzTx/>
              <a:tabLst/>
              <a:defRPr/>
            </a:pPr>
            <a:r>
              <a:rPr lang="sl-SI" sz="2400" u="sng" dirty="0">
                <a:solidFill>
                  <a:srgbClr val="000000"/>
                </a:solidFill>
                <a:latin typeface="Republika" panose="02000506040000020004" pitchFamily="2" charset="-18"/>
              </a:rPr>
              <a:t>Poročanje v IS eMA: 2x letno o doseganju kazalnikov.</a:t>
            </a:r>
          </a:p>
        </p:txBody>
      </p:sp>
    </p:spTree>
    <p:extLst>
      <p:ext uri="{BB962C8B-B14F-4D97-AF65-F5344CB8AC3E}">
        <p14:creationId xmlns:p14="http://schemas.microsoft.com/office/powerpoint/2010/main" val="1963909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615505" y="326097"/>
            <a:ext cx="10345342"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ČASOVNI OKVIR </a:t>
            </a:r>
            <a:r>
              <a:rPr lang="sl-SI" altLang="sl-SI" sz="1800" dirty="0">
                <a:solidFill>
                  <a:srgbClr val="529DBA"/>
                </a:solidFill>
                <a:latin typeface="Republika" panose="02000506040000020004" pitchFamily="2" charset="-18"/>
              </a:rPr>
              <a:t>ZA PRIJAVE V PRVEM PRIJAVNEM ROKU</a:t>
            </a:r>
            <a:endParaRPr lang="en-AU" altLang="sl-SI" sz="1800"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466249" y="1140865"/>
            <a:ext cx="11259502" cy="523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buFont typeface="Arial" panose="020B0604020202020204" pitchFamily="34" charset="0"/>
              <a:buChar char="•"/>
            </a:pPr>
            <a:r>
              <a:rPr lang="sl-SI" b="1" dirty="0">
                <a:solidFill>
                  <a:schemeClr val="tx2"/>
                </a:solidFill>
                <a:latin typeface="Republika" panose="02000506040000020004" pitchFamily="2" charset="-18"/>
                <a:ea typeface="Times New Roman" panose="02020603050405020304" pitchFamily="18" charset="0"/>
                <a:cs typeface="Times New Roman" panose="02020603050405020304" pitchFamily="18" charset="0"/>
              </a:rPr>
              <a:t>Prvi r</a:t>
            </a:r>
            <a:r>
              <a:rPr lang="sl-SI" b="1"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ok za prijavo na javni razpis: </a:t>
            </a:r>
            <a:r>
              <a:rPr lang="sl-SI" b="1" dirty="0">
                <a:solidFill>
                  <a:schemeClr val="tx2"/>
                </a:solidFill>
                <a:latin typeface="Republika" panose="02000506040000020004" pitchFamily="2" charset="-18"/>
                <a:ea typeface="Times New Roman" panose="02020603050405020304" pitchFamily="18" charset="0"/>
                <a:cs typeface="Times New Roman" panose="02020603050405020304" pitchFamily="18" charset="0"/>
              </a:rPr>
              <a:t>14. 3</a:t>
            </a:r>
            <a:r>
              <a:rPr lang="sl-SI" b="1"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 2025.</a:t>
            </a:r>
          </a:p>
          <a:p>
            <a:pPr algn="just">
              <a:lnSpc>
                <a:spcPct val="107000"/>
              </a:lnSpc>
              <a:spcAft>
                <a:spcPts val="800"/>
              </a:spcAft>
              <a:buFont typeface="Arial" panose="020B0604020202020204" pitchFamily="34" charset="0"/>
              <a:buChar char="•"/>
            </a:pPr>
            <a:r>
              <a:rPr kumimoji="0" lang="sl-SI" b="0" i="0" u="none" strike="noStrike" kern="1200" cap="none" spc="0" normalizeH="0" baseline="0" noProof="0" dirty="0">
                <a:ln>
                  <a:noFill/>
                </a:ln>
                <a:solidFill>
                  <a:schemeClr val="tx2"/>
                </a:solidFill>
                <a:effectLst/>
                <a:uLnTx/>
                <a:uFillTx/>
                <a:latin typeface="Republika" panose="02000506040000020004" pitchFamily="2" charset="-18"/>
              </a:rPr>
              <a:t>Vloga se lahko odda </a:t>
            </a:r>
            <a:r>
              <a:rPr kumimoji="0" lang="sl-SI" b="1" i="0" u="none" strike="noStrike" kern="1200" cap="none" spc="0" normalizeH="0" baseline="0" noProof="0" dirty="0">
                <a:ln>
                  <a:noFill/>
                </a:ln>
                <a:solidFill>
                  <a:schemeClr val="tx2"/>
                </a:solidFill>
                <a:effectLst/>
                <a:uLnTx/>
                <a:uFillTx/>
                <a:latin typeface="Republika" panose="02000506040000020004" pitchFamily="2" charset="-18"/>
              </a:rPr>
              <a:t>po pošti ali osebno</a:t>
            </a:r>
            <a:r>
              <a:rPr kumimoji="0" lang="sl-SI" b="0" i="0" u="none" strike="noStrike" kern="1200" cap="none" spc="0" normalizeH="0" baseline="0" noProof="0" dirty="0">
                <a:ln>
                  <a:noFill/>
                </a:ln>
                <a:solidFill>
                  <a:schemeClr val="tx2"/>
                </a:solidFill>
                <a:effectLst/>
                <a:uLnTx/>
                <a:uFillTx/>
                <a:latin typeface="Republika" panose="02000506040000020004" pitchFamily="2" charset="-18"/>
              </a:rPr>
              <a:t>. Če se vloga pošlje priporočeno po pošti, se za dan oddaje vloge šteje datum na poštnem žigu. V primeru navadne pošiljke,  ali predložitve vloge na sedežu ministrstva se za dan oddaje šteje datum </a:t>
            </a:r>
            <a:r>
              <a:rPr kumimoji="0" lang="pl-PL" b="0" i="0" u="none" strike="noStrike" kern="1200" cap="none" spc="0" normalizeH="0" baseline="0" noProof="0" dirty="0">
                <a:ln>
                  <a:noFill/>
                </a:ln>
                <a:solidFill>
                  <a:schemeClr val="tx2"/>
                </a:solidFill>
                <a:effectLst/>
                <a:uLnTx/>
                <a:uFillTx/>
                <a:latin typeface="Republika" panose="02000506040000020004" pitchFamily="2" charset="-18"/>
              </a:rPr>
              <a:t>na potrdilu ministrstva o prejemu pošiljke</a:t>
            </a:r>
            <a:r>
              <a:rPr kumimoji="0" lang="sl-SI" b="0" i="0" u="none" strike="noStrike" kern="1200" cap="none" spc="0" normalizeH="0" baseline="0" noProof="0" dirty="0">
                <a:ln>
                  <a:noFill/>
                </a:ln>
                <a:solidFill>
                  <a:schemeClr val="tx2"/>
                </a:solidFill>
                <a:effectLst/>
                <a:uLnTx/>
                <a:uFillTx/>
                <a:latin typeface="Republika" panose="02000506040000020004" pitchFamily="2" charset="-18"/>
              </a:rPr>
              <a:t>. Osebno se vloga lahko odda v sprejemni pisarni ministrstva </a:t>
            </a:r>
            <a:r>
              <a:rPr kumimoji="0" lang="pl-PL" b="0" i="0" u="none" strike="noStrike" kern="1200" cap="none" spc="0" normalizeH="0" baseline="0" noProof="0" dirty="0">
                <a:ln>
                  <a:noFill/>
                </a:ln>
                <a:solidFill>
                  <a:schemeClr val="tx2"/>
                </a:solidFill>
                <a:effectLst/>
                <a:uLnTx/>
                <a:uFillTx/>
                <a:latin typeface="Republika" panose="02000506040000020004" pitchFamily="2" charset="-18"/>
              </a:rPr>
              <a:t>od 9.00 do 15.30 (v petek do 14.30), </a:t>
            </a:r>
            <a:r>
              <a:rPr kumimoji="0" lang="sl-SI" b="0" i="0" u="none" strike="noStrike" kern="1200" cap="none" spc="0" normalizeH="0" baseline="0" noProof="0" dirty="0">
                <a:ln>
                  <a:noFill/>
                </a:ln>
                <a:solidFill>
                  <a:schemeClr val="tx2"/>
                </a:solidFill>
                <a:effectLst/>
                <a:uLnTx/>
                <a:uFillTx/>
                <a:latin typeface="Republika" panose="02000506040000020004" pitchFamily="2" charset="-18"/>
              </a:rPr>
              <a:t>na zadnji dan za oddajo vlog do 12. ure.</a:t>
            </a:r>
            <a:endParaRPr lang="sl-SI" b="1"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Obdobje upravičenosti stroškov in izdatkov (rok za izvajanje operacije ): od sklepa o sofinanciranju operacije (zadnji rok za začetek izvajanja operacije je 3 mesece po podpisu pogodbe).</a:t>
            </a:r>
            <a:endParaRPr lang="sl-SI"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Vse aktivnosti operacije morajo biti izvedene najpozneje v roku 12 mesecev od datuma začetka izvajanja (skrajni datum za zaključek operacije).</a:t>
            </a:r>
            <a:endParaRPr lang="sl-SI"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Obdobje upravičenih stroškov: 12 mesecev od datuma začetka izvajanja.</a:t>
            </a:r>
            <a:endParaRPr lang="sl-SI"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Obdobje upravičenosti izdatkov: od sklepa o izboru do izstavitve zadnjega zahtevka za izplačilo.</a:t>
            </a:r>
            <a:endParaRPr lang="sl-SI"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Obdobje upravičenosti javnih izdatkov: do 31. 12. 2026.</a:t>
            </a:r>
            <a:endParaRPr lang="sl-SI" dirty="0">
              <a:solidFill>
                <a:schemeClr val="tx2"/>
              </a:solidFill>
              <a:latin typeface="Republika" panose="02000506040000020004" pitchFamily="2" charset="-18"/>
              <a:ea typeface="Times New Roman" panose="02020603050405020304" pitchFamily="18"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b="1" dirty="0">
                <a:solidFill>
                  <a:schemeClr val="tx2"/>
                </a:solidFill>
                <a:effectLst/>
                <a:latin typeface="Republika" panose="02000506040000020004" pitchFamily="2" charset="-18"/>
                <a:ea typeface="Times New Roman" panose="02020603050405020304" pitchFamily="18" charset="0"/>
              </a:rPr>
              <a:t>Ker ima javni razpis več odpiranj, bodo obdobja upravičenosti stroškov in izdatkov za posamezno odpiranje opredeljeni v pogodbi o sofinanciranju skladno z razpisnimi določili, na osnovi podatkov iz oddane vloge na javni razpis.  </a:t>
            </a:r>
            <a:endParaRPr lang="sl-SI" dirty="0">
              <a:solidFill>
                <a:schemeClr val="tx2"/>
              </a:solidFill>
              <a:effectLst/>
              <a:latin typeface="Republika" panose="02000506040000020004" pitchFamily="2" charset="-18"/>
              <a:ea typeface="Times New Roman" panose="02020603050405020304" pitchFamily="18" charset="0"/>
            </a:endParaRPr>
          </a:p>
        </p:txBody>
      </p:sp>
    </p:spTree>
    <p:extLst>
      <p:ext uri="{BB962C8B-B14F-4D97-AF65-F5344CB8AC3E}">
        <p14:creationId xmlns:p14="http://schemas.microsoft.com/office/powerpoint/2010/main" val="286930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1" name="Naslov 1"/>
          <p:cNvSpPr>
            <a:spLocks noGrp="1"/>
          </p:cNvSpPr>
          <p:nvPr>
            <p:ph type="ctrTitle"/>
          </p:nvPr>
        </p:nvSpPr>
        <p:spPr bwMode="auto">
          <a:xfrm>
            <a:off x="1090613" y="2136775"/>
            <a:ext cx="5005387" cy="203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1B495A"/>
                </a:solidFill>
              </a:rPr>
              <a:t>V PRIMERU </a:t>
            </a:r>
            <a:br>
              <a:rPr lang="sl-SI" altLang="sl-SI" dirty="0">
                <a:solidFill>
                  <a:srgbClr val="1B495A"/>
                </a:solidFill>
              </a:rPr>
            </a:br>
            <a:r>
              <a:rPr lang="sl-SI" altLang="sl-SI" dirty="0">
                <a:solidFill>
                  <a:srgbClr val="1B495A"/>
                </a:solidFill>
              </a:rPr>
              <a:t>VPRAŠANJ SMO </a:t>
            </a:r>
            <a:br>
              <a:rPr lang="sl-SI" altLang="sl-SI" dirty="0">
                <a:solidFill>
                  <a:srgbClr val="1B495A"/>
                </a:solidFill>
              </a:rPr>
            </a:br>
            <a:r>
              <a:rPr lang="sl-SI" altLang="sl-SI" dirty="0">
                <a:solidFill>
                  <a:srgbClr val="1B495A"/>
                </a:solidFill>
              </a:rPr>
              <a:t>NA VOLJO.</a:t>
            </a:r>
          </a:p>
        </p:txBody>
      </p:sp>
      <p:sp>
        <p:nvSpPr>
          <p:cNvPr id="29702" name="Title 1"/>
          <p:cNvSpPr txBox="1">
            <a:spLocks/>
          </p:cNvSpPr>
          <p:nvPr/>
        </p:nvSpPr>
        <p:spPr bwMode="auto">
          <a:xfrm>
            <a:off x="7346950" y="4889500"/>
            <a:ext cx="96901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sl-SI" altLang="sl-SI" sz="2800" b="1" dirty="0">
                <a:solidFill>
                  <a:srgbClr val="3E7C94"/>
                </a:solidFill>
                <a:latin typeface="Republika" panose="02000506040000020004" pitchFamily="2" charset="-18"/>
                <a:cs typeface="Arial" panose="020B0604020202020204" pitchFamily="34" charset="0"/>
              </a:rPr>
              <a:t>urska.bitenc@gov.si</a:t>
            </a:r>
          </a:p>
          <a:p>
            <a:r>
              <a:rPr lang="sl-SI" altLang="sl-SI" sz="2800" b="1" dirty="0">
                <a:solidFill>
                  <a:srgbClr val="3E7C94"/>
                </a:solidFill>
                <a:latin typeface="Republika" panose="02000506040000020004" pitchFamily="2" charset="-18"/>
                <a:cs typeface="Arial" panose="020B0604020202020204" pitchFamily="34" charset="0"/>
              </a:rPr>
              <a:t>petra.kovacec@gov.si</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582612" y="456683"/>
            <a:ext cx="3257868" cy="7151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NAMEN</a:t>
            </a:r>
            <a:br>
              <a:rPr lang="en-AU" altLang="sl-SI" b="0" dirty="0">
                <a:solidFill>
                  <a:srgbClr val="529DBA"/>
                </a:solidFill>
                <a:latin typeface="Republika" panose="02000506040000020004" pitchFamily="2" charset="-18"/>
              </a:rPr>
            </a:b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457106" y="1404472"/>
            <a:ext cx="1102677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algn="just"/>
            <a:r>
              <a:rPr lang="sl-SI" sz="16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Javni razpis je </a:t>
            </a:r>
            <a:r>
              <a:rPr lang="sl-SI" sz="1600" b="1"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namenjen spodbujanju organizacij socialne ekonomije k zagotavljanju ponudbe z družbenimi učinki za trg v skladu z načeli in poslovnimi modeli socialne ekonomije oziroma socialnega podjetništva</a:t>
            </a:r>
            <a:r>
              <a:rPr lang="sl-SI" sz="16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 Javni razpis je tako usmerjen v spodbujanje razvoja projektov socialne ekonomije in zagona socialnih podjetij. Predvidena so štiri odpiranja, in sicer eno odpiranje v posameznem koledarskem letu od leta 2025 naprej.</a:t>
            </a:r>
            <a:endParaRPr lang="sl-SI" sz="16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endPar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p>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Javni razpis je razdeljen na dva sklopa:</a:t>
            </a:r>
            <a:endParaRPr lang="sl-SI" sz="16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 </a:t>
            </a:r>
            <a:endParaRPr lang="sl-SI" sz="16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r>
              <a:rPr lang="sl-SI" sz="1600"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Sklop A:</a:t>
            </a:r>
            <a:endParaRPr lang="sl-SI" sz="1600" dirty="0">
              <a:solidFill>
                <a:schemeClr val="tx2"/>
              </a:solidFill>
              <a:latin typeface="Republika" panose="02000506040000020004" pitchFamily="2" charset="-18"/>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sl-SI" sz="1600"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Namen sklopa A</a:t>
            </a:r>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 je spodbujanje razvoja projektov zadružništva in socialne ekonomije, ki bodo zagotovili izboljšano oziroma novo ponudbo blaga ali storitev z družbenimi učinki na trgu.</a:t>
            </a:r>
            <a:r>
              <a:rPr lang="sl-SI" sz="1600" dirty="0">
                <a:solidFill>
                  <a:schemeClr val="tx2"/>
                </a:solidFill>
                <a:latin typeface="Republika" panose="02000506040000020004" pitchFamily="2" charset="-18"/>
                <a:ea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Podprti bodo projekti, ki bodo razvijali </a:t>
            </a:r>
            <a:r>
              <a:rPr lang="sl-SI" sz="1600"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gospodarske dejavnosti </a:t>
            </a:r>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v skladu z </a:t>
            </a:r>
            <a:r>
              <a:rPr lang="sl-SI" sz="1600"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načeli socialne ekonomije </a:t>
            </a:r>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ter bodo kot rezultat projekta na trgu ponudili nove, izboljšane storitve oziroma blago.  </a:t>
            </a:r>
          </a:p>
          <a:p>
            <a:pPr algn="just"/>
            <a:endParaRPr lang="sl-SI" sz="16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r>
              <a:rPr lang="sl-SI" sz="1600"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Sklop B:</a:t>
            </a:r>
            <a:endParaRPr lang="sl-SI" sz="16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l-SI" sz="1600"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Namen sklopa B</a:t>
            </a:r>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 je spodbujanje zagona socialnih podjetji za trajno opravljanje dejavnosti na trgu skladno s socialno podjetniškimi poslovnimi modeli.  </a:t>
            </a:r>
            <a:endParaRPr lang="sl-SI" sz="16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Podprta bodo socialna podjetja, ki bodo razvijala gospodarske dejavnosti v skladu z </a:t>
            </a:r>
            <a:r>
              <a:rPr lang="sl-SI" sz="1600"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načeli socialnega podjetništva</a:t>
            </a:r>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 </a:t>
            </a:r>
          </a:p>
          <a:p>
            <a:pPr algn="just"/>
            <a:endParaRPr lang="sl-SI" sz="1600" dirty="0">
              <a:solidFill>
                <a:schemeClr val="tx2"/>
              </a:solidFill>
              <a:latin typeface="Republika" panose="02000506040000020004" pitchFamily="2" charset="-18"/>
              <a:ea typeface="Times New Roman" panose="02020603050405020304" pitchFamily="18" charset="0"/>
              <a:cs typeface="Arial" panose="020B0604020202020204" pitchFamily="34" charset="0"/>
            </a:endParaRPr>
          </a:p>
          <a:p>
            <a:pPr algn="just"/>
            <a:endPar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p>
            <a:pPr algn="just"/>
            <a:r>
              <a:rPr lang="sl-SI" sz="16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Projekte izvajajo prijavitelji samostojno.</a:t>
            </a:r>
            <a:endParaRPr lang="sl-SI" sz="16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480401" y="284288"/>
            <a:ext cx="6828822" cy="74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CILJI JAVNEGA RAZPISA</a:t>
            </a:r>
            <a:br>
              <a:rPr lang="en-AU" altLang="sl-SI" b="0" dirty="0">
                <a:solidFill>
                  <a:srgbClr val="529DBA"/>
                </a:solidFill>
                <a:latin typeface="Republika" panose="02000506040000020004" pitchFamily="2" charset="-18"/>
              </a:rPr>
            </a:b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480401" y="1241325"/>
            <a:ext cx="1060964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buAutoNum type="arabicPeriod"/>
            </a:pPr>
            <a:r>
              <a:rPr lang="sl-SI" sz="1400" b="1" dirty="0">
                <a:solidFill>
                  <a:srgbClr val="529DBA"/>
                </a:solidFill>
                <a:latin typeface="Republika" panose="02000506040000020004" pitchFamily="2" charset="-18"/>
                <a:ea typeface="MS Mincho" panose="02020609040205080304" pitchFamily="49" charset="-128"/>
                <a:cs typeface="Arial" panose="020B0604020202020204" pitchFamily="34" charset="0"/>
              </a:rPr>
              <a:t>SPLOŠNI CILJI JR</a:t>
            </a:r>
          </a:p>
          <a:p>
            <a:pPr marL="0" indent="0"/>
            <a:endParaRPr lang="sl-SI" sz="1400" b="1" dirty="0">
              <a:solidFill>
                <a:srgbClr val="529DBA"/>
              </a:solidFill>
              <a:latin typeface="Republika" panose="02000506040000020004" pitchFamily="2" charset="-18"/>
              <a:ea typeface="MS Mincho" panose="02020609040205080304" pitchFamily="49" charset="-128"/>
              <a:cs typeface="Arial" panose="020B0604020202020204" pitchFamily="34" charset="0"/>
            </a:endParaRPr>
          </a:p>
          <a:p>
            <a:r>
              <a:rPr lang="sl-SI" sz="14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V skladu z </a:t>
            </a:r>
            <a:r>
              <a:rPr lang="sl-SI" sz="1400" dirty="0" err="1">
                <a:solidFill>
                  <a:schemeClr val="tx2"/>
                </a:solidFill>
                <a:effectLst/>
                <a:latin typeface="Republika" panose="02000506040000020004" pitchFamily="2" charset="-18"/>
                <a:ea typeface="MS Mincho" panose="02020609040205080304" pitchFamily="49" charset="-128"/>
                <a:cs typeface="Arial" panose="020B0604020202020204" pitchFamily="34" charset="0"/>
              </a:rPr>
              <a:t>ZSocP</a:t>
            </a:r>
            <a:r>
              <a:rPr lang="sl-SI" sz="14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 so cilji na ravni javnega razpisa za oba sklopa naslednji:</a:t>
            </a:r>
            <a:endParaRPr lang="sl-SI" sz="14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sl-SI" sz="14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krepitev sposobnosti subjektov socialne ekonomije za reševanje družbenih, okoljskih, gospodarskih in drugih problemov,</a:t>
            </a:r>
            <a:endParaRPr lang="sl-SI" sz="14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sl-SI" sz="14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spodbujanje razvoja družbenih inovacij, </a:t>
            </a:r>
            <a:endParaRPr lang="sl-SI" sz="14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sl-SI" sz="14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zagotavljanje dodatne ponudbe blaga in storitev v javnem interesu, </a:t>
            </a:r>
            <a:endParaRPr lang="sl-SI" sz="14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sl-SI" sz="14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razvoj novih možnosti zaposlovanja oziroma socialne vključenosti in reintegracije ranljivih ciljnih skupin.</a:t>
            </a:r>
          </a:p>
          <a:p>
            <a:pPr marL="342900" lvl="0" indent="-342900" algn="just">
              <a:buFont typeface="Symbol" panose="05050102010706020507" pitchFamily="18" charset="2"/>
              <a:buChar char=""/>
            </a:pPr>
            <a:endParaRPr lang="sl-SI" sz="1400" dirty="0">
              <a:solidFill>
                <a:schemeClr val="tx2"/>
              </a:solidFill>
              <a:latin typeface="Republika" panose="02000506040000020004" pitchFamily="2" charset="-18"/>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endParaRPr lang="sl-SI" sz="14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sl-SI" sz="1400" b="1" dirty="0">
                <a:solidFill>
                  <a:srgbClr val="529DBA"/>
                </a:solidFill>
                <a:latin typeface="Republika" panose="02000506040000020004" pitchFamily="2" charset="-18"/>
                <a:ea typeface="MS Mincho" panose="02020609040205080304" pitchFamily="49" charset="-128"/>
                <a:cs typeface="Arial" panose="020B0604020202020204" pitchFamily="34" charset="0"/>
              </a:rPr>
              <a:t>2</a:t>
            </a:r>
            <a:r>
              <a:rPr kumimoji="0" lang="sl-SI" sz="1400" b="1" i="0" u="none" strike="noStrike" kern="1200" cap="none" spc="0" normalizeH="0" baseline="0" noProof="0" dirty="0">
                <a:ln>
                  <a:noFill/>
                </a:ln>
                <a:solidFill>
                  <a:srgbClr val="529DBA"/>
                </a:solidFill>
                <a:effectLst/>
                <a:uLnTx/>
                <a:uFillTx/>
                <a:latin typeface="Republika" panose="02000506040000020004" pitchFamily="2" charset="-18"/>
                <a:ea typeface="MS Mincho" panose="02020609040205080304" pitchFamily="49" charset="-128"/>
                <a:cs typeface="Arial" panose="020B0604020202020204" pitchFamily="34" charset="0"/>
              </a:rPr>
              <a:t>. CILJI POSAMEZNEGA SKLOPA JR</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sl-SI" sz="1400" b="1" i="0" u="none" strike="noStrike" kern="1200" cap="none" spc="0" normalizeH="0" baseline="0" noProof="0" dirty="0">
              <a:ln>
                <a:noFill/>
              </a:ln>
              <a:solidFill>
                <a:srgbClr val="529DBA"/>
              </a:solidFill>
              <a:effectLst/>
              <a:uLnTx/>
              <a:uFillTx/>
              <a:latin typeface="Republika" panose="02000506040000020004" pitchFamily="2" charset="-18"/>
              <a:ea typeface="MS Mincho" panose="02020609040205080304" pitchFamily="49" charset="-128"/>
              <a:cs typeface="Arial" panose="020B0604020202020204" pitchFamily="34" charset="0"/>
            </a:endParaRPr>
          </a:p>
          <a:p>
            <a:pPr algn="just">
              <a:buFont typeface="Wingdings" panose="05000000000000000000" pitchFamily="2" charset="2"/>
              <a:buChar char="Ø"/>
            </a:pPr>
            <a:r>
              <a:rPr lang="sl-SI" sz="1400" b="1"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Cilj sklopa A</a:t>
            </a:r>
            <a:r>
              <a:rPr lang="sl-SI" sz="1400" b="1" dirty="0">
                <a:solidFill>
                  <a:schemeClr val="tx2"/>
                </a:solidFill>
                <a:latin typeface="Republika" panose="02000506040000020004" pitchFamily="2" charset="-18"/>
                <a:ea typeface="MS Mincho" panose="02020609040205080304" pitchFamily="49" charset="-128"/>
                <a:cs typeface="Arial" panose="020B0604020202020204" pitchFamily="34" charset="0"/>
              </a:rPr>
              <a:t>:</a:t>
            </a:r>
            <a:r>
              <a:rPr lang="sl-SI" sz="14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 na trgu zagotoviti nove, izboljšane storitve oziroma blago obstoječih organizacij socialne ekonomije na področjih, ki prispevajo k doseganju ciljev Strategije razvoja Slovenije 2030, ustvarjajo pozitivne družbene učinke vključujejo družbene inovacije in/ali prispevajo k razvoju srebrne ekonomije. </a:t>
            </a:r>
            <a:r>
              <a:rPr lang="sl-SI" sz="1400" b="1"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Za doseganje ciljev iz točke 5.1 mora prijavitelj iz sklopa A, ki ni registrirano socialno podjetje, do konca izvajanja projekta pridobiti status socialnega podjetja skladno z </a:t>
            </a:r>
            <a:r>
              <a:rPr lang="sl-SI" sz="1400" b="1" dirty="0" err="1">
                <a:solidFill>
                  <a:schemeClr val="tx2"/>
                </a:solidFill>
                <a:effectLst/>
                <a:latin typeface="Republika" panose="02000506040000020004" pitchFamily="2" charset="-18"/>
                <a:ea typeface="MS Mincho" panose="02020609040205080304" pitchFamily="49" charset="-128"/>
                <a:cs typeface="Arial" panose="020B0604020202020204" pitchFamily="34" charset="0"/>
              </a:rPr>
              <a:t>ZSocP</a:t>
            </a:r>
            <a:r>
              <a:rPr lang="sl-SI" sz="1400" b="1"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  </a:t>
            </a:r>
            <a:endParaRPr lang="sl-SI" sz="1400" b="1" dirty="0">
              <a:solidFill>
                <a:schemeClr val="tx2"/>
              </a:solidFill>
              <a:latin typeface="Republika" panose="02000506040000020004" pitchFamily="2" charset="-18"/>
              <a:ea typeface="MS Mincho" panose="02020609040205080304" pitchFamily="49" charset="-128"/>
              <a:cs typeface="Times New Roman" panose="02020603050405020304" pitchFamily="18" charset="0"/>
            </a:endParaRPr>
          </a:p>
          <a:p>
            <a:pPr algn="just">
              <a:buFont typeface="Wingdings" panose="05000000000000000000" pitchFamily="2" charset="2"/>
              <a:buChar char="Ø"/>
            </a:pPr>
            <a:r>
              <a:rPr lang="sl-SI" sz="14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V okviru sklopa A je v skladu z metodologijo projekta predvidena realizacija dveh zaposlitev za polni </a:t>
            </a:r>
            <a:r>
              <a:rPr lang="sl-SI" sz="1400" dirty="0">
                <a:solidFill>
                  <a:schemeClr val="tx2"/>
                </a:solidFill>
                <a:latin typeface="Republika" panose="02000506040000020004" pitchFamily="2" charset="-18"/>
                <a:ea typeface="Calibri" panose="020F0502020204030204" pitchFamily="34" charset="0"/>
                <a:cs typeface="Arial" panose="020B0604020202020204" pitchFamily="34" charset="0"/>
              </a:rPr>
              <a:t>delovni čas (40 ur/teden). </a:t>
            </a:r>
            <a:endParaRPr lang="sl-SI" sz="1400" dirty="0">
              <a:solidFill>
                <a:schemeClr val="tx2"/>
              </a:solidFill>
              <a:effectLst/>
              <a:latin typeface="Republika" panose="02000506040000020004" pitchFamily="2" charset="-18"/>
              <a:ea typeface="Calibri" panose="020F0502020204030204" pitchFamily="34" charset="0"/>
              <a:cs typeface="Arial" panose="020B0604020202020204" pitchFamily="34" charset="0"/>
            </a:endParaRPr>
          </a:p>
          <a:p>
            <a:pPr algn="just">
              <a:buFont typeface="Wingdings" panose="05000000000000000000" pitchFamily="2" charset="2"/>
              <a:buChar char="Ø"/>
            </a:pPr>
            <a:r>
              <a:rPr lang="sl-SI" sz="14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Na posameznem odpiranju v tem sklopu bo predvidoma izbranih 10 projektov.</a:t>
            </a:r>
            <a:endParaRPr lang="sl-SI" sz="14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r>
              <a:rPr lang="sl-SI" sz="14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 </a:t>
            </a:r>
          </a:p>
          <a:p>
            <a:pPr algn="just"/>
            <a:endParaRPr lang="sl-SI" sz="14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l-SI" sz="1400" b="1"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Cilj sklopa B</a:t>
            </a:r>
            <a:r>
              <a:rPr lang="sl-SI" sz="1400" b="1" dirty="0">
                <a:solidFill>
                  <a:schemeClr val="tx2"/>
                </a:solidFill>
                <a:latin typeface="Republika" panose="02000506040000020004" pitchFamily="2" charset="-18"/>
                <a:ea typeface="MS Mincho" panose="02020609040205080304" pitchFamily="49" charset="-128"/>
                <a:cs typeface="Arial" panose="020B0604020202020204" pitchFamily="34" charset="0"/>
              </a:rPr>
              <a:t>:</a:t>
            </a:r>
            <a:r>
              <a:rPr lang="sl-SI" sz="14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 podpreti zagonske dejavnosti socialnih podjetij s pozitivnimi družbenimi učinki, ki bodo prispevali k doseganju ciljev Strategije razvoja Slovenije 2030 in v svojo dejavnost vpeljujejo družbene inovacije</a:t>
            </a:r>
            <a:r>
              <a:rPr lang="sl-SI" sz="14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 </a:t>
            </a:r>
            <a:r>
              <a:rPr lang="sl-SI" sz="14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in/ali prispevajo k razvoju srebrne ekonomije. </a:t>
            </a:r>
          </a:p>
          <a:p>
            <a:pPr algn="just">
              <a:buFont typeface="Wingdings" panose="05000000000000000000" pitchFamily="2" charset="2"/>
              <a:buChar char="Ø"/>
            </a:pPr>
            <a:r>
              <a:rPr lang="sl-SI" sz="1400" dirty="0">
                <a:solidFill>
                  <a:schemeClr val="tx2"/>
                </a:solidFill>
                <a:effectLst/>
                <a:latin typeface="Republika" panose="02000506040000020004" pitchFamily="2" charset="-18"/>
                <a:ea typeface="Calibri" panose="020F0502020204030204" pitchFamily="34" charset="0"/>
                <a:cs typeface="Arial" panose="020B0604020202020204" pitchFamily="34" charset="0"/>
              </a:rPr>
              <a:t>V okviru sklopa B je v skladu z metodologijo projekta predvidena realizacija ene zaposlitve za polovični delovni čas (20 ur/teden).</a:t>
            </a:r>
          </a:p>
          <a:p>
            <a:pPr algn="just">
              <a:buFont typeface="Wingdings" panose="05000000000000000000" pitchFamily="2" charset="2"/>
              <a:buChar char="Ø"/>
            </a:pPr>
            <a:r>
              <a:rPr lang="sl-SI" sz="1400" dirty="0">
                <a:solidFill>
                  <a:schemeClr val="tx2"/>
                </a:solidFill>
                <a:effectLst/>
                <a:latin typeface="Republika" panose="02000506040000020004" pitchFamily="2" charset="-18"/>
                <a:ea typeface="MS Mincho" panose="02020609040205080304" pitchFamily="49" charset="-128"/>
                <a:cs typeface="Arial" panose="020B0604020202020204" pitchFamily="34" charset="0"/>
              </a:rPr>
              <a:t>Na posameznem odpiranju v tem sklopu bo predvidoma izbranih 10 socialnih podjetij v zagonski fazi. </a:t>
            </a:r>
            <a:endParaRPr lang="sl-SI" sz="14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57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952818" y="498267"/>
            <a:ext cx="4000278" cy="6910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PREDMET</a:t>
            </a:r>
            <a:br>
              <a:rPr lang="en-AU" altLang="sl-SI" b="0" dirty="0">
                <a:solidFill>
                  <a:srgbClr val="529DBA"/>
                </a:solidFill>
                <a:latin typeface="Republika" panose="02000506040000020004" pitchFamily="2" charset="-18"/>
              </a:rPr>
            </a:b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373101" y="1621237"/>
            <a:ext cx="6109494"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Bef>
                <a:spcPts val="1200"/>
              </a:spcBef>
              <a:buFont typeface="Arial" panose="020B0604020202020204" pitchFamily="34" charset="0"/>
              <a:buChar char="•"/>
            </a:pPr>
            <a:r>
              <a:rPr lang="sl-SI" b="1" dirty="0">
                <a:solidFill>
                  <a:srgbClr val="3E7C94"/>
                </a:solidFill>
                <a:effectLst/>
                <a:latin typeface="Republika" panose="02000506040000020004" pitchFamily="2" charset="-18"/>
                <a:ea typeface="MS Mincho" panose="02020609040205080304" pitchFamily="49" charset="-128"/>
              </a:rPr>
              <a:t>Predmet sklopa A</a:t>
            </a:r>
            <a:r>
              <a:rPr lang="sl-SI" b="1" dirty="0">
                <a:solidFill>
                  <a:srgbClr val="3E7C94"/>
                </a:solidFill>
                <a:latin typeface="Republika" panose="02000506040000020004" pitchFamily="2" charset="-18"/>
                <a:ea typeface="MS Mincho" panose="02020609040205080304" pitchFamily="49" charset="-128"/>
              </a:rPr>
              <a:t>:</a:t>
            </a:r>
            <a:r>
              <a:rPr lang="sl-SI" dirty="0">
                <a:solidFill>
                  <a:schemeClr val="tx2"/>
                </a:solidFill>
                <a:effectLst/>
                <a:latin typeface="Republika" panose="02000506040000020004" pitchFamily="2" charset="-18"/>
                <a:ea typeface="MS Mincho" panose="02020609040205080304" pitchFamily="49" charset="-128"/>
              </a:rPr>
              <a:t> sofinanciranje projektov zadružništva in socialne ekonomije, ki bodo usmerjeni v razvoj novih storitev in blaga na trgu oziroma njihovo bistveno nadgradnjo, ter bodo reševali izzive na enem od prednostnih </a:t>
            </a:r>
            <a:r>
              <a:rPr lang="sl-SI" b="1" dirty="0">
                <a:solidFill>
                  <a:schemeClr val="tx2"/>
                </a:solidFill>
                <a:effectLst/>
                <a:latin typeface="Republika" panose="02000506040000020004" pitchFamily="2" charset="-18"/>
                <a:ea typeface="MS Mincho" panose="02020609040205080304" pitchFamily="49" charset="-128"/>
              </a:rPr>
              <a:t>področij S5 </a:t>
            </a:r>
            <a:r>
              <a:rPr lang="sl-SI" dirty="0">
                <a:solidFill>
                  <a:schemeClr val="tx2"/>
                </a:solidFill>
                <a:effectLst/>
                <a:latin typeface="Republika" panose="02000506040000020004" pitchFamily="2" charset="-18"/>
                <a:ea typeface="MS Mincho" panose="02020609040205080304" pitchFamily="49" charset="-128"/>
              </a:rPr>
              <a:t>ali na </a:t>
            </a:r>
            <a:r>
              <a:rPr lang="sl-SI" b="1" dirty="0">
                <a:solidFill>
                  <a:schemeClr val="tx2"/>
                </a:solidFill>
                <a:effectLst/>
                <a:latin typeface="Republika" panose="02000506040000020004" pitchFamily="2" charset="-18"/>
                <a:ea typeface="MS Mincho" panose="02020609040205080304" pitchFamily="49" charset="-128"/>
              </a:rPr>
              <a:t>horizontalni ravni S5</a:t>
            </a:r>
            <a:r>
              <a:rPr lang="sl-SI" dirty="0">
                <a:solidFill>
                  <a:schemeClr val="tx2"/>
                </a:solidFill>
                <a:effectLst/>
                <a:latin typeface="Republika" panose="02000506040000020004" pitchFamily="2" charset="-18"/>
                <a:ea typeface="MS Mincho" panose="02020609040205080304" pitchFamily="49" charset="-128"/>
              </a:rPr>
              <a:t>, tj. na področju razvoja družbenih inovacij in/ali srebrne ekonomije ter na tak način prispevali k doseganju ciljev Strategije razvoja Slovenije 2030.</a:t>
            </a:r>
            <a:endParaRPr lang="sl-SI" dirty="0">
              <a:solidFill>
                <a:schemeClr val="tx2"/>
              </a:solidFill>
              <a:effectLst/>
              <a:latin typeface="Republika" panose="02000506040000020004" pitchFamily="2" charset="-18"/>
              <a:ea typeface="Times New Roman" panose="02020603050405020304" pitchFamily="18" charset="0"/>
            </a:endParaRPr>
          </a:p>
          <a:p>
            <a:pPr algn="just">
              <a:spcBef>
                <a:spcPts val="1200"/>
              </a:spcBef>
              <a:buFont typeface="Arial" panose="020B0604020202020204" pitchFamily="34" charset="0"/>
              <a:buChar char="•"/>
            </a:pPr>
            <a:r>
              <a:rPr lang="sl-SI" b="1" dirty="0">
                <a:solidFill>
                  <a:srgbClr val="3E7C94"/>
                </a:solidFill>
                <a:effectLst/>
                <a:latin typeface="Republika" panose="02000506040000020004" pitchFamily="2" charset="-18"/>
                <a:ea typeface="MS Mincho" panose="02020609040205080304" pitchFamily="49" charset="-128"/>
              </a:rPr>
              <a:t>Predmet sklopa B</a:t>
            </a:r>
            <a:r>
              <a:rPr lang="sl-SI" b="1" dirty="0">
                <a:solidFill>
                  <a:srgbClr val="3E7C94"/>
                </a:solidFill>
                <a:latin typeface="Republika" panose="02000506040000020004" pitchFamily="2" charset="-18"/>
                <a:ea typeface="MS Mincho" panose="02020609040205080304" pitchFamily="49" charset="-128"/>
              </a:rPr>
              <a:t>:</a:t>
            </a:r>
            <a:r>
              <a:rPr lang="sl-SI" dirty="0">
                <a:solidFill>
                  <a:schemeClr val="tx2"/>
                </a:solidFill>
                <a:effectLst/>
                <a:latin typeface="Republika" panose="02000506040000020004" pitchFamily="2" charset="-18"/>
                <a:ea typeface="MS Mincho" panose="02020609040205080304" pitchFamily="49" charset="-128"/>
              </a:rPr>
              <a:t> sofinanciranje zagona dejavnosti socialnih podjetij, s katerimi bodo reševali izzive na enem od prednostnih </a:t>
            </a:r>
            <a:r>
              <a:rPr lang="sl-SI" b="1" dirty="0">
                <a:solidFill>
                  <a:schemeClr val="tx2"/>
                </a:solidFill>
                <a:effectLst/>
                <a:latin typeface="Republika" panose="02000506040000020004" pitchFamily="2" charset="-18"/>
                <a:ea typeface="MS Mincho" panose="02020609040205080304" pitchFamily="49" charset="-128"/>
              </a:rPr>
              <a:t>področij S5 </a:t>
            </a:r>
            <a:r>
              <a:rPr lang="sl-SI" dirty="0">
                <a:solidFill>
                  <a:schemeClr val="tx2"/>
                </a:solidFill>
                <a:effectLst/>
                <a:latin typeface="Republika" panose="02000506040000020004" pitchFamily="2" charset="-18"/>
                <a:ea typeface="MS Mincho" panose="02020609040205080304" pitchFamily="49" charset="-128"/>
              </a:rPr>
              <a:t>ali na </a:t>
            </a:r>
            <a:r>
              <a:rPr lang="sl-SI" b="1" dirty="0">
                <a:solidFill>
                  <a:schemeClr val="tx2"/>
                </a:solidFill>
                <a:effectLst/>
                <a:latin typeface="Republika" panose="02000506040000020004" pitchFamily="2" charset="-18"/>
                <a:ea typeface="MS Mincho" panose="02020609040205080304" pitchFamily="49" charset="-128"/>
              </a:rPr>
              <a:t>horizontalni ravni S5</a:t>
            </a:r>
            <a:r>
              <a:rPr lang="sl-SI" dirty="0">
                <a:solidFill>
                  <a:schemeClr val="tx2"/>
                </a:solidFill>
                <a:effectLst/>
                <a:latin typeface="Republika" panose="02000506040000020004" pitchFamily="2" charset="-18"/>
                <a:ea typeface="MS Mincho" panose="02020609040205080304" pitchFamily="49" charset="-128"/>
              </a:rPr>
              <a:t>, tj. na področju razvoja družbenih inovacij in/ali srebrne ekonomije ter na tak način prispevali k doseganju ciljev Strategije razvoja Slovenije 2030.</a:t>
            </a:r>
            <a:endParaRPr lang="sl-SI" dirty="0">
              <a:solidFill>
                <a:schemeClr val="tx2"/>
              </a:solidFill>
              <a:effectLst/>
              <a:latin typeface="Republika" panose="02000506040000020004" pitchFamily="2" charset="-18"/>
              <a:ea typeface="Times New Roman" panose="02020603050405020304" pitchFamily="18" charset="0"/>
            </a:endParaRPr>
          </a:p>
        </p:txBody>
      </p:sp>
      <p:pic>
        <p:nvPicPr>
          <p:cNvPr id="2" name="Slika 1">
            <a:extLst>
              <a:ext uri="{FF2B5EF4-FFF2-40B4-BE49-F238E27FC236}">
                <a16:creationId xmlns:a16="http://schemas.microsoft.com/office/drawing/2014/main" id="{0294F114-F82B-EF06-B523-1E0C774D2E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47953" y="2289890"/>
            <a:ext cx="4401693" cy="3340898"/>
          </a:xfrm>
          <a:prstGeom prst="rect">
            <a:avLst/>
          </a:prstGeom>
        </p:spPr>
      </p:pic>
    </p:spTree>
    <p:extLst>
      <p:ext uri="{BB962C8B-B14F-4D97-AF65-F5344CB8AC3E}">
        <p14:creationId xmlns:p14="http://schemas.microsoft.com/office/powerpoint/2010/main" val="374365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615506" y="276373"/>
            <a:ext cx="4000278"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KAZALNIKI</a:t>
            </a: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444817" y="980077"/>
            <a:ext cx="690624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algn="just">
              <a:spcAft>
                <a:spcPts val="600"/>
              </a:spcAft>
            </a:pPr>
            <a:r>
              <a:rPr lang="sl-SI" sz="1400" b="1" dirty="0">
                <a:solidFill>
                  <a:srgbClr val="3E7C94"/>
                </a:solidFill>
                <a:effectLst/>
                <a:latin typeface="Republika" panose="02000506040000020004" pitchFamily="2" charset="-18"/>
                <a:ea typeface="Times New Roman" panose="02020603050405020304" pitchFamily="18" charset="0"/>
              </a:rPr>
              <a:t>KAZALNIKI NA NIVOJU JR: </a:t>
            </a:r>
          </a:p>
          <a:p>
            <a:pPr marL="0" indent="0" algn="just">
              <a:spcAft>
                <a:spcPts val="600"/>
              </a:spcAft>
            </a:pPr>
            <a:r>
              <a:rPr lang="sl-SI" sz="1400" dirty="0">
                <a:solidFill>
                  <a:schemeClr val="tx2"/>
                </a:solidFill>
                <a:effectLst/>
                <a:latin typeface="Republika" panose="02000506040000020004" pitchFamily="2" charset="-18"/>
                <a:ea typeface="MS Mincho" panose="02020609040205080304" pitchFamily="49" charset="-128"/>
              </a:rPr>
              <a:t>Na nivoju javnega razpisa se bosta spremljala kazalnika učinka RCO01 – Podjetja, ko so prejela podporo (od tega: </a:t>
            </a:r>
            <a:r>
              <a:rPr lang="sl-SI" sz="1400" dirty="0" err="1">
                <a:solidFill>
                  <a:schemeClr val="tx2"/>
                </a:solidFill>
                <a:effectLst/>
                <a:latin typeface="Republika" panose="02000506040000020004" pitchFamily="2" charset="-18"/>
                <a:ea typeface="MS Mincho" panose="02020609040205080304" pitchFamily="49" charset="-128"/>
              </a:rPr>
              <a:t>mikro</a:t>
            </a:r>
            <a:r>
              <a:rPr lang="sl-SI" sz="1400" dirty="0">
                <a:solidFill>
                  <a:schemeClr val="tx2"/>
                </a:solidFill>
                <a:effectLst/>
                <a:latin typeface="Republika" panose="02000506040000020004" pitchFamily="2" charset="-18"/>
                <a:ea typeface="MS Mincho" panose="02020609040205080304" pitchFamily="49" charset="-128"/>
              </a:rPr>
              <a:t>, mala, srednja, velika) in RCO02 – Podjetja, ko so prejela podporo v obliki nepovratnih sredstev. </a:t>
            </a:r>
            <a:endParaRPr lang="sl-SI" sz="1400" dirty="0">
              <a:solidFill>
                <a:schemeClr val="tx2"/>
              </a:solidFill>
              <a:effectLst/>
              <a:latin typeface="Republika" panose="02000506040000020004" pitchFamily="2" charset="-18"/>
              <a:ea typeface="Times New Roman" panose="02020603050405020304" pitchFamily="18" charset="0"/>
            </a:endParaRPr>
          </a:p>
          <a:p>
            <a:pPr marL="0" indent="0" algn="just">
              <a:spcAft>
                <a:spcPts val="600"/>
              </a:spcAft>
            </a:pPr>
            <a:endParaRPr lang="sl-SI" sz="1400" noProof="0" dirty="0">
              <a:solidFill>
                <a:schemeClr val="tx2"/>
              </a:solidFill>
              <a:latin typeface="Republika" panose="02000506040000020004" pitchFamily="2" charset="-18"/>
            </a:endParaRPr>
          </a:p>
          <a:p>
            <a:pPr marL="0" indent="0" algn="just">
              <a:spcAft>
                <a:spcPts val="600"/>
              </a:spcAft>
            </a:pPr>
            <a:r>
              <a:rPr kumimoji="0" lang="sl-SI" sz="1400" b="1" i="0" u="none" strike="noStrike" kern="1200" cap="none" spc="0" normalizeH="0" baseline="0" noProof="0" dirty="0">
                <a:ln>
                  <a:noFill/>
                </a:ln>
                <a:solidFill>
                  <a:srgbClr val="3E7C94"/>
                </a:solidFill>
                <a:effectLst/>
                <a:uLnTx/>
                <a:uFillTx/>
                <a:latin typeface="Republika" panose="02000506040000020004" pitchFamily="2" charset="-18"/>
                <a:ea typeface="Times New Roman" panose="02020603050405020304" pitchFamily="18" charset="0"/>
              </a:rPr>
              <a:t>OBVEZNI KAZALNIK NA NIVOJU POSAMEZNEGA PROJEKTA: </a:t>
            </a:r>
          </a:p>
          <a:p>
            <a:pPr algn="just">
              <a:spcBef>
                <a:spcPts val="1200"/>
              </a:spcBef>
              <a:buFont typeface="Wingdings" panose="05000000000000000000" pitchFamily="2" charset="2"/>
              <a:buChar char="Ø"/>
            </a:pPr>
            <a:r>
              <a:rPr lang="sl-SI" sz="1400" b="1" dirty="0">
                <a:solidFill>
                  <a:schemeClr val="tx2"/>
                </a:solidFill>
                <a:latin typeface="Republika" panose="02000506040000020004" pitchFamily="2" charset="-18"/>
                <a:ea typeface="MS Mincho" panose="02020609040205080304" pitchFamily="49" charset="-128"/>
              </a:rPr>
              <a:t>S</a:t>
            </a:r>
            <a:r>
              <a:rPr lang="sl-SI" sz="1400" b="1" dirty="0">
                <a:solidFill>
                  <a:schemeClr val="tx2"/>
                </a:solidFill>
                <a:effectLst/>
                <a:latin typeface="Republika" panose="02000506040000020004" pitchFamily="2" charset="-18"/>
                <a:ea typeface="MS Mincho" panose="02020609040205080304" pitchFamily="49" charset="-128"/>
              </a:rPr>
              <a:t>klop A</a:t>
            </a:r>
            <a:r>
              <a:rPr lang="sl-SI" sz="1400" b="1" dirty="0">
                <a:solidFill>
                  <a:schemeClr val="tx2"/>
                </a:solidFill>
                <a:latin typeface="Republika" panose="02000506040000020004" pitchFamily="2" charset="-18"/>
                <a:ea typeface="MS Mincho" panose="02020609040205080304" pitchFamily="49" charset="-128"/>
              </a:rPr>
              <a:t>: </a:t>
            </a:r>
            <a:r>
              <a:rPr lang="sl-SI" sz="1400" dirty="0">
                <a:solidFill>
                  <a:schemeClr val="tx2"/>
                </a:solidFill>
                <a:effectLst/>
                <a:latin typeface="Republika" panose="02000506040000020004" pitchFamily="2" charset="-18"/>
                <a:ea typeface="MS Mincho" panose="02020609040205080304" pitchFamily="49" charset="-128"/>
              </a:rPr>
              <a:t>ena nova ali izboljšana storitev ali blago. </a:t>
            </a:r>
            <a:endParaRPr lang="sl-SI" sz="1400" dirty="0">
              <a:solidFill>
                <a:schemeClr val="tx2"/>
              </a:solidFill>
              <a:effectLst/>
              <a:latin typeface="Republika" panose="02000506040000020004" pitchFamily="2" charset="-18"/>
              <a:ea typeface="Times New Roman" panose="02020603050405020304" pitchFamily="18" charset="0"/>
            </a:endParaRPr>
          </a:p>
          <a:p>
            <a:pPr algn="just">
              <a:spcBef>
                <a:spcPts val="1200"/>
              </a:spcBef>
              <a:buFont typeface="Wingdings" panose="05000000000000000000" pitchFamily="2" charset="2"/>
              <a:buChar char="Ø"/>
            </a:pPr>
            <a:r>
              <a:rPr lang="sl-SI" sz="1400" b="1" dirty="0">
                <a:solidFill>
                  <a:schemeClr val="tx2"/>
                </a:solidFill>
                <a:effectLst/>
                <a:latin typeface="Republika" panose="02000506040000020004" pitchFamily="2" charset="-18"/>
                <a:ea typeface="MS Mincho" panose="02020609040205080304" pitchFamily="49" charset="-128"/>
              </a:rPr>
              <a:t>Sklop B: </a:t>
            </a:r>
            <a:r>
              <a:rPr lang="sl-SI" sz="1400" dirty="0">
                <a:solidFill>
                  <a:schemeClr val="tx2"/>
                </a:solidFill>
                <a:effectLst/>
                <a:latin typeface="Republika" panose="02000506040000020004" pitchFamily="2" charset="-18"/>
                <a:ea typeface="MS Mincho" panose="02020609040205080304" pitchFamily="49" charset="-128"/>
              </a:rPr>
              <a:t>nov ali izboljšan poslovni model. </a:t>
            </a:r>
          </a:p>
          <a:p>
            <a:pPr algn="just">
              <a:spcBef>
                <a:spcPts val="1200"/>
              </a:spcBef>
              <a:buFont typeface="Wingdings" panose="05000000000000000000" pitchFamily="2" charset="2"/>
              <a:buChar char="Ø"/>
            </a:pPr>
            <a:r>
              <a:rPr lang="sl-SI" sz="1400" dirty="0">
                <a:solidFill>
                  <a:schemeClr val="tx2"/>
                </a:solidFill>
                <a:effectLst/>
                <a:latin typeface="Republika" panose="02000506040000020004" pitchFamily="2" charset="-18"/>
                <a:ea typeface="MS Mincho" panose="02020609040205080304" pitchFamily="49" charset="-128"/>
              </a:rPr>
              <a:t>Poleg obveznega kazalnika projekta je zaželeno, da prijavitelj v sklopu A ali B izbere dodatne kazalnike, ki jih opredeli sam (kazalniki morajo neposredno prispevati k doseganju cilja projekta, biti smiselno opredeljeni in realno dosegljivi v predvidenem času). Jasno mora določiti tudi načine za preverjanje doseganja kazalnikov. </a:t>
            </a:r>
          </a:p>
          <a:p>
            <a:pPr algn="just">
              <a:spcBef>
                <a:spcPts val="1200"/>
              </a:spcBef>
              <a:buFont typeface="Wingdings" panose="05000000000000000000" pitchFamily="2" charset="2"/>
              <a:buChar char="Ø"/>
            </a:pPr>
            <a:r>
              <a:rPr lang="sl-SI" sz="1400" b="1" dirty="0">
                <a:solidFill>
                  <a:schemeClr val="tx2"/>
                </a:solidFill>
                <a:latin typeface="Republika" panose="02000506040000020004" pitchFamily="2" charset="-18"/>
                <a:ea typeface="MS Mincho" panose="02020609040205080304" pitchFamily="49" charset="-128"/>
              </a:rPr>
              <a:t>Dodatni kazalniki so predmet ocenjevanja.</a:t>
            </a:r>
          </a:p>
          <a:p>
            <a:pPr algn="just">
              <a:spcBef>
                <a:spcPts val="1200"/>
              </a:spcBef>
              <a:buFont typeface="Wingdings" panose="05000000000000000000" pitchFamily="2" charset="2"/>
              <a:buChar char="Ø"/>
            </a:pPr>
            <a:r>
              <a:rPr lang="sl-SI" sz="1400" b="1" dirty="0">
                <a:solidFill>
                  <a:schemeClr val="tx2"/>
                </a:solidFill>
                <a:effectLst/>
                <a:latin typeface="Republika" panose="02000506040000020004" pitchFamily="2" charset="-18"/>
                <a:ea typeface="MS Mincho" panose="02020609040205080304" pitchFamily="49" charset="-128"/>
              </a:rPr>
              <a:t>Predstavitev </a:t>
            </a:r>
            <a:r>
              <a:rPr lang="sl-SI" sz="1400" b="1" dirty="0">
                <a:solidFill>
                  <a:schemeClr val="tx2"/>
                </a:solidFill>
                <a:latin typeface="Republika" panose="02000506040000020004" pitchFamily="2" charset="-18"/>
                <a:ea typeface="MS Mincho" panose="02020609040205080304" pitchFamily="49" charset="-128"/>
              </a:rPr>
              <a:t>projekta: </a:t>
            </a:r>
            <a:r>
              <a:rPr lang="sl-SI" sz="1400" dirty="0">
                <a:solidFill>
                  <a:schemeClr val="tx2"/>
                </a:solidFill>
                <a:latin typeface="Republika" panose="02000506040000020004" pitchFamily="2" charset="-18"/>
                <a:ea typeface="MS Mincho" panose="02020609040205080304" pitchFamily="49" charset="-128"/>
              </a:rPr>
              <a:t>Prijavitelji bodo po zaključku izvajanja projekta </a:t>
            </a:r>
            <a:r>
              <a:rPr lang="sl-SI" sz="1400" b="1" dirty="0">
                <a:solidFill>
                  <a:schemeClr val="tx2"/>
                </a:solidFill>
                <a:latin typeface="Republika" panose="02000506040000020004" pitchFamily="2" charset="-18"/>
                <a:ea typeface="MS Mincho" panose="02020609040205080304" pitchFamily="49" charset="-128"/>
              </a:rPr>
              <a:t>zavezani izvesti predstavitev doseženih kazalnikov, ciljev in rezultatov projekta v živo. </a:t>
            </a:r>
            <a:r>
              <a:rPr lang="sl-SI" sz="1400" dirty="0">
                <a:solidFill>
                  <a:schemeClr val="tx2"/>
                </a:solidFill>
                <a:latin typeface="Republika" panose="02000506040000020004" pitchFamily="2" charset="-18"/>
                <a:ea typeface="MS Mincho" panose="02020609040205080304" pitchFamily="49" charset="-128"/>
              </a:rPr>
              <a:t>Predstavitev bo morala biti izvedena v trajanju vsaj 15 minut s poudarkom na predstavitvi nove ponudbe. Lokacija in čas predstavitve bo opredeljena po izstavitvi zadnjega zahtevka za izplačilo s strani skrbnika pogodbe na strani ministrstva. </a:t>
            </a:r>
            <a:endParaRPr lang="sl-SI" sz="1400" dirty="0">
              <a:solidFill>
                <a:schemeClr val="tx2"/>
              </a:solidFill>
              <a:effectLst/>
              <a:latin typeface="Republika" panose="02000506040000020004" pitchFamily="2" charset="-18"/>
              <a:ea typeface="Times New Roman" panose="02020603050405020304" pitchFamily="18" charset="0"/>
            </a:endParaRPr>
          </a:p>
        </p:txBody>
      </p:sp>
      <p:pic>
        <p:nvPicPr>
          <p:cNvPr id="3" name="Slika 2">
            <a:extLst>
              <a:ext uri="{FF2B5EF4-FFF2-40B4-BE49-F238E27FC236}">
                <a16:creationId xmlns:a16="http://schemas.microsoft.com/office/drawing/2014/main" id="{C91D3996-A1A7-DC53-29A7-CC02A6ABCB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8606" y="1986423"/>
            <a:ext cx="4523139" cy="2885153"/>
          </a:xfrm>
          <a:prstGeom prst="rect">
            <a:avLst/>
          </a:prstGeom>
        </p:spPr>
      </p:pic>
    </p:spTree>
    <p:extLst>
      <p:ext uri="{BB962C8B-B14F-4D97-AF65-F5344CB8AC3E}">
        <p14:creationId xmlns:p14="http://schemas.microsoft.com/office/powerpoint/2010/main" val="47444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633638" y="455300"/>
            <a:ext cx="3830785" cy="714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UPRAVIČENCI</a:t>
            </a:r>
            <a:br>
              <a:rPr lang="en-AU" altLang="sl-SI" b="0" dirty="0">
                <a:solidFill>
                  <a:srgbClr val="529DBA"/>
                </a:solidFill>
                <a:latin typeface="Republika" panose="02000506040000020004" pitchFamily="2" charset="-18"/>
              </a:rPr>
            </a:b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4918634" y="1390867"/>
            <a:ext cx="633062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Ø"/>
            </a:pPr>
            <a:r>
              <a:rPr lang="sl-SI" b="1" dirty="0">
                <a:solidFill>
                  <a:schemeClr val="tx2"/>
                </a:solidFill>
                <a:latin typeface="Republika" panose="02000506040000020004" pitchFamily="2" charset="-18"/>
                <a:ea typeface="Times New Roman" panose="02020603050405020304" pitchFamily="18" charset="0"/>
                <a:cs typeface="Arial" panose="020B0604020202020204" pitchFamily="34" charset="0"/>
              </a:rPr>
              <a:t>S</a:t>
            </a:r>
            <a:r>
              <a:rPr lang="sl-SI"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klop A: subjekti socialne ekonomije</a:t>
            </a:r>
            <a:r>
              <a:rPr lang="sl-SI"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 opredeljeni v </a:t>
            </a:r>
            <a:r>
              <a:rPr lang="sl-SI" dirty="0" err="1">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ZSocP</a:t>
            </a:r>
            <a:r>
              <a:rPr lang="sl-SI"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 tj. registrirana socialna podjetja, zadruge, invalidska podjetja, zaposlitveni centri in nevladne organizacije (društva, zavodi, ustanove s statusom NVO v javnem interesu), ki niso ustanovljeni izključno z namenom pridobivanja dobička, s sedežem ali poslovno enoto ali podružnico v Republiki Sloveniji, ki so kot pravna oseba </a:t>
            </a:r>
            <a:r>
              <a:rPr lang="sl-SI"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registrirani tudi za opravljanje gospodarske dejavnosti</a:t>
            </a:r>
            <a:r>
              <a:rPr lang="sl-SI"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 </a:t>
            </a:r>
          </a:p>
          <a:p>
            <a:pPr algn="just">
              <a:buFont typeface="Wingdings" panose="05000000000000000000" pitchFamily="2" charset="2"/>
              <a:buChar char="Ø"/>
            </a:pPr>
            <a:endPar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l-SI"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Sklop B: registrirana socialna podjetja</a:t>
            </a:r>
            <a:r>
              <a:rPr lang="sl-SI"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a:t>
            </a:r>
            <a:endPar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l-SI" b="1"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Ne glede na to, v katerem sklopu kandidirajo prijavitelji, morajo biti registrirani za opravljanje gospodarske dejavnosti najkasneje na dan oddaje vloge</a:t>
            </a:r>
            <a:r>
              <a:rPr lang="sl-SI"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 (upošteva se datum registracije na sodišču oziroma pri pristojnem organu) ter slediti načelom socialne ekonomije oziroma podjetništva. </a:t>
            </a:r>
            <a:endParaRPr lang="sl-SI"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p:txBody>
      </p:sp>
      <p:pic>
        <p:nvPicPr>
          <p:cNvPr id="2" name="Slika 1">
            <a:extLst>
              <a:ext uri="{FF2B5EF4-FFF2-40B4-BE49-F238E27FC236}">
                <a16:creationId xmlns:a16="http://schemas.microsoft.com/office/drawing/2014/main" id="{F22CA5DF-9BA9-01D1-E30B-F9F396354B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6650" y="1883530"/>
            <a:ext cx="3865199" cy="3090940"/>
          </a:xfrm>
          <a:prstGeom prst="rect">
            <a:avLst/>
          </a:prstGeom>
        </p:spPr>
      </p:pic>
    </p:spTree>
    <p:extLst>
      <p:ext uri="{BB962C8B-B14F-4D97-AF65-F5344CB8AC3E}">
        <p14:creationId xmlns:p14="http://schemas.microsoft.com/office/powerpoint/2010/main" val="379122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ka 4" descr="Slika delavca na naslovni strani Pogoji za kandidiranje" title="Slika delavca na naslovni strani Pogoji za kandidiranje"/>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descr="Pogoji za kandidiranje" title="Pogoji za kandidiranj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descr="RS Ministrstvo za gospodarstvo, turizem in šport" title="RS Ministrstvo za gospodarstvo, turizem in šport"/>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
        <p:nvSpPr>
          <p:cNvPr id="9" name="Naslov 1"/>
          <p:cNvSpPr>
            <a:spLocks noGrp="1"/>
          </p:cNvSpPr>
          <p:nvPr>
            <p:ph type="ctrTitle"/>
          </p:nvPr>
        </p:nvSpPr>
        <p:spPr bwMode="auto">
          <a:xfrm>
            <a:off x="713628" y="987963"/>
            <a:ext cx="9471582" cy="203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pl-PL" altLang="sl-SI" dirty="0">
                <a:solidFill>
                  <a:schemeClr val="bg1"/>
                </a:solidFill>
                <a:latin typeface="Republika" panose="02000506040000020004" pitchFamily="2" charset="-18"/>
              </a:rPr>
              <a:t>POGOJI ZA </a:t>
            </a:r>
            <a:br>
              <a:rPr lang="pl-PL" altLang="sl-SI" dirty="0">
                <a:solidFill>
                  <a:schemeClr val="bg1"/>
                </a:solidFill>
                <a:latin typeface="Republika" panose="02000506040000020004" pitchFamily="2" charset="-18"/>
              </a:rPr>
            </a:br>
            <a:r>
              <a:rPr lang="pl-PL" altLang="sl-SI" dirty="0">
                <a:solidFill>
                  <a:schemeClr val="bg1"/>
                </a:solidFill>
                <a:latin typeface="Republika" panose="02000506040000020004" pitchFamily="2" charset="-18"/>
              </a:rPr>
              <a:t>KANDIDIRANJE </a:t>
            </a:r>
            <a:br>
              <a:rPr lang="pl-PL" altLang="sl-SI" dirty="0">
                <a:solidFill>
                  <a:schemeClr val="bg1"/>
                </a:solidFill>
                <a:latin typeface="Republika" panose="02000506040000020004" pitchFamily="2" charset="-18"/>
              </a:rPr>
            </a:br>
            <a:r>
              <a:rPr lang="pl-PL" altLang="sl-SI" dirty="0">
                <a:solidFill>
                  <a:schemeClr val="bg1"/>
                </a:solidFill>
                <a:latin typeface="Republika" panose="02000506040000020004" pitchFamily="2" charset="-18"/>
              </a:rPr>
              <a:t>NA JAVNEM RAZPISU</a:t>
            </a:r>
            <a:endParaRPr lang="sl-SI" altLang="sl-SI" dirty="0">
              <a:solidFill>
                <a:schemeClr val="bg1"/>
              </a:solidFill>
              <a:latin typeface="Republika" panose="02000506040000020004" pitchFamily="2" charset="-18"/>
            </a:endParaRPr>
          </a:p>
        </p:txBody>
      </p:sp>
    </p:spTree>
    <p:extLst>
      <p:ext uri="{BB962C8B-B14F-4D97-AF65-F5344CB8AC3E}">
        <p14:creationId xmlns:p14="http://schemas.microsoft.com/office/powerpoint/2010/main" val="343642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588345" y="743787"/>
            <a:ext cx="5507655" cy="1107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3600" dirty="0">
                <a:solidFill>
                  <a:srgbClr val="529DBA"/>
                </a:solidFill>
                <a:latin typeface="Republika" panose="02000506040000020004" pitchFamily="2" charset="-18"/>
              </a:rPr>
              <a:t>POGOJI ZA KANDIDIRANJE </a:t>
            </a:r>
            <a:br>
              <a:rPr lang="sl-SI" sz="3600" dirty="0">
                <a:solidFill>
                  <a:srgbClr val="529DBA"/>
                </a:solidFill>
                <a:latin typeface="Republika" panose="02000506040000020004" pitchFamily="2" charset="-18"/>
              </a:rPr>
            </a:br>
            <a:r>
              <a:rPr lang="sl-SI" sz="3600" dirty="0">
                <a:solidFill>
                  <a:srgbClr val="529DBA"/>
                </a:solidFill>
                <a:latin typeface="Republika" panose="02000506040000020004" pitchFamily="2" charset="-18"/>
              </a:rPr>
              <a:t>NA JAVNEM RAZPISU</a:t>
            </a:r>
            <a:endParaRPr lang="en-AU" altLang="sl-SI" sz="36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283894" y="2157390"/>
            <a:ext cx="11382375"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Prijavitelj </a:t>
            </a:r>
            <a:r>
              <a:rPr kumimoji="0" lang="sl-SI" altLang="en-US" sz="2400" b="1" i="0" u="none" strike="noStrike" kern="1200" cap="none" spc="0" normalizeH="0" baseline="0" noProof="0" dirty="0">
                <a:ln>
                  <a:noFill/>
                </a:ln>
                <a:solidFill>
                  <a:schemeClr val="tx2"/>
                </a:solidFill>
                <a:effectLst/>
                <a:uLnTx/>
                <a:uFillTx/>
                <a:latin typeface="Republika" panose="02000506040000020004" pitchFamily="2" charset="-18"/>
              </a:rPr>
              <a:t>mora izpolnjevati vse pogoje javnega razpisa na dan oddaje vloge.</a:t>
            </a:r>
            <a:endParaRPr kumimoji="0" lang="sl-SI" sz="2400" b="0" i="0" u="none" strike="noStrike" kern="1200" cap="none" spc="0" normalizeH="0" baseline="0" noProof="0" dirty="0">
              <a:ln>
                <a:noFill/>
              </a:ln>
              <a:solidFill>
                <a:schemeClr val="tx2"/>
              </a:solidFill>
              <a:effectLst/>
              <a:uLnTx/>
              <a:uFillTx/>
              <a:latin typeface="Republika" panose="02000506040000020004" pitchFamily="2" charset="-18"/>
            </a:endParaRP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Ministrstvo bo pogoje preverjalo na podlagi navedb v vlogi in prilogah, v javno dostopnih evidencah ali pa po potrebi zahtevalo dodatne obrazložitve in/ali dokazila s strani prijavitelja. </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V kolikor dokazila niso predložena v roku, ki ga določi ministrstvo, se šteje, da pogoj ni izpolnjen. </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Za hitrejšo obravnavo vloge vsak prijavitelj označi relevantne dele akta o ustanovitvi (npr. določbo o participativnemu / demokratičnemu odločanju in nepridobitnosti).</a:t>
            </a:r>
          </a:p>
        </p:txBody>
      </p:sp>
    </p:spTree>
    <p:extLst>
      <p:ext uri="{BB962C8B-B14F-4D97-AF65-F5344CB8AC3E}">
        <p14:creationId xmlns:p14="http://schemas.microsoft.com/office/powerpoint/2010/main" val="36087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588345" y="453570"/>
            <a:ext cx="8238663" cy="4924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3200" dirty="0">
                <a:solidFill>
                  <a:srgbClr val="529DBA"/>
                </a:solidFill>
                <a:latin typeface="Republika" panose="02000506040000020004" pitchFamily="2" charset="-18"/>
              </a:rPr>
              <a:t>POGOJI ZA KANDIDIRANJE NA SKLOP A</a:t>
            </a:r>
            <a:endParaRPr lang="en-AU" altLang="sl-SI" sz="32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343459" y="1099005"/>
            <a:ext cx="11382375"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Prijavitelj mora </a:t>
            </a:r>
            <a:r>
              <a:rPr lang="sl-SI" altLang="en-US" sz="1200" dirty="0">
                <a:solidFill>
                  <a:schemeClr val="tx2"/>
                </a:solidFill>
                <a:latin typeface="Republika" panose="02000506040000020004" pitchFamily="2" charset="-18"/>
              </a:rPr>
              <a:t>med drugim </a:t>
            </a: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izpolnjevati </a:t>
            </a:r>
            <a:r>
              <a:rPr lang="sl-SI" altLang="en-US" sz="1200" dirty="0">
                <a:solidFill>
                  <a:schemeClr val="tx2"/>
                </a:solidFill>
                <a:latin typeface="Republika" panose="02000506040000020004" pitchFamily="2" charset="-18"/>
              </a:rPr>
              <a:t>na</a:t>
            </a: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slednje pogoje: </a:t>
            </a:r>
          </a:p>
          <a:p>
            <a:pPr marL="171450" marR="0" lvl="0" indent="-171450" algn="just" defTabSz="457200" rtl="0" eaLnBrk="0" fontAlgn="base" latinLnBrk="0" hangingPunct="0">
              <a:lnSpc>
                <a:spcPct val="100000"/>
              </a:lnSpc>
              <a:spcBef>
                <a:spcPct val="0"/>
              </a:spcBef>
              <a:spcAft>
                <a:spcPts val="600"/>
              </a:spcAft>
              <a:buClrTx/>
              <a:buSzTx/>
              <a:buFontTx/>
              <a:buChar char="-"/>
              <a:tabLst/>
              <a:defRPr/>
            </a:pPr>
            <a:r>
              <a:rPr lang="sl-SI" altLang="en-US" sz="1200" dirty="0">
                <a:solidFill>
                  <a:schemeClr val="tx2"/>
                </a:solidFill>
                <a:latin typeface="Republika" panose="02000506040000020004" pitchFamily="2" charset="-18"/>
              </a:rPr>
              <a:t>j</a:t>
            </a: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e nepridobitna pravna oseba in ima v ustanovitvenem aktu določen neprofitni značaj,</a:t>
            </a:r>
          </a:p>
          <a:p>
            <a:pPr marL="171450" marR="0" lvl="0" indent="-171450" algn="just" defTabSz="457200" rtl="0" eaLnBrk="0" fontAlgn="base" latinLnBrk="0" hangingPunct="0">
              <a:lnSpc>
                <a:spcPct val="100000"/>
              </a:lnSpc>
              <a:spcBef>
                <a:spcPct val="0"/>
              </a:spcBef>
              <a:spcAft>
                <a:spcPts val="600"/>
              </a:spcAft>
              <a:buClrTx/>
              <a:buSzTx/>
              <a:buFontTx/>
              <a:buChar char="-"/>
              <a:tabLst/>
              <a:defRPr/>
            </a:pP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pri odločanju </a:t>
            </a:r>
            <a:r>
              <a:rPr kumimoji="0" lang="sl-SI" altLang="en-US" sz="1200" b="1" i="0" u="none" strike="noStrike" kern="1200" cap="none" spc="0" normalizeH="0" baseline="0" noProof="0" dirty="0">
                <a:ln>
                  <a:noFill/>
                </a:ln>
                <a:solidFill>
                  <a:schemeClr val="tx2"/>
                </a:solidFill>
                <a:effectLst/>
                <a:uLnTx/>
                <a:uFillTx/>
                <a:latin typeface="Republika" panose="02000506040000020004" pitchFamily="2" charset="-18"/>
              </a:rPr>
              <a:t>nima prevladujočega vpliva ena ali več pridobitnih gospodarskih družb, pravnih oseb javnega prava ali lokalnih skupnosti</a:t>
            </a: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a:t>
            </a:r>
          </a:p>
          <a:p>
            <a:pPr marL="171450" marR="0" lvl="0" indent="-171450" algn="just" defTabSz="457200" rtl="0" eaLnBrk="0" fontAlgn="base" latinLnBrk="0" hangingPunct="0">
              <a:lnSpc>
                <a:spcPct val="100000"/>
              </a:lnSpc>
              <a:spcBef>
                <a:spcPct val="0"/>
              </a:spcBef>
              <a:spcAft>
                <a:spcPts val="600"/>
              </a:spcAft>
              <a:buClrTx/>
              <a:buSzTx/>
              <a:buFontTx/>
              <a:buChar char="-"/>
              <a:tabLst/>
              <a:defRPr/>
            </a:pP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ima v ustanovitvenem aktu določeno </a:t>
            </a:r>
            <a:r>
              <a:rPr kumimoji="0" lang="sl-SI" altLang="en-US" sz="1200" b="1" i="0" u="none" strike="noStrike" kern="1200" cap="none" spc="0" normalizeH="0" baseline="0" noProof="0" dirty="0">
                <a:ln>
                  <a:noFill/>
                </a:ln>
                <a:solidFill>
                  <a:schemeClr val="tx2"/>
                </a:solidFill>
                <a:effectLst/>
                <a:uLnTx/>
                <a:uFillTx/>
                <a:latin typeface="Republika" panose="02000506040000020004" pitchFamily="2" charset="-18"/>
              </a:rPr>
              <a:t>demokratično in/ali participativno upravljanje</a:t>
            </a: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a:t>
            </a:r>
          </a:p>
          <a:p>
            <a:pPr marL="171450" marR="0" lvl="0" indent="-171450" algn="just" defTabSz="457200" rtl="0" eaLnBrk="0" fontAlgn="base" latinLnBrk="0" hangingPunct="0">
              <a:lnSpc>
                <a:spcPct val="100000"/>
              </a:lnSpc>
              <a:spcBef>
                <a:spcPct val="0"/>
              </a:spcBef>
              <a:spcAft>
                <a:spcPts val="600"/>
              </a:spcAft>
              <a:buClrTx/>
              <a:buSzTx/>
              <a:buFontTx/>
              <a:buChar char="-"/>
              <a:tabLst/>
              <a:defRPr/>
            </a:pPr>
            <a:r>
              <a:rPr lang="sl-SI" altLang="en-US" sz="1200" dirty="0">
                <a:solidFill>
                  <a:schemeClr val="tx2"/>
                </a:solidFill>
                <a:latin typeface="Republika" panose="02000506040000020004" pitchFamily="2" charset="-18"/>
              </a:rPr>
              <a:t>z</a:t>
            </a:r>
            <a:r>
              <a:rPr kumimoji="0" lang="sl-SI" altLang="en-US" sz="1200" b="0" i="0" u="none" strike="noStrike" kern="1200" cap="none" spc="0" normalizeH="0" baseline="0" noProof="0" dirty="0" err="1">
                <a:ln>
                  <a:noFill/>
                </a:ln>
                <a:solidFill>
                  <a:schemeClr val="tx2"/>
                </a:solidFill>
                <a:effectLst/>
                <a:uLnTx/>
                <a:uFillTx/>
                <a:latin typeface="Republika" panose="02000506040000020004" pitchFamily="2" charset="-18"/>
              </a:rPr>
              <a:t>agotavlja</a:t>
            </a: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 prostorske pogoje za izvajanje projekta.</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Prijavitelj je imel na dan oddaje vloge zaposleno </a:t>
            </a:r>
            <a:r>
              <a:rPr kumimoji="0" lang="sl-SI" altLang="en-US" sz="1200" b="1" i="0" u="none" strike="noStrike" kern="1200" cap="none" spc="0" normalizeH="0" baseline="0" noProof="0" dirty="0">
                <a:ln>
                  <a:noFill/>
                </a:ln>
                <a:solidFill>
                  <a:schemeClr val="tx2"/>
                </a:solidFill>
                <a:effectLst/>
                <a:uLnTx/>
                <a:uFillTx/>
                <a:latin typeface="Republika" panose="02000506040000020004" pitchFamily="2" charset="-18"/>
              </a:rPr>
              <a:t>vsaj eno (1) osebo za polni delovni čas</a:t>
            </a: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 </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1200" b="0" i="0" u="none" strike="noStrike" kern="1200" cap="none" spc="0" normalizeH="0" baseline="0" noProof="0" dirty="0">
                <a:ln>
                  <a:noFill/>
                </a:ln>
                <a:solidFill>
                  <a:schemeClr val="tx2"/>
                </a:solidFill>
                <a:effectLst/>
                <a:uLnTx/>
                <a:uFillTx/>
                <a:latin typeface="Republika" panose="02000506040000020004" pitchFamily="2" charset="-18"/>
              </a:rPr>
              <a:t>Prijavitelj je na dan oddaje vloge vpisan v Poslovni register Slovenije </a:t>
            </a:r>
            <a:r>
              <a:rPr kumimoji="0" lang="sl-SI" altLang="en-US" sz="1200" b="1" i="0" u="none" strike="noStrike" kern="1200" cap="none" spc="0" normalizeH="0" baseline="0" noProof="0" dirty="0">
                <a:ln>
                  <a:noFill/>
                </a:ln>
                <a:solidFill>
                  <a:schemeClr val="tx2"/>
                </a:solidFill>
                <a:effectLst/>
                <a:uLnTx/>
                <a:uFillTx/>
                <a:latin typeface="Republika" panose="02000506040000020004" pitchFamily="2" charset="-18"/>
              </a:rPr>
              <a:t>vsaj 24 mesecev.</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sl-SI" sz="1200" kern="0" dirty="0">
                <a:solidFill>
                  <a:schemeClr val="tx2"/>
                </a:solidFill>
                <a:effectLst/>
                <a:latin typeface="Republika" panose="02000506040000020004" pitchFamily="2" charset="-18"/>
                <a:ea typeface="Times New Roman" panose="02020603050405020304" pitchFamily="18" charset="0"/>
              </a:rPr>
              <a:t>Prijavitelj ni prejemnik sredstev (v vlogi izbranega prijavitelja ali projektnega partnerja) na </a:t>
            </a:r>
            <a:r>
              <a:rPr lang="sl-SI" sz="1200" b="1" kern="0" dirty="0">
                <a:solidFill>
                  <a:schemeClr val="tx2"/>
                </a:solidFill>
                <a:effectLst/>
                <a:latin typeface="Republika" panose="02000506040000020004" pitchFamily="2" charset="-18"/>
                <a:ea typeface="Times New Roman" panose="02020603050405020304" pitchFamily="18" charset="0"/>
              </a:rPr>
              <a:t>javnem razpisu za spodbujanje zadružništva in socialne ekonomije objavljenem pri ministrstvu v letu 2023 ali na predhodnih odpiranjih tega javnega razpisa v sklopu A. </a:t>
            </a:r>
            <a:endParaRPr kumimoji="0" lang="sl-SI" altLang="en-US" sz="1200" b="1" i="0" u="none" strike="noStrike" kern="1200" cap="none" spc="0" normalizeH="0" baseline="0" noProof="0" dirty="0">
              <a:ln>
                <a:noFill/>
              </a:ln>
              <a:solidFill>
                <a:schemeClr val="tx2"/>
              </a:solidFill>
              <a:effectLst/>
              <a:uLnTx/>
              <a:uFillTx/>
              <a:latin typeface="Republika" panose="02000506040000020004" pitchFamily="2" charset="-18"/>
            </a:endParaRPr>
          </a:p>
        </p:txBody>
      </p:sp>
      <p:sp>
        <p:nvSpPr>
          <p:cNvPr id="6" name="PoljeZBesedilom 5">
            <a:extLst>
              <a:ext uri="{FF2B5EF4-FFF2-40B4-BE49-F238E27FC236}">
                <a16:creationId xmlns:a16="http://schemas.microsoft.com/office/drawing/2014/main" id="{F4A8ACD1-2CC4-65CF-4EF7-4C1605810F64}"/>
              </a:ext>
            </a:extLst>
          </p:cNvPr>
          <p:cNvSpPr txBox="1"/>
          <p:nvPr/>
        </p:nvSpPr>
        <p:spPr>
          <a:xfrm>
            <a:off x="466166" y="3651362"/>
            <a:ext cx="8958250" cy="584775"/>
          </a:xfrm>
          <a:prstGeom prst="rect">
            <a:avLst/>
          </a:prstGeom>
          <a:noFill/>
        </p:spPr>
        <p:txBody>
          <a:bodyPr wrap="square">
            <a:spAutoFit/>
          </a:bodyPr>
          <a:lstStyle/>
          <a:p>
            <a:r>
              <a:rPr kumimoji="0" lang="sl-SI" sz="3200" b="1" i="0" u="none" strike="noStrike" kern="1200" cap="none" spc="0" normalizeH="0" baseline="0" noProof="0" dirty="0">
                <a:ln>
                  <a:noFill/>
                </a:ln>
                <a:solidFill>
                  <a:srgbClr val="529DBA"/>
                </a:solidFill>
                <a:effectLst/>
                <a:uLnTx/>
                <a:uFillTx/>
                <a:latin typeface="Republika" panose="02000506040000020004" pitchFamily="2" charset="-18"/>
                <a:ea typeface="+mj-ea"/>
                <a:cs typeface="Arial" pitchFamily="34" charset="0"/>
              </a:rPr>
              <a:t>POGOJI ZA PROJEKT ZA SKLOP A</a:t>
            </a:r>
            <a:endParaRPr lang="sl-SI" sz="3200" dirty="0"/>
          </a:p>
        </p:txBody>
      </p:sp>
      <p:sp>
        <p:nvSpPr>
          <p:cNvPr id="8" name="PoljeZBesedilom 7">
            <a:extLst>
              <a:ext uri="{FF2B5EF4-FFF2-40B4-BE49-F238E27FC236}">
                <a16:creationId xmlns:a16="http://schemas.microsoft.com/office/drawing/2014/main" id="{018FFE5F-B936-CFF5-F150-96CA80F0FEBD}"/>
              </a:ext>
            </a:extLst>
          </p:cNvPr>
          <p:cNvSpPr txBox="1"/>
          <p:nvPr/>
        </p:nvSpPr>
        <p:spPr>
          <a:xfrm>
            <a:off x="337188" y="4401588"/>
            <a:ext cx="11388646" cy="1874424"/>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Iz predložene finančne konstrukcije v okviru prijavljenega projekta so v celoti zagotovljena sredstva za zaprtje finančne konstrukcije. Pri tem se poleg lastnih sredstev (lastna in krediti) upoštevajo tudi pričakovana sredstva iz naslova tega javnega razpisa.</a:t>
            </a:r>
          </a:p>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Projekt mora biti izveden v skladu z načelom, da se ne škoduje bistveno </a:t>
            </a:r>
            <a:r>
              <a:rPr lang="sl-SI" sz="1200" kern="100" dirty="0" err="1">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okoljskim</a:t>
            </a: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 ciljem Evropske unije (načelo DNSH).</a:t>
            </a:r>
          </a:p>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Začetek in zaključek izvajanja projekta morata biti opredeljena skladno z določili javnega razpisa.</a:t>
            </a:r>
          </a:p>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Projekt se ne sme pričeti izvajati pred izdajo sklepa o izboru s strani ministrstva.</a:t>
            </a:r>
          </a:p>
          <a:p>
            <a:pPr marL="342900" indent="-342900">
              <a:lnSpc>
                <a:spcPct val="107000"/>
              </a:lnSpc>
              <a:spcAft>
                <a:spcPts val="800"/>
              </a:spcAft>
              <a:buFont typeface="Arial" panose="020B0604020202020204" pitchFamily="34" charset="0"/>
              <a:buChar char="•"/>
            </a:pPr>
            <a:r>
              <a:rPr lang="sl-SI" sz="1200" kern="100" dirty="0">
                <a:solidFill>
                  <a:schemeClr val="tx2"/>
                </a:solidFill>
                <a:effectLst/>
                <a:latin typeface="Republika" panose="02000506040000020004" pitchFamily="2" charset="-18"/>
                <a:ea typeface="Aptos" panose="020B0004020202020204" pitchFamily="34" charset="0"/>
                <a:cs typeface="Times New Roman" panose="02020603050405020304" pitchFamily="18" charset="0"/>
              </a:rPr>
              <a:t>V skladu s 66. členom Uredbe (EU) 2021/1060 projekt ne vključuje dejavnosti, ki podpira premestitve v skladu s členom 14(16) Uredbe (EU) št. 651/2014 ali v skladu s točko (a) člena 65 prenehanje ali preselitev proizvodne dejavnosti iz regije na ravni NUTS 2, v kateri je prejela podporo.</a:t>
            </a:r>
          </a:p>
        </p:txBody>
      </p:sp>
    </p:spTree>
    <p:extLst>
      <p:ext uri="{BB962C8B-B14F-4D97-AF65-F5344CB8AC3E}">
        <p14:creationId xmlns:p14="http://schemas.microsoft.com/office/powerpoint/2010/main" val="1014052540"/>
      </p:ext>
    </p:extLst>
  </p:cSld>
  <p:clrMapOvr>
    <a:masterClrMapping/>
  </p:clrMapOvr>
</p:sld>
</file>

<file path=ppt/theme/theme1.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stavitev1" id="{CEE15B44-698D-4535-8D18-EDE27D83BDEF}" vid="{ABB16934-B8B7-44B6-8A37-28562FBD382F}"/>
    </a:ext>
  </a:extLst>
</a:theme>
</file>

<file path=ppt/theme/theme2.xml><?xml version="1.0" encoding="utf-8"?>
<a:theme xmlns:a="http://schemas.openxmlformats.org/drawingml/2006/main" name="MGRT tema">
  <a:themeElements>
    <a:clrScheme name="MGRT">
      <a:dk1>
        <a:srgbClr val="000000"/>
      </a:dk1>
      <a:lt1>
        <a:srgbClr val="FFFFFF"/>
      </a:lt1>
      <a:dk2>
        <a:srgbClr val="000000"/>
      </a:dk2>
      <a:lt2>
        <a:srgbClr val="FFFFFF"/>
      </a:lt2>
      <a:accent1>
        <a:srgbClr val="529DBA"/>
      </a:accent1>
      <a:accent2>
        <a:srgbClr val="3E7C94"/>
      </a:accent2>
      <a:accent3>
        <a:srgbClr val="1B495A"/>
      </a:accent3>
      <a:accent4>
        <a:srgbClr val="5C9A92"/>
      </a:accent4>
      <a:accent5>
        <a:srgbClr val="457A73"/>
      </a:accent5>
      <a:accent6>
        <a:srgbClr val="1F4843"/>
      </a:accent6>
      <a:hlink>
        <a:srgbClr val="529DBA"/>
      </a:hlink>
      <a:folHlink>
        <a:srgbClr val="3E7C94"/>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dstavitev1" id="{CEE15B44-698D-4535-8D18-EDE27D83BDEF}" vid="{0C6BA7AE-331B-4849-9671-6AADA2A2281D}"/>
    </a:ext>
  </a:extLst>
</a:theme>
</file>

<file path=ppt/theme/theme3.xml><?xml version="1.0" encoding="utf-8"?>
<a:theme xmlns:a="http://schemas.openxmlformats.org/drawingml/2006/main" name="1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stavitev1" id="{CEE15B44-698D-4535-8D18-EDE27D83BDEF}" vid="{823AFA34-0F9A-4C24-86BD-5DF325F4B300}"/>
    </a:ext>
  </a:extLst>
</a:theme>
</file>

<file path=ppt/theme/theme4.xml><?xml version="1.0" encoding="utf-8"?>
<a:theme xmlns:a="http://schemas.openxmlformats.org/drawingml/2006/main" name="2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stavitev1" id="{CEE15B44-698D-4535-8D18-EDE27D83BDEF}" vid="{58D39843-6AD1-4537-B334-53B6A6C6F9B1}"/>
    </a:ext>
  </a:extLst>
</a:theme>
</file>

<file path=ppt/theme/theme5.xml><?xml version="1.0" encoding="utf-8"?>
<a:theme xmlns:a="http://schemas.openxmlformats.org/drawingml/2006/main" name="3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stavitev1" id="{4B2F0AA6-20F5-4E6F-A126-61814A1D4912}" vid="{F9C06B6A-B969-4ACD-A35E-DB014C37CBA1}"/>
    </a:ext>
  </a:extLst>
</a:theme>
</file>

<file path=ppt/theme/theme6.xml><?xml version="1.0" encoding="utf-8"?>
<a:theme xmlns:a="http://schemas.openxmlformats.org/drawingml/2006/main" name="1_MGRT tema">
  <a:themeElements>
    <a:clrScheme name="MGRT">
      <a:dk1>
        <a:srgbClr val="000000"/>
      </a:dk1>
      <a:lt1>
        <a:srgbClr val="FFFFFF"/>
      </a:lt1>
      <a:dk2>
        <a:srgbClr val="000000"/>
      </a:dk2>
      <a:lt2>
        <a:srgbClr val="FFFFFF"/>
      </a:lt2>
      <a:accent1>
        <a:srgbClr val="529DBA"/>
      </a:accent1>
      <a:accent2>
        <a:srgbClr val="3E7C94"/>
      </a:accent2>
      <a:accent3>
        <a:srgbClr val="1B495A"/>
      </a:accent3>
      <a:accent4>
        <a:srgbClr val="5C9A92"/>
      </a:accent4>
      <a:accent5>
        <a:srgbClr val="457A73"/>
      </a:accent5>
      <a:accent6>
        <a:srgbClr val="1F4843"/>
      </a:accent6>
      <a:hlink>
        <a:srgbClr val="529DBA"/>
      </a:hlink>
      <a:folHlink>
        <a:srgbClr val="3E7C94"/>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ako narediti predstavitev" id="{C6FDF24A-5096-4A97-8CE1-471DA420A1CC}" vid="{DFB428A8-F40A-4EBE-882D-7E6A03605645}"/>
    </a:ext>
  </a:extLst>
</a:theme>
</file>

<file path=ppt/theme/theme7.xml><?xml version="1.0" encoding="utf-8"?>
<a:theme xmlns:a="http://schemas.openxmlformats.org/drawingml/2006/main" name="4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ko narediti predstavitev" id="{C6FDF24A-5096-4A97-8CE1-471DA420A1CC}" vid="{A8F4278A-59BD-4B96-8F93-D1A9EEB0E0B2}"/>
    </a:ext>
  </a:extLst>
</a:theme>
</file>

<file path=ppt/theme/theme8.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Kako narediti predstavitev (dostopno ranljivim skupinam)</Template>
  <TotalTime>1536</TotalTime>
  <Words>2677</Words>
  <Application>Microsoft Office PowerPoint</Application>
  <PresentationFormat>Širokozaslonsko</PresentationFormat>
  <Paragraphs>176</Paragraphs>
  <Slides>18</Slides>
  <Notes>16</Notes>
  <HiddenSlides>0</HiddenSlides>
  <MMClips>0</MMClips>
  <ScaleCrop>false</ScaleCrop>
  <HeadingPairs>
    <vt:vector size="6" baseType="variant">
      <vt:variant>
        <vt:lpstr>Uporabljene pisave</vt:lpstr>
      </vt:variant>
      <vt:variant>
        <vt:i4>7</vt:i4>
      </vt:variant>
      <vt:variant>
        <vt:lpstr>Tema</vt:lpstr>
      </vt:variant>
      <vt:variant>
        <vt:i4>7</vt:i4>
      </vt:variant>
      <vt:variant>
        <vt:lpstr>Naslovi diapozitivov</vt:lpstr>
      </vt:variant>
      <vt:variant>
        <vt:i4>18</vt:i4>
      </vt:variant>
    </vt:vector>
  </HeadingPairs>
  <TitlesOfParts>
    <vt:vector size="32" baseType="lpstr">
      <vt:lpstr>Arial</vt:lpstr>
      <vt:lpstr>Calibri</vt:lpstr>
      <vt:lpstr>Republica</vt:lpstr>
      <vt:lpstr>Times New Roman</vt:lpstr>
      <vt:lpstr>Wingdings</vt:lpstr>
      <vt:lpstr>Republika</vt:lpstr>
      <vt:lpstr>Symbol</vt:lpstr>
      <vt:lpstr>Custom Design</vt:lpstr>
      <vt:lpstr>MGRT tema</vt:lpstr>
      <vt:lpstr>1_Custom Design</vt:lpstr>
      <vt:lpstr>2_Custom Design</vt:lpstr>
      <vt:lpstr>3_Custom Design</vt:lpstr>
      <vt:lpstr>1_MGRT tema</vt:lpstr>
      <vt:lpstr>4_Custom Design</vt:lpstr>
      <vt:lpstr>Delavnica za prijavitelje: Javni razpis za spodbujanje projektov zadružništva in socialne ekonomije ter za zagon socialnega podjetništva</vt:lpstr>
      <vt:lpstr>NAMEN </vt:lpstr>
      <vt:lpstr>CILJI JAVNEGA RAZPISA </vt:lpstr>
      <vt:lpstr>PREDMET </vt:lpstr>
      <vt:lpstr>KAZALNIKI</vt:lpstr>
      <vt:lpstr>UPRAVIČENCI </vt:lpstr>
      <vt:lpstr>POGOJI ZA  KANDIDIRANJE  NA JAVNEM RAZPISU</vt:lpstr>
      <vt:lpstr>POGOJI ZA KANDIDIRANJE  NA JAVNEM RAZPISU</vt:lpstr>
      <vt:lpstr>POGOJI ZA KANDIDIRANJE NA SKLOP A</vt:lpstr>
      <vt:lpstr>POGOJI ZA KANDIDIRANJE NA SKLOP B</vt:lpstr>
      <vt:lpstr>SPECIFIČNI POGOJI, KI SE NANAŠAJO NA  IZVEDBO POSAMEZNEGA SOFINANCIRANEGA PROJEKTA</vt:lpstr>
      <vt:lpstr>FINANČNI IN  ČASOVNI OKVIR</vt:lpstr>
      <vt:lpstr>OKVIRNA RAZPOLOŽLJIVA SREDSTVA JAVNEGA RAZPISA</vt:lpstr>
      <vt:lpstr>UPRAVIČENI STROŠKI</vt:lpstr>
      <vt:lpstr>NAČRTOVANJE UPRAVIČENIH  STROŠKOV PROJEKTA </vt:lpstr>
      <vt:lpstr>POROČANJE V SISTEMU eMA</vt:lpstr>
      <vt:lpstr>ČASOVNI OKVIR ZA PRIJAVE V PRVEM PRIJAVNEM ROKU</vt:lpstr>
      <vt:lpstr>V PRIMERU  VPRAŠANJ SMO  NA VOLJO.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JAVNI RAZPIS ZA OBLIKOVANJE ZAGOVORNIŠKE ORGANIZACIJE NA PODROČJU SOCIALNE EKONOMIJE</dc:title>
  <dc:creator>Petra Kovačec</dc:creator>
  <cp:lastModifiedBy>Petra Kovačec</cp:lastModifiedBy>
  <cp:revision>72</cp:revision>
  <cp:lastPrinted>2025-02-26T08:12:13Z</cp:lastPrinted>
  <dcterms:created xsi:type="dcterms:W3CDTF">2024-11-13T08:42:14Z</dcterms:created>
  <dcterms:modified xsi:type="dcterms:W3CDTF">2025-02-26T12:32:47Z</dcterms:modified>
</cp:coreProperties>
</file>