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 id="2147484282" r:id="rId2"/>
    <p:sldMasterId id="2147484284" r:id="rId3"/>
    <p:sldMasterId id="2147484293" r:id="rId4"/>
    <p:sldMasterId id="2147484309" r:id="rId5"/>
    <p:sldMasterId id="2147484318" r:id="rId6"/>
    <p:sldMasterId id="2147484322" r:id="rId7"/>
  </p:sldMasterIdLst>
  <p:notesMasterIdLst>
    <p:notesMasterId r:id="rId32"/>
  </p:notesMasterIdLst>
  <p:handoutMasterIdLst>
    <p:handoutMasterId r:id="rId33"/>
  </p:handoutMasterIdLst>
  <p:sldIdLst>
    <p:sldId id="295" r:id="rId8"/>
    <p:sldId id="342" r:id="rId9"/>
    <p:sldId id="354" r:id="rId10"/>
    <p:sldId id="355" r:id="rId11"/>
    <p:sldId id="368" r:id="rId12"/>
    <p:sldId id="356" r:id="rId13"/>
    <p:sldId id="369" r:id="rId14"/>
    <p:sldId id="357" r:id="rId15"/>
    <p:sldId id="377" r:id="rId16"/>
    <p:sldId id="359" r:id="rId17"/>
    <p:sldId id="363" r:id="rId18"/>
    <p:sldId id="360" r:id="rId19"/>
    <p:sldId id="361" r:id="rId20"/>
    <p:sldId id="362" r:id="rId21"/>
    <p:sldId id="376" r:id="rId22"/>
    <p:sldId id="375" r:id="rId23"/>
    <p:sldId id="365" r:id="rId24"/>
    <p:sldId id="378" r:id="rId25"/>
    <p:sldId id="371" r:id="rId26"/>
    <p:sldId id="372" r:id="rId27"/>
    <p:sldId id="379" r:id="rId28"/>
    <p:sldId id="380" r:id="rId29"/>
    <p:sldId id="367" r:id="rId30"/>
    <p:sldId id="335" r:id="rId31"/>
  </p:sldIdLst>
  <p:sldSz cx="12192000" cy="6858000"/>
  <p:notesSz cx="6797675" cy="9926638"/>
  <p:embeddedFontLst>
    <p:embeddedFont>
      <p:font typeface="Republika" panose="02000506040000020004" pitchFamily="2" charset="-18"/>
      <p:regular r:id="rId34"/>
      <p:bold r:id="rId35"/>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pela Grošelj"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C94"/>
    <a:srgbClr val="529DBA"/>
    <a:srgbClr val="1B495A"/>
    <a:srgbClr val="999999"/>
    <a:srgbClr val="457A73"/>
    <a:srgbClr val="66952E"/>
    <a:srgbClr val="234502"/>
    <a:srgbClr val="5C9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7440" autoAdjust="0"/>
  </p:normalViewPr>
  <p:slideViewPr>
    <p:cSldViewPr snapToGrid="0" snapToObjects="1">
      <p:cViewPr varScale="1">
        <p:scale>
          <a:sx n="142" d="100"/>
          <a:sy n="142" d="100"/>
        </p:scale>
        <p:origin x="126" y="9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font" Target="fonts/font1.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sl-SI"/>
          </a:p>
        </p:txBody>
      </p:sp>
      <p:sp>
        <p:nvSpPr>
          <p:cNvPr id="3" name="Označba mest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33E8C24-F5B3-4175-A5E7-FD9F8E6A23A0}" type="datetimeFigureOut">
              <a:rPr lang="sl-SI"/>
              <a:pPr>
                <a:defRPr/>
              </a:pPr>
              <a:t>12. 12. 2024</a:t>
            </a:fld>
            <a:endParaRPr lang="sl-SI" dirty="0"/>
          </a:p>
        </p:txBody>
      </p:sp>
      <p:sp>
        <p:nvSpPr>
          <p:cNvPr id="4" name="Označba mesta no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sl-SI"/>
          </a:p>
        </p:txBody>
      </p:sp>
      <p:sp>
        <p:nvSpPr>
          <p:cNvPr id="5" name="Označba mesta številke diapoz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0C85F68F-A63A-4CC5-9CC8-CD5924CFC5EA}" type="slidenum">
              <a:rPr lang="sl-SI"/>
              <a:pPr>
                <a:defRPr/>
              </a:pPr>
              <a:t>‹#›</a:t>
            </a:fld>
            <a:endParaRPr lang="sl-SI"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A9C138C-D090-44BE-BD37-7C1A2784C024}" type="datetimeFigureOut">
              <a:rPr lang="en-US"/>
              <a:pPr>
                <a:defRPr/>
              </a:pPr>
              <a:t>12/12/2024</a:t>
            </a:fld>
            <a:endParaRPr lang="en-US" dirty="0"/>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Kliknite, če želite urediti sloge besedila matrice</a:t>
            </a:r>
          </a:p>
          <a:p>
            <a:pPr lvl="1"/>
            <a:r>
              <a:rPr lang="en-US" noProof="0"/>
              <a:t>Druga raven</a:t>
            </a:r>
          </a:p>
          <a:p>
            <a:pPr lvl="2"/>
            <a:r>
              <a:rPr lang="en-US" noProof="0"/>
              <a:t>Tretja raven</a:t>
            </a:r>
          </a:p>
          <a:p>
            <a:pPr lvl="3"/>
            <a:r>
              <a:rPr lang="en-US" noProof="0"/>
              <a:t>Četrta raven</a:t>
            </a:r>
          </a:p>
          <a:p>
            <a:pPr lvl="4"/>
            <a:r>
              <a:rPr lang="en-US" noProof="0"/>
              <a:t>Peta raven</a:t>
            </a:r>
          </a:p>
        </p:txBody>
      </p:sp>
      <p:sp>
        <p:nvSpPr>
          <p:cNvPr id="266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D07D3B3-7352-4E89-B94F-556E21620E8F}" type="slidenum">
              <a:rPr lang="en-US" altLang="sl-SI"/>
              <a:pPr>
                <a:defRPr/>
              </a:pPr>
              <a:t>‹#›</a:t>
            </a:fld>
            <a:endParaRPr lang="en-US" altLang="sl-S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12</a:t>
            </a:fld>
            <a:endParaRPr lang="en-US" altLang="sl-SI">
              <a:latin typeface="Calibri" panose="020F0502020204030204" pitchFamily="34" charset="0"/>
            </a:endParaRPr>
          </a:p>
        </p:txBody>
      </p:sp>
    </p:spTree>
    <p:extLst>
      <p:ext uri="{BB962C8B-B14F-4D97-AF65-F5344CB8AC3E}">
        <p14:creationId xmlns:p14="http://schemas.microsoft.com/office/powerpoint/2010/main" val="194129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13</a:t>
            </a:fld>
            <a:endParaRPr lang="en-US" altLang="sl-SI">
              <a:latin typeface="Calibri" panose="020F0502020204030204" pitchFamily="34" charset="0"/>
            </a:endParaRPr>
          </a:p>
        </p:txBody>
      </p:sp>
    </p:spTree>
    <p:extLst>
      <p:ext uri="{BB962C8B-B14F-4D97-AF65-F5344CB8AC3E}">
        <p14:creationId xmlns:p14="http://schemas.microsoft.com/office/powerpoint/2010/main" val="280996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14</a:t>
            </a:fld>
            <a:endParaRPr lang="en-US" altLang="sl-SI">
              <a:latin typeface="Calibri" panose="020F0502020204030204" pitchFamily="34" charset="0"/>
            </a:endParaRPr>
          </a:p>
        </p:txBody>
      </p:sp>
    </p:spTree>
    <p:extLst>
      <p:ext uri="{BB962C8B-B14F-4D97-AF65-F5344CB8AC3E}">
        <p14:creationId xmlns:p14="http://schemas.microsoft.com/office/powerpoint/2010/main" val="220859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6236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19</a:t>
            </a:fld>
            <a:endParaRPr lang="en-US" altLang="sl-SI">
              <a:latin typeface="Calibri" panose="020F0502020204030204" pitchFamily="34" charset="0"/>
            </a:endParaRPr>
          </a:p>
        </p:txBody>
      </p:sp>
    </p:spTree>
    <p:extLst>
      <p:ext uri="{BB962C8B-B14F-4D97-AF65-F5344CB8AC3E}">
        <p14:creationId xmlns:p14="http://schemas.microsoft.com/office/powerpoint/2010/main" val="2944197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20</a:t>
            </a:fld>
            <a:endParaRPr lang="en-US" altLang="sl-SI">
              <a:latin typeface="Calibri" panose="020F0502020204030204" pitchFamily="34" charset="0"/>
            </a:endParaRPr>
          </a:p>
        </p:txBody>
      </p:sp>
    </p:spTree>
    <p:extLst>
      <p:ext uri="{BB962C8B-B14F-4D97-AF65-F5344CB8AC3E}">
        <p14:creationId xmlns:p14="http://schemas.microsoft.com/office/powerpoint/2010/main" val="349986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817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8DAB8A-A168-45B8-89F0-CE0B0A279193}" type="slidenum">
              <a:rPr kumimoji="0" lang="en-US" altLang="sl-SI"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sl-SI"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5757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23</a:t>
            </a:fld>
            <a:endParaRPr lang="en-US" altLang="sl-SI">
              <a:latin typeface="Calibri" panose="020F0502020204030204" pitchFamily="34" charset="0"/>
            </a:endParaRPr>
          </a:p>
        </p:txBody>
      </p:sp>
    </p:spTree>
    <p:extLst>
      <p:ext uri="{BB962C8B-B14F-4D97-AF65-F5344CB8AC3E}">
        <p14:creationId xmlns:p14="http://schemas.microsoft.com/office/powerpoint/2010/main" val="198004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2</a:t>
            </a:fld>
            <a:endParaRPr lang="en-US"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3</a:t>
            </a:fld>
            <a:endParaRPr lang="en-US" altLang="sl-SI">
              <a:latin typeface="Calibri" panose="020F0502020204030204" pitchFamily="34" charset="0"/>
            </a:endParaRPr>
          </a:p>
        </p:txBody>
      </p:sp>
    </p:spTree>
    <p:extLst>
      <p:ext uri="{BB962C8B-B14F-4D97-AF65-F5344CB8AC3E}">
        <p14:creationId xmlns:p14="http://schemas.microsoft.com/office/powerpoint/2010/main" val="146515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4</a:t>
            </a:fld>
            <a:endParaRPr lang="en-US" altLang="sl-SI">
              <a:latin typeface="Calibri" panose="020F0502020204030204" pitchFamily="34" charset="0"/>
            </a:endParaRPr>
          </a:p>
        </p:txBody>
      </p:sp>
    </p:spTree>
    <p:extLst>
      <p:ext uri="{BB962C8B-B14F-4D97-AF65-F5344CB8AC3E}">
        <p14:creationId xmlns:p14="http://schemas.microsoft.com/office/powerpoint/2010/main" val="407688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5</a:t>
            </a:fld>
            <a:endParaRPr lang="en-US" altLang="sl-SI">
              <a:latin typeface="Calibri" panose="020F0502020204030204" pitchFamily="34" charset="0"/>
            </a:endParaRPr>
          </a:p>
        </p:txBody>
      </p:sp>
    </p:spTree>
    <p:extLst>
      <p:ext uri="{BB962C8B-B14F-4D97-AF65-F5344CB8AC3E}">
        <p14:creationId xmlns:p14="http://schemas.microsoft.com/office/powerpoint/2010/main" val="421611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6</a:t>
            </a:fld>
            <a:endParaRPr lang="en-US" altLang="sl-SI">
              <a:latin typeface="Calibri" panose="020F0502020204030204" pitchFamily="34" charset="0"/>
            </a:endParaRPr>
          </a:p>
        </p:txBody>
      </p:sp>
    </p:spTree>
    <p:extLst>
      <p:ext uri="{BB962C8B-B14F-4D97-AF65-F5344CB8AC3E}">
        <p14:creationId xmlns:p14="http://schemas.microsoft.com/office/powerpoint/2010/main" val="179411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7</a:t>
            </a:fld>
            <a:endParaRPr lang="en-US" altLang="sl-SI">
              <a:latin typeface="Calibri" panose="020F0502020204030204" pitchFamily="34" charset="0"/>
            </a:endParaRPr>
          </a:p>
        </p:txBody>
      </p:sp>
    </p:spTree>
    <p:extLst>
      <p:ext uri="{BB962C8B-B14F-4D97-AF65-F5344CB8AC3E}">
        <p14:creationId xmlns:p14="http://schemas.microsoft.com/office/powerpoint/2010/main" val="87283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8</a:t>
            </a:fld>
            <a:endParaRPr lang="en-US" altLang="sl-SI">
              <a:latin typeface="Calibri" panose="020F0502020204030204" pitchFamily="34" charset="0"/>
            </a:endParaRPr>
          </a:p>
        </p:txBody>
      </p:sp>
    </p:spTree>
    <p:extLst>
      <p:ext uri="{BB962C8B-B14F-4D97-AF65-F5344CB8AC3E}">
        <p14:creationId xmlns:p14="http://schemas.microsoft.com/office/powerpoint/2010/main" val="129120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11</a:t>
            </a:fld>
            <a:endParaRPr lang="en-US" altLang="sl-SI">
              <a:latin typeface="Calibri" panose="020F0502020204030204" pitchFamily="34" charset="0"/>
            </a:endParaRPr>
          </a:p>
        </p:txBody>
      </p:sp>
    </p:spTree>
    <p:extLst>
      <p:ext uri="{BB962C8B-B14F-4D97-AF65-F5344CB8AC3E}">
        <p14:creationId xmlns:p14="http://schemas.microsoft.com/office/powerpoint/2010/main" val="1747372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2A677783-EBFF-4F03-B4E3-3B6DE25DE5D6}" type="datetimeFigureOut">
              <a:rPr lang="sl-SI"/>
              <a:pPr>
                <a:defRPr/>
              </a:pPr>
              <a:t>12. 12. 2024</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51C04BBD-E810-4A7C-A53D-F4616AAC7490}" type="slidenum">
              <a:rPr lang="sl-SI" altLang="sl-SI"/>
              <a:pPr>
                <a:defRPr/>
              </a:pPr>
              <a:t>‹#›</a:t>
            </a:fld>
            <a:endParaRPr lang="sl-SI" altLang="sl-SI" dirty="0"/>
          </a:p>
        </p:txBody>
      </p:sp>
    </p:spTree>
    <p:extLst>
      <p:ext uri="{BB962C8B-B14F-4D97-AF65-F5344CB8AC3E}">
        <p14:creationId xmlns:p14="http://schemas.microsoft.com/office/powerpoint/2010/main" val="298040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371748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a:pPr>
                <a:defRPr/>
              </a:pPr>
              <a:t>‹#›</a:t>
            </a:fld>
            <a:endParaRPr lang="en-US" altLang="sl-SI" dirty="0"/>
          </a:p>
        </p:txBody>
      </p:sp>
    </p:spTree>
    <p:extLst>
      <p:ext uri="{BB962C8B-B14F-4D97-AF65-F5344CB8AC3E}">
        <p14:creationId xmlns:p14="http://schemas.microsoft.com/office/powerpoint/2010/main" val="140624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190645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5A42949F-2C33-46B7-8ABF-A872A285039C}" type="datetimeFigureOut">
              <a:rPr lang="sl-SI"/>
              <a:pPr>
                <a:defRPr/>
              </a:pPr>
              <a:t>12. 12. 2024</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AD4DDDA6-8A74-46A0-9552-2678C2889079}" type="slidenum">
              <a:rPr lang="sl-SI" altLang="sl-SI"/>
              <a:pPr>
                <a:defRPr/>
              </a:pPr>
              <a:t>‹#›</a:t>
            </a:fld>
            <a:endParaRPr lang="sl-SI" altLang="sl-SI" dirty="0"/>
          </a:p>
        </p:txBody>
      </p:sp>
    </p:spTree>
    <p:extLst>
      <p:ext uri="{BB962C8B-B14F-4D97-AF65-F5344CB8AC3E}">
        <p14:creationId xmlns:p14="http://schemas.microsoft.com/office/powerpoint/2010/main" val="4478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E45B5FA3-AEC1-4E15-9BB5-815B91117E93}"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722F4D5-14AB-437F-8D30-B95A15F563A2}" type="slidenum">
              <a:rPr lang="sl-SI" altLang="sl-SI"/>
              <a:pPr>
                <a:defRPr/>
              </a:pPr>
              <a:t>‹#›</a:t>
            </a:fld>
            <a:endParaRPr lang="sl-SI" altLang="sl-SI" dirty="0"/>
          </a:p>
        </p:txBody>
      </p:sp>
    </p:spTree>
    <p:extLst>
      <p:ext uri="{BB962C8B-B14F-4D97-AF65-F5344CB8AC3E}">
        <p14:creationId xmlns:p14="http://schemas.microsoft.com/office/powerpoint/2010/main" val="231547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25AD5B42-A54A-4EF1-A7D7-9CBC507C7992}" type="datetimeFigureOut">
              <a:rPr lang="sl-SI"/>
              <a:pPr>
                <a:defRPr/>
              </a:pPr>
              <a:t>12. 12. 2024</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7F9AD80-7304-4B49-A46A-B30E4E556610}" type="slidenum">
              <a:rPr lang="sl-SI" altLang="sl-SI"/>
              <a:pPr>
                <a:defRPr/>
              </a:pPr>
              <a:t>‹#›</a:t>
            </a:fld>
            <a:endParaRPr lang="sl-SI" altLang="sl-SI" dirty="0"/>
          </a:p>
        </p:txBody>
      </p:sp>
    </p:spTree>
    <p:extLst>
      <p:ext uri="{BB962C8B-B14F-4D97-AF65-F5344CB8AC3E}">
        <p14:creationId xmlns:p14="http://schemas.microsoft.com/office/powerpoint/2010/main" val="334435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166B3304-62F5-49C1-9B7B-8935F16B4272}"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C263ABC4-AED0-4755-96AD-E46FDC237416}" type="slidenum">
              <a:rPr lang="sl-SI" altLang="sl-SI"/>
              <a:pPr>
                <a:defRPr/>
              </a:pPr>
              <a:t>‹#›</a:t>
            </a:fld>
            <a:endParaRPr lang="sl-SI" altLang="sl-SI" dirty="0"/>
          </a:p>
        </p:txBody>
      </p:sp>
    </p:spTree>
    <p:extLst>
      <p:ext uri="{BB962C8B-B14F-4D97-AF65-F5344CB8AC3E}">
        <p14:creationId xmlns:p14="http://schemas.microsoft.com/office/powerpoint/2010/main" val="188859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8DA23E1F-232C-4049-941A-10AC81C11BB6}" type="datetimeFigureOut">
              <a:rPr lang="sl-SI"/>
              <a:pPr>
                <a:defRPr/>
              </a:pPr>
              <a:t>12. 12. 2024</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13757E7F-95C6-4666-AAB5-5749508529A5}" type="slidenum">
              <a:rPr lang="sl-SI" altLang="sl-SI"/>
              <a:pPr>
                <a:defRPr/>
              </a:pPr>
              <a:t>‹#›</a:t>
            </a:fld>
            <a:endParaRPr lang="sl-SI" altLang="sl-SI" dirty="0"/>
          </a:p>
        </p:txBody>
      </p:sp>
    </p:spTree>
    <p:extLst>
      <p:ext uri="{BB962C8B-B14F-4D97-AF65-F5344CB8AC3E}">
        <p14:creationId xmlns:p14="http://schemas.microsoft.com/office/powerpoint/2010/main" val="2709867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3B116C6F-14B7-4688-9265-CC3B93DA0630}" type="datetimeFigureOut">
              <a:rPr lang="sl-SI"/>
              <a:pPr>
                <a:defRPr/>
              </a:pPr>
              <a:t>12. 12. 2024</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3DF4092B-0024-478E-9456-231BFC3C069C}" type="slidenum">
              <a:rPr lang="sl-SI" altLang="sl-SI"/>
              <a:pPr>
                <a:defRPr/>
              </a:pPr>
              <a:t>‹#›</a:t>
            </a:fld>
            <a:endParaRPr lang="sl-SI" altLang="sl-SI" dirty="0"/>
          </a:p>
        </p:txBody>
      </p:sp>
    </p:spTree>
    <p:extLst>
      <p:ext uri="{BB962C8B-B14F-4D97-AF65-F5344CB8AC3E}">
        <p14:creationId xmlns:p14="http://schemas.microsoft.com/office/powerpoint/2010/main" val="299094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70CEB6D0-45A8-4F55-AD0B-82F9141282AF}" type="datetimeFigureOut">
              <a:rPr lang="sl-SI"/>
              <a:pPr>
                <a:defRPr/>
              </a:pPr>
              <a:t>12. 12. 2024</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091DC1CA-57F5-44EB-A0F5-54AC7403C5CD}" type="slidenum">
              <a:rPr lang="sl-SI" altLang="sl-SI"/>
              <a:pPr>
                <a:defRPr/>
              </a:pPr>
              <a:t>‹#›</a:t>
            </a:fld>
            <a:endParaRPr lang="sl-SI" altLang="sl-SI" dirty="0"/>
          </a:p>
        </p:txBody>
      </p:sp>
    </p:spTree>
    <p:extLst>
      <p:ext uri="{BB962C8B-B14F-4D97-AF65-F5344CB8AC3E}">
        <p14:creationId xmlns:p14="http://schemas.microsoft.com/office/powerpoint/2010/main" val="88749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Kliknite, če želite urediti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C23371EB-307E-467E-B1CF-69F55E73EE1F}"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Tree>
    <p:extLst>
      <p:ext uri="{BB962C8B-B14F-4D97-AF65-F5344CB8AC3E}">
        <p14:creationId xmlns:p14="http://schemas.microsoft.com/office/powerpoint/2010/main" val="242320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A984F-232A-4E87-BA61-9D877A9C64AE}" type="datetimeFigureOut">
              <a:rPr lang="sl-SI"/>
              <a:pPr>
                <a:defRPr/>
              </a:pPr>
              <a:t>12. 12. 2024</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838C76E2-5855-4BCE-9860-0FC5CC0F7DD3}" type="slidenum">
              <a:rPr lang="sl-SI" altLang="sl-SI"/>
              <a:pPr>
                <a:defRPr/>
              </a:pPr>
              <a:t>‹#›</a:t>
            </a:fld>
            <a:endParaRPr lang="sl-SI" altLang="sl-SI" dirty="0"/>
          </a:p>
        </p:txBody>
      </p:sp>
    </p:spTree>
    <p:extLst>
      <p:ext uri="{BB962C8B-B14F-4D97-AF65-F5344CB8AC3E}">
        <p14:creationId xmlns:p14="http://schemas.microsoft.com/office/powerpoint/2010/main" val="2057287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1314386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681604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5A42949F-2C33-46B7-8ABF-A872A285039C}" type="datetimeFigureOut">
              <a:rPr lang="sl-SI"/>
              <a:pPr>
                <a:defRPr/>
              </a:pPr>
              <a:t>12. 12. 2024</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AD4DDDA6-8A74-46A0-9552-2678C2889079}" type="slidenum">
              <a:rPr lang="sl-SI" altLang="sl-SI"/>
              <a:pPr>
                <a:defRPr/>
              </a:pPr>
              <a:t>‹#›</a:t>
            </a:fld>
            <a:endParaRPr lang="sl-SI" altLang="sl-SI" dirty="0"/>
          </a:p>
        </p:txBody>
      </p:sp>
    </p:spTree>
    <p:extLst>
      <p:ext uri="{BB962C8B-B14F-4D97-AF65-F5344CB8AC3E}">
        <p14:creationId xmlns:p14="http://schemas.microsoft.com/office/powerpoint/2010/main" val="3430728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E45B5FA3-AEC1-4E15-9BB5-815B91117E93}"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722F4D5-14AB-437F-8D30-B95A15F563A2}" type="slidenum">
              <a:rPr lang="sl-SI" altLang="sl-SI"/>
              <a:pPr>
                <a:defRPr/>
              </a:pPr>
              <a:t>‹#›</a:t>
            </a:fld>
            <a:endParaRPr lang="sl-SI" altLang="sl-SI" dirty="0"/>
          </a:p>
        </p:txBody>
      </p:sp>
    </p:spTree>
    <p:extLst>
      <p:ext uri="{BB962C8B-B14F-4D97-AF65-F5344CB8AC3E}">
        <p14:creationId xmlns:p14="http://schemas.microsoft.com/office/powerpoint/2010/main" val="44497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25AD5B42-A54A-4EF1-A7D7-9CBC507C7992}" type="datetimeFigureOut">
              <a:rPr lang="sl-SI"/>
              <a:pPr>
                <a:defRPr/>
              </a:pPr>
              <a:t>12. 12. 2024</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7F9AD80-7304-4B49-A46A-B30E4E556610}" type="slidenum">
              <a:rPr lang="sl-SI" altLang="sl-SI"/>
              <a:pPr>
                <a:defRPr/>
              </a:pPr>
              <a:t>‹#›</a:t>
            </a:fld>
            <a:endParaRPr lang="sl-SI" altLang="sl-SI" dirty="0"/>
          </a:p>
        </p:txBody>
      </p:sp>
    </p:spTree>
    <p:extLst>
      <p:ext uri="{BB962C8B-B14F-4D97-AF65-F5344CB8AC3E}">
        <p14:creationId xmlns:p14="http://schemas.microsoft.com/office/powerpoint/2010/main" val="536289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166B3304-62F5-49C1-9B7B-8935F16B4272}"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C263ABC4-AED0-4755-96AD-E46FDC237416}" type="slidenum">
              <a:rPr lang="sl-SI" altLang="sl-SI"/>
              <a:pPr>
                <a:defRPr/>
              </a:pPr>
              <a:t>‹#›</a:t>
            </a:fld>
            <a:endParaRPr lang="sl-SI" altLang="sl-SI" dirty="0"/>
          </a:p>
        </p:txBody>
      </p:sp>
    </p:spTree>
    <p:extLst>
      <p:ext uri="{BB962C8B-B14F-4D97-AF65-F5344CB8AC3E}">
        <p14:creationId xmlns:p14="http://schemas.microsoft.com/office/powerpoint/2010/main" val="1419898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8DA23E1F-232C-4049-941A-10AC81C11BB6}" type="datetimeFigureOut">
              <a:rPr lang="sl-SI"/>
              <a:pPr>
                <a:defRPr/>
              </a:pPr>
              <a:t>12. 12. 2024</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13757E7F-95C6-4666-AAB5-5749508529A5}" type="slidenum">
              <a:rPr lang="sl-SI" altLang="sl-SI"/>
              <a:pPr>
                <a:defRPr/>
              </a:pPr>
              <a:t>‹#›</a:t>
            </a:fld>
            <a:endParaRPr lang="sl-SI" altLang="sl-SI" dirty="0"/>
          </a:p>
        </p:txBody>
      </p:sp>
    </p:spTree>
    <p:extLst>
      <p:ext uri="{BB962C8B-B14F-4D97-AF65-F5344CB8AC3E}">
        <p14:creationId xmlns:p14="http://schemas.microsoft.com/office/powerpoint/2010/main" val="1941552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3B116C6F-14B7-4688-9265-CC3B93DA0630}" type="datetimeFigureOut">
              <a:rPr lang="sl-SI"/>
              <a:pPr>
                <a:defRPr/>
              </a:pPr>
              <a:t>12. 12. 2024</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3DF4092B-0024-478E-9456-231BFC3C069C}" type="slidenum">
              <a:rPr lang="sl-SI" altLang="sl-SI"/>
              <a:pPr>
                <a:defRPr/>
              </a:pPr>
              <a:t>‹#›</a:t>
            </a:fld>
            <a:endParaRPr lang="sl-SI" altLang="sl-SI" dirty="0"/>
          </a:p>
        </p:txBody>
      </p:sp>
    </p:spTree>
    <p:extLst>
      <p:ext uri="{BB962C8B-B14F-4D97-AF65-F5344CB8AC3E}">
        <p14:creationId xmlns:p14="http://schemas.microsoft.com/office/powerpoint/2010/main" val="2456220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70CEB6D0-45A8-4F55-AD0B-82F9141282AF}" type="datetimeFigureOut">
              <a:rPr lang="sl-SI"/>
              <a:pPr>
                <a:defRPr/>
              </a:pPr>
              <a:t>12. 12. 2024</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091DC1CA-57F5-44EB-A0F5-54AC7403C5CD}" type="slidenum">
              <a:rPr lang="sl-SI" altLang="sl-SI"/>
              <a:pPr>
                <a:defRPr/>
              </a:pPr>
              <a:t>‹#›</a:t>
            </a:fld>
            <a:endParaRPr lang="sl-SI" altLang="sl-SI" dirty="0"/>
          </a:p>
        </p:txBody>
      </p:sp>
    </p:spTree>
    <p:extLst>
      <p:ext uri="{BB962C8B-B14F-4D97-AF65-F5344CB8AC3E}">
        <p14:creationId xmlns:p14="http://schemas.microsoft.com/office/powerpoint/2010/main" val="210815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7F68D42E-65A3-4F68-844F-D65572D540C9}" type="datetimeFigureOut">
              <a:rPr lang="sl-SI"/>
              <a:pPr>
                <a:defRPr/>
              </a:pPr>
              <a:t>12. 12. 2024</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AEF105C9-778C-499D-AACC-3063F646553B}" type="slidenum">
              <a:rPr lang="sl-SI" altLang="sl-SI"/>
              <a:pPr>
                <a:defRPr/>
              </a:pPr>
              <a:t>‹#›</a:t>
            </a:fld>
            <a:endParaRPr lang="sl-SI" altLang="sl-SI" dirty="0"/>
          </a:p>
        </p:txBody>
      </p:sp>
    </p:spTree>
    <p:extLst>
      <p:ext uri="{BB962C8B-B14F-4D97-AF65-F5344CB8AC3E}">
        <p14:creationId xmlns:p14="http://schemas.microsoft.com/office/powerpoint/2010/main" val="2194345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A984F-232A-4E87-BA61-9D877A9C64AE}" type="datetimeFigureOut">
              <a:rPr lang="sl-SI"/>
              <a:pPr>
                <a:defRPr/>
              </a:pPr>
              <a:t>12. 12. 2024</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838C76E2-5855-4BCE-9860-0FC5CC0F7DD3}" type="slidenum">
              <a:rPr lang="sl-SI" altLang="sl-SI"/>
              <a:pPr>
                <a:defRPr/>
              </a:pPr>
              <a:t>‹#›</a:t>
            </a:fld>
            <a:endParaRPr lang="sl-SI" altLang="sl-SI" dirty="0"/>
          </a:p>
        </p:txBody>
      </p:sp>
    </p:spTree>
    <p:extLst>
      <p:ext uri="{BB962C8B-B14F-4D97-AF65-F5344CB8AC3E}">
        <p14:creationId xmlns:p14="http://schemas.microsoft.com/office/powerpoint/2010/main" val="1369672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1375293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2082684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2A677783-EBFF-4F03-B4E3-3B6DE25DE5D6}" type="datetimeFigureOut">
              <a:rPr lang="sl-SI"/>
              <a:pPr>
                <a:defRPr/>
              </a:pPr>
              <a:t>12. 12. 2024</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51C04BBD-E810-4A7C-A53D-F4616AAC7490}" type="slidenum">
              <a:rPr lang="sl-SI" altLang="sl-SI"/>
              <a:pPr>
                <a:defRPr/>
              </a:pPr>
              <a:t>‹#›</a:t>
            </a:fld>
            <a:endParaRPr lang="sl-SI" altLang="sl-SI" dirty="0"/>
          </a:p>
        </p:txBody>
      </p:sp>
    </p:spTree>
    <p:extLst>
      <p:ext uri="{BB962C8B-B14F-4D97-AF65-F5344CB8AC3E}">
        <p14:creationId xmlns:p14="http://schemas.microsoft.com/office/powerpoint/2010/main" val="1767818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Kliknite, če želite urediti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C23371EB-307E-467E-B1CF-69F55E73EE1F}"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Tree>
    <p:extLst>
      <p:ext uri="{BB962C8B-B14F-4D97-AF65-F5344CB8AC3E}">
        <p14:creationId xmlns:p14="http://schemas.microsoft.com/office/powerpoint/2010/main" val="2463706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7F68D42E-65A3-4F68-844F-D65572D540C9}" type="datetimeFigureOut">
              <a:rPr lang="sl-SI"/>
              <a:pPr>
                <a:defRPr/>
              </a:pPr>
              <a:t>12. 12. 2024</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AEF105C9-778C-499D-AACC-3063F646553B}" type="slidenum">
              <a:rPr lang="sl-SI" altLang="sl-SI"/>
              <a:pPr>
                <a:defRPr/>
              </a:pPr>
              <a:t>‹#›</a:t>
            </a:fld>
            <a:endParaRPr lang="sl-SI" altLang="sl-SI" dirty="0"/>
          </a:p>
        </p:txBody>
      </p:sp>
    </p:spTree>
    <p:extLst>
      <p:ext uri="{BB962C8B-B14F-4D97-AF65-F5344CB8AC3E}">
        <p14:creationId xmlns:p14="http://schemas.microsoft.com/office/powerpoint/2010/main" val="3821688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386C12BF-EDE5-4A81-87C5-0D7CC1050451}"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A21D506-586E-4060-9BD1-3DCEB7292823}" type="slidenum">
              <a:rPr lang="sl-SI" altLang="sl-SI"/>
              <a:pPr>
                <a:defRPr/>
              </a:pPr>
              <a:t>‹#›</a:t>
            </a:fld>
            <a:endParaRPr lang="sl-SI" altLang="sl-SI" dirty="0"/>
          </a:p>
        </p:txBody>
      </p:sp>
    </p:spTree>
    <p:extLst>
      <p:ext uri="{BB962C8B-B14F-4D97-AF65-F5344CB8AC3E}">
        <p14:creationId xmlns:p14="http://schemas.microsoft.com/office/powerpoint/2010/main" val="3766176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965C17A6-7FFA-4FD0-8821-8FBB2902F1FB}" type="datetimeFigureOut">
              <a:rPr lang="sl-SI"/>
              <a:pPr>
                <a:defRPr/>
              </a:pPr>
              <a:t>12. 12. 2024</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CA3637F3-E20F-4562-AD5A-80B4FA2F2449}" type="slidenum">
              <a:rPr lang="sl-SI" altLang="sl-SI"/>
              <a:pPr>
                <a:defRPr/>
              </a:pPr>
              <a:t>‹#›</a:t>
            </a:fld>
            <a:endParaRPr lang="sl-SI" altLang="sl-SI" dirty="0"/>
          </a:p>
        </p:txBody>
      </p:sp>
    </p:spTree>
    <p:extLst>
      <p:ext uri="{BB962C8B-B14F-4D97-AF65-F5344CB8AC3E}">
        <p14:creationId xmlns:p14="http://schemas.microsoft.com/office/powerpoint/2010/main" val="99907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1F90EC89-0418-4B0D-9AF7-0AD6AA972374}" type="datetimeFigureOut">
              <a:rPr lang="sl-SI"/>
              <a:pPr>
                <a:defRPr/>
              </a:pPr>
              <a:t>12. 12. 2024</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C7729BD0-ADBA-4047-8D26-A78A8937E140}" type="slidenum">
              <a:rPr lang="sl-SI" altLang="sl-SI"/>
              <a:pPr>
                <a:defRPr/>
              </a:pPr>
              <a:t>‹#›</a:t>
            </a:fld>
            <a:endParaRPr lang="sl-SI" altLang="sl-SI" dirty="0"/>
          </a:p>
        </p:txBody>
      </p:sp>
    </p:spTree>
    <p:extLst>
      <p:ext uri="{BB962C8B-B14F-4D97-AF65-F5344CB8AC3E}">
        <p14:creationId xmlns:p14="http://schemas.microsoft.com/office/powerpoint/2010/main" val="1460231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3C1852BC-921C-4596-884B-39D20FB565C3}" type="datetimeFigureOut">
              <a:rPr lang="sl-SI"/>
              <a:pPr>
                <a:defRPr/>
              </a:pPr>
              <a:t>12. 12. 2024</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83261AB9-B5DA-40D6-887B-0132ED3E819C}" type="slidenum">
              <a:rPr lang="sl-SI" altLang="sl-SI"/>
              <a:pPr>
                <a:defRPr/>
              </a:pPr>
              <a:t>‹#›</a:t>
            </a:fld>
            <a:endParaRPr lang="sl-SI" altLang="sl-SI" dirty="0"/>
          </a:p>
        </p:txBody>
      </p:sp>
    </p:spTree>
    <p:extLst>
      <p:ext uri="{BB962C8B-B14F-4D97-AF65-F5344CB8AC3E}">
        <p14:creationId xmlns:p14="http://schemas.microsoft.com/office/powerpoint/2010/main" val="210526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386C12BF-EDE5-4A81-87C5-0D7CC1050451}"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A21D506-586E-4060-9BD1-3DCEB7292823}" type="slidenum">
              <a:rPr lang="sl-SI" altLang="sl-SI"/>
              <a:pPr>
                <a:defRPr/>
              </a:pPr>
              <a:t>‹#›</a:t>
            </a:fld>
            <a:endParaRPr lang="sl-SI" altLang="sl-SI" dirty="0"/>
          </a:p>
        </p:txBody>
      </p:sp>
    </p:spTree>
    <p:extLst>
      <p:ext uri="{BB962C8B-B14F-4D97-AF65-F5344CB8AC3E}">
        <p14:creationId xmlns:p14="http://schemas.microsoft.com/office/powerpoint/2010/main" val="4234995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31FAE-94C7-4F82-9057-AE78829AE4C6}" type="datetimeFigureOut">
              <a:rPr lang="sl-SI"/>
              <a:pPr>
                <a:defRPr/>
              </a:pPr>
              <a:t>12. 12. 2024</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CD7EA7BB-AA4D-471E-A751-A6643F578FEB}" type="slidenum">
              <a:rPr lang="sl-SI" altLang="sl-SI"/>
              <a:pPr>
                <a:defRPr/>
              </a:pPr>
              <a:t>‹#›</a:t>
            </a:fld>
            <a:endParaRPr lang="sl-SI" altLang="sl-SI" dirty="0"/>
          </a:p>
        </p:txBody>
      </p:sp>
    </p:spTree>
    <p:extLst>
      <p:ext uri="{BB962C8B-B14F-4D97-AF65-F5344CB8AC3E}">
        <p14:creationId xmlns:p14="http://schemas.microsoft.com/office/powerpoint/2010/main" val="3735365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70331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a:pPr>
                <a:defRPr/>
              </a:pPr>
              <a:t>‹#›</a:t>
            </a:fld>
            <a:endParaRPr lang="en-US" altLang="sl-SI" dirty="0"/>
          </a:p>
        </p:txBody>
      </p:sp>
    </p:spTree>
    <p:extLst>
      <p:ext uri="{BB962C8B-B14F-4D97-AF65-F5344CB8AC3E}">
        <p14:creationId xmlns:p14="http://schemas.microsoft.com/office/powerpoint/2010/main" val="166978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2580818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2A677783-EBFF-4F03-B4E3-3B6DE25DE5D6}" type="datetimeFigureOut">
              <a:rPr lang="sl-SI"/>
              <a:pPr>
                <a:defRPr/>
              </a:pPr>
              <a:t>12. 12. 2024</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51C04BBD-E810-4A7C-A53D-F4616AAC7490}" type="slidenum">
              <a:rPr lang="sl-SI" altLang="sl-SI"/>
              <a:pPr>
                <a:defRPr/>
              </a:pPr>
              <a:t>‹#›</a:t>
            </a:fld>
            <a:endParaRPr lang="sl-SI" altLang="sl-SI" dirty="0"/>
          </a:p>
        </p:txBody>
      </p:sp>
    </p:spTree>
    <p:extLst>
      <p:ext uri="{BB962C8B-B14F-4D97-AF65-F5344CB8AC3E}">
        <p14:creationId xmlns:p14="http://schemas.microsoft.com/office/powerpoint/2010/main" val="1323509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C23371EB-307E-467E-B1CF-69F55E73EE1F}"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Tree>
    <p:extLst>
      <p:ext uri="{BB962C8B-B14F-4D97-AF65-F5344CB8AC3E}">
        <p14:creationId xmlns:p14="http://schemas.microsoft.com/office/powerpoint/2010/main" val="2159963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7F68D42E-65A3-4F68-844F-D65572D540C9}" type="datetimeFigureOut">
              <a:rPr lang="sl-SI"/>
              <a:pPr>
                <a:defRPr/>
              </a:pPr>
              <a:t>12. 12. 2024</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AEF105C9-778C-499D-AACC-3063F646553B}" type="slidenum">
              <a:rPr lang="sl-SI" altLang="sl-SI"/>
              <a:pPr>
                <a:defRPr/>
              </a:pPr>
              <a:t>‹#›</a:t>
            </a:fld>
            <a:endParaRPr lang="sl-SI" altLang="sl-SI" dirty="0"/>
          </a:p>
        </p:txBody>
      </p:sp>
    </p:spTree>
    <p:extLst>
      <p:ext uri="{BB962C8B-B14F-4D97-AF65-F5344CB8AC3E}">
        <p14:creationId xmlns:p14="http://schemas.microsoft.com/office/powerpoint/2010/main" val="1296167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386C12BF-EDE5-4A81-87C5-0D7CC1050451}" type="datetimeFigureOut">
              <a:rPr lang="sl-SI"/>
              <a:pPr>
                <a:defRPr/>
              </a:pPr>
              <a:t>12. 12. 2024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A21D506-586E-4060-9BD1-3DCEB7292823}" type="slidenum">
              <a:rPr lang="sl-SI" altLang="sl-SI"/>
              <a:pPr>
                <a:defRPr/>
              </a:pPr>
              <a:t>‹#›</a:t>
            </a:fld>
            <a:endParaRPr lang="sl-SI" altLang="sl-SI" dirty="0"/>
          </a:p>
        </p:txBody>
      </p:sp>
    </p:spTree>
    <p:extLst>
      <p:ext uri="{BB962C8B-B14F-4D97-AF65-F5344CB8AC3E}">
        <p14:creationId xmlns:p14="http://schemas.microsoft.com/office/powerpoint/2010/main" val="780486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965C17A6-7FFA-4FD0-8821-8FBB2902F1FB}" type="datetimeFigureOut">
              <a:rPr lang="sl-SI"/>
              <a:pPr>
                <a:defRPr/>
              </a:pPr>
              <a:t>12. 12. 2024</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CA3637F3-E20F-4562-AD5A-80B4FA2F2449}" type="slidenum">
              <a:rPr lang="sl-SI" altLang="sl-SI"/>
              <a:pPr>
                <a:defRPr/>
              </a:pPr>
              <a:t>‹#›</a:t>
            </a:fld>
            <a:endParaRPr lang="sl-SI" altLang="sl-SI" dirty="0"/>
          </a:p>
        </p:txBody>
      </p:sp>
    </p:spTree>
    <p:extLst>
      <p:ext uri="{BB962C8B-B14F-4D97-AF65-F5344CB8AC3E}">
        <p14:creationId xmlns:p14="http://schemas.microsoft.com/office/powerpoint/2010/main" val="1922136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1F90EC89-0418-4B0D-9AF7-0AD6AA972374}" type="datetimeFigureOut">
              <a:rPr lang="sl-SI"/>
              <a:pPr>
                <a:defRPr/>
              </a:pPr>
              <a:t>12. 12. 2024</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C7729BD0-ADBA-4047-8D26-A78A8937E140}" type="slidenum">
              <a:rPr lang="sl-SI" altLang="sl-SI"/>
              <a:pPr>
                <a:defRPr/>
              </a:pPr>
              <a:t>‹#›</a:t>
            </a:fld>
            <a:endParaRPr lang="sl-SI" altLang="sl-SI" dirty="0"/>
          </a:p>
        </p:txBody>
      </p:sp>
    </p:spTree>
    <p:extLst>
      <p:ext uri="{BB962C8B-B14F-4D97-AF65-F5344CB8AC3E}">
        <p14:creationId xmlns:p14="http://schemas.microsoft.com/office/powerpoint/2010/main" val="365740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965C17A6-7FFA-4FD0-8821-8FBB2902F1FB}" type="datetimeFigureOut">
              <a:rPr lang="sl-SI"/>
              <a:pPr>
                <a:defRPr/>
              </a:pPr>
              <a:t>12. 12. 2024</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CA3637F3-E20F-4562-AD5A-80B4FA2F2449}" type="slidenum">
              <a:rPr lang="sl-SI" altLang="sl-SI"/>
              <a:pPr>
                <a:defRPr/>
              </a:pPr>
              <a:t>‹#›</a:t>
            </a:fld>
            <a:endParaRPr lang="sl-SI" altLang="sl-SI" dirty="0"/>
          </a:p>
        </p:txBody>
      </p:sp>
    </p:spTree>
    <p:extLst>
      <p:ext uri="{BB962C8B-B14F-4D97-AF65-F5344CB8AC3E}">
        <p14:creationId xmlns:p14="http://schemas.microsoft.com/office/powerpoint/2010/main" val="3592592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3C1852BC-921C-4596-884B-39D20FB565C3}" type="datetimeFigureOut">
              <a:rPr lang="sl-SI"/>
              <a:pPr>
                <a:defRPr/>
              </a:pPr>
              <a:t>12. 12. 2024</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83261AB9-B5DA-40D6-887B-0132ED3E819C}" type="slidenum">
              <a:rPr lang="sl-SI" altLang="sl-SI"/>
              <a:pPr>
                <a:defRPr/>
              </a:pPr>
              <a:t>‹#›</a:t>
            </a:fld>
            <a:endParaRPr lang="sl-SI" altLang="sl-SI" dirty="0"/>
          </a:p>
        </p:txBody>
      </p:sp>
    </p:spTree>
    <p:extLst>
      <p:ext uri="{BB962C8B-B14F-4D97-AF65-F5344CB8AC3E}">
        <p14:creationId xmlns:p14="http://schemas.microsoft.com/office/powerpoint/2010/main" val="1621262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31FAE-94C7-4F82-9057-AE78829AE4C6}" type="datetimeFigureOut">
              <a:rPr lang="sl-SI"/>
              <a:pPr>
                <a:defRPr/>
              </a:pPr>
              <a:t>12. 12. 2024</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CD7EA7BB-AA4D-471E-A751-A6643F578FEB}" type="slidenum">
              <a:rPr lang="sl-SI" altLang="sl-SI"/>
              <a:pPr>
                <a:defRPr/>
              </a:pPr>
              <a:t>‹#›</a:t>
            </a:fld>
            <a:endParaRPr lang="sl-SI" altLang="sl-SI" dirty="0"/>
          </a:p>
        </p:txBody>
      </p:sp>
    </p:spTree>
    <p:extLst>
      <p:ext uri="{BB962C8B-B14F-4D97-AF65-F5344CB8AC3E}">
        <p14:creationId xmlns:p14="http://schemas.microsoft.com/office/powerpoint/2010/main" val="1197290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398677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1F90EC89-0418-4B0D-9AF7-0AD6AA972374}" type="datetimeFigureOut">
              <a:rPr lang="sl-SI"/>
              <a:pPr>
                <a:defRPr/>
              </a:pPr>
              <a:t>12. 12. 2024</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C7729BD0-ADBA-4047-8D26-A78A8937E140}" type="slidenum">
              <a:rPr lang="sl-SI" altLang="sl-SI"/>
              <a:pPr>
                <a:defRPr/>
              </a:pPr>
              <a:t>‹#›</a:t>
            </a:fld>
            <a:endParaRPr lang="sl-SI" altLang="sl-SI" dirty="0"/>
          </a:p>
        </p:txBody>
      </p:sp>
    </p:spTree>
    <p:extLst>
      <p:ext uri="{BB962C8B-B14F-4D97-AF65-F5344CB8AC3E}">
        <p14:creationId xmlns:p14="http://schemas.microsoft.com/office/powerpoint/2010/main" val="352262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Kliknite, če želite urediti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3C1852BC-921C-4596-884B-39D20FB565C3}" type="datetimeFigureOut">
              <a:rPr lang="sl-SI"/>
              <a:pPr>
                <a:defRPr/>
              </a:pPr>
              <a:t>12. 12. 2024</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83261AB9-B5DA-40D6-887B-0132ED3E819C}" type="slidenum">
              <a:rPr lang="sl-SI" altLang="sl-SI"/>
              <a:pPr>
                <a:defRPr/>
              </a:pPr>
              <a:t>‹#›</a:t>
            </a:fld>
            <a:endParaRPr lang="sl-SI" altLang="sl-SI" dirty="0"/>
          </a:p>
        </p:txBody>
      </p:sp>
    </p:spTree>
    <p:extLst>
      <p:ext uri="{BB962C8B-B14F-4D97-AF65-F5344CB8AC3E}">
        <p14:creationId xmlns:p14="http://schemas.microsoft.com/office/powerpoint/2010/main" val="214438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31FAE-94C7-4F82-9057-AE78829AE4C6}" type="datetimeFigureOut">
              <a:rPr lang="sl-SI"/>
              <a:pPr>
                <a:defRPr/>
              </a:pPr>
              <a:t>12. 12. 2024</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CD7EA7BB-AA4D-471E-A751-A6643F578FEB}" type="slidenum">
              <a:rPr lang="sl-SI" altLang="sl-SI"/>
              <a:pPr>
                <a:defRPr/>
              </a:pPr>
              <a:t>‹#›</a:t>
            </a:fld>
            <a:endParaRPr lang="sl-SI" altLang="sl-SI" dirty="0"/>
          </a:p>
        </p:txBody>
      </p:sp>
    </p:spTree>
    <p:extLst>
      <p:ext uri="{BB962C8B-B14F-4D97-AF65-F5344CB8AC3E}">
        <p14:creationId xmlns:p14="http://schemas.microsoft.com/office/powerpoint/2010/main" val="405209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Kliknite, če želite urediti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12/12/2024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382615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wmf"/><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2.w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2.w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png"/><Relationship Id="rId5" Type="http://schemas.openxmlformats.org/officeDocument/2006/relationships/slideLayout" Target="../slideLayouts/slideLayout48.xml"/><Relationship Id="rId10" Type="http://schemas.openxmlformats.org/officeDocument/2006/relationships/theme" Target="../theme/theme7.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2AEC26-B469-46A5-8F2C-98F88AF920CC}" type="datetimeFigureOut">
              <a:rPr lang="sl-SI"/>
              <a:pPr>
                <a:defRPr/>
              </a:pPr>
              <a:t>12. 12. 2024</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7B8A951B-3CD6-4C75-B09C-2BF17E0B4D35}"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3" r:id="rId2"/>
    <p:sldLayoutId id="2147484274" r:id="rId3"/>
    <p:sldLayoutId id="2147484275" r:id="rId4"/>
    <p:sldLayoutId id="2147484279" r:id="rId5"/>
    <p:sldLayoutId id="2147484280" r:id="rId6"/>
    <p:sldLayoutId id="2147484281" r:id="rId7"/>
    <p:sldLayoutId id="2147484276" r:id="rId8"/>
    <p:sldLayoutId id="2147484303" r:id="rId9"/>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83000"/>
            <a:lum/>
          </a:blip>
          <a:srcRect/>
          <a:stretch>
            <a:fillRect/>
          </a:stretch>
        </a:blip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p:cNvSpPr txBox="1">
            <a:spLocks noChangeArrowheads="1"/>
          </p:cNvSpPr>
          <p:nvPr/>
        </p:nvSpPr>
        <p:spPr bwMode="auto">
          <a:xfrm>
            <a:off x="1282700" y="715963"/>
            <a:ext cx="4325938" cy="204787"/>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endParaRPr>
          </a:p>
        </p:txBody>
      </p:sp>
      <p:pic>
        <p:nvPicPr>
          <p:cNvPr id="1028" name="Picture 8" descr="grb moder za 10 pt.wm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92F21EF-4092-440F-9A0F-0C34515F2B93}" type="datetimeFigureOut">
              <a:rPr lang="en-US" smtClean="0"/>
              <a:pPr>
                <a:defRPr/>
              </a:pPr>
              <a:t>12/12/2024</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defRPr>
            </a:lvl1pPr>
          </a:lstStyle>
          <a:p>
            <a:pPr>
              <a:defRPr/>
            </a:pPr>
            <a:fld id="{39EEFDB3-CB51-4DD8-B0F0-1B85B83B1C85}" type="slidenum">
              <a:rPr lang="en-US" altLang="sl-SI" smtClean="0"/>
              <a:pPr>
                <a:defRPr/>
              </a:pPr>
              <a:t>‹#›</a:t>
            </a:fld>
            <a:endParaRPr lang="en-US" altLang="sl-SI" dirty="0"/>
          </a:p>
        </p:txBody>
      </p:sp>
    </p:spTree>
    <p:extLst>
      <p:ext uri="{BB962C8B-B14F-4D97-AF65-F5344CB8AC3E}">
        <p14:creationId xmlns:p14="http://schemas.microsoft.com/office/powerpoint/2010/main" val="886970685"/>
      </p:ext>
    </p:extLst>
  </p:cSld>
  <p:clrMap bg1="lt1" tx1="dk1" bg2="lt2" tx2="dk2" accent1="accent1" accent2="accent2" accent3="accent3" accent4="accent4" accent5="accent5" accent6="accent6" hlink="hlink" folHlink="folHlink"/>
  <p:sldLayoutIdLst>
    <p:sldLayoutId id="2147484283" r:id="rId1"/>
    <p:sldLayoutId id="2147484277" r:id="rId2"/>
    <p:sldLayoutId id="2147484302" r:id="rId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CBA763-D5CD-465C-B0B5-A321F35C6CEC}" type="datetimeFigureOut">
              <a:rPr lang="sl-SI"/>
              <a:pPr>
                <a:defRPr/>
              </a:pPr>
              <a:t>12. 12. 2024</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F8DEEE75-AC03-4778-AEF8-861B92F7076D}"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31589"/>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305" r:id="rId9"/>
    <p:sldLayoutId id="2147484306" r:id="rId10"/>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CBA763-D5CD-465C-B0B5-A321F35C6CEC}" type="datetimeFigureOut">
              <a:rPr lang="sl-SI"/>
              <a:pPr>
                <a:defRPr/>
              </a:pPr>
              <a:t>12. 12. 2024</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F8DEEE75-AC03-4778-AEF8-861B92F7076D}"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36705"/>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7" r:id="rId9"/>
    <p:sldLayoutId id="2147484308" r:id="rId10"/>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2AEC26-B469-46A5-8F2C-98F88AF920CC}" type="datetimeFigureOut">
              <a:rPr lang="sl-SI"/>
              <a:pPr>
                <a:defRPr/>
              </a:pPr>
              <a:t>12. 12. 2024</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7B8A951B-3CD6-4C75-B09C-2BF17E0B4D35}"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738990"/>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83000"/>
            <a:lum/>
          </a:blip>
          <a:srcRect/>
          <a:stretch>
            <a:fillRect/>
          </a:stretch>
        </a:blip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p:cNvSpPr txBox="1">
            <a:spLocks noChangeArrowheads="1"/>
          </p:cNvSpPr>
          <p:nvPr/>
        </p:nvSpPr>
        <p:spPr bwMode="auto">
          <a:xfrm>
            <a:off x="1282700" y="715963"/>
            <a:ext cx="4325938" cy="204787"/>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endParaRPr>
          </a:p>
        </p:txBody>
      </p:sp>
      <p:pic>
        <p:nvPicPr>
          <p:cNvPr id="1028" name="Picture 8" descr="grb moder za 10 pt.wm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92F21EF-4092-440F-9A0F-0C34515F2B93}" type="datetimeFigureOut">
              <a:rPr lang="en-US" smtClean="0"/>
              <a:pPr>
                <a:defRPr/>
              </a:pPr>
              <a:t>12/12/2024</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defRPr>
            </a:lvl1pPr>
          </a:lstStyle>
          <a:p>
            <a:pPr>
              <a:defRPr/>
            </a:pPr>
            <a:fld id="{39EEFDB3-CB51-4DD8-B0F0-1B85B83B1C85}" type="slidenum">
              <a:rPr lang="en-US" altLang="sl-SI" smtClean="0"/>
              <a:pPr>
                <a:defRPr/>
              </a:pPr>
              <a:t>‹#›</a:t>
            </a:fld>
            <a:endParaRPr lang="en-US" altLang="sl-SI" dirty="0"/>
          </a:p>
        </p:txBody>
      </p:sp>
    </p:spTree>
    <p:extLst>
      <p:ext uri="{BB962C8B-B14F-4D97-AF65-F5344CB8AC3E}">
        <p14:creationId xmlns:p14="http://schemas.microsoft.com/office/powerpoint/2010/main" val="2741102273"/>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2AEC26-B469-46A5-8F2C-98F88AF920CC}" type="datetimeFigureOut">
              <a:rPr lang="sl-SI"/>
              <a:pPr>
                <a:defRPr/>
              </a:pPr>
              <a:t>12. 12. 2024</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7B8A951B-3CD6-4C75-B09C-2BF17E0B4D35}"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041720"/>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Slika 1" descr="Dekorativno ozadje v modrih odtenkih - v levem zgornjem kotu logotip Republika Slovenija, Ministrstvo za gospodarstvo, turizem in šport, v desnem zgornjem kotu pa zeleni nacionalni znak I feel Slovenia" title="Dekorativno ozadj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4"/>
            <a:tile tx="0" ty="0" sx="100000" sy="100000" flip="none" algn="tl"/>
          </a:blipFill>
        </p:spPr>
      </p:pic>
      <p:sp>
        <p:nvSpPr>
          <p:cNvPr id="10243" name="Title 1"/>
          <p:cNvSpPr>
            <a:spLocks noGrp="1"/>
          </p:cNvSpPr>
          <p:nvPr>
            <p:ph type="ctrTitle"/>
          </p:nvPr>
        </p:nvSpPr>
        <p:spPr bwMode="auto">
          <a:xfrm>
            <a:off x="1250950" y="2332501"/>
            <a:ext cx="9690100" cy="246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pl-PL" altLang="sl-SI" sz="4000" dirty="0">
                <a:solidFill>
                  <a:schemeClr val="bg1"/>
                </a:solidFill>
                <a:latin typeface="Republika" panose="02000506040000020004" pitchFamily="2" charset="-18"/>
              </a:rPr>
              <a:t>Delavnica za prijavitelje:</a:t>
            </a:r>
            <a:br>
              <a:rPr lang="pl-PL" altLang="sl-SI" sz="4000" dirty="0">
                <a:solidFill>
                  <a:schemeClr val="bg1"/>
                </a:solidFill>
                <a:latin typeface="Republika" panose="02000506040000020004" pitchFamily="2" charset="-18"/>
              </a:rPr>
            </a:br>
            <a:r>
              <a:rPr lang="pl-PL" altLang="sl-SI" sz="4000" dirty="0">
                <a:solidFill>
                  <a:schemeClr val="bg1"/>
                </a:solidFill>
                <a:latin typeface="Republika" panose="02000506040000020004" pitchFamily="2" charset="-18"/>
              </a:rPr>
              <a:t>JR ZA OBLIKOVANJE ZAGOVORNIŠKE ORGANIZACIJE NA PODROČJU SOCIALNE EKONOMIJE</a:t>
            </a:r>
            <a:endParaRPr lang="en-US" altLang="sl-SI" sz="4000" i="1" dirty="0">
              <a:latin typeface="Republica"/>
            </a:endParaRPr>
          </a:p>
        </p:txBody>
      </p:sp>
      <p:sp>
        <p:nvSpPr>
          <p:cNvPr id="10242" name="Title 1"/>
          <p:cNvSpPr txBox="1">
            <a:spLocks/>
          </p:cNvSpPr>
          <p:nvPr/>
        </p:nvSpPr>
        <p:spPr bwMode="auto">
          <a:xfrm>
            <a:off x="1409700" y="5450777"/>
            <a:ext cx="35941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sl-SI" altLang="sl-SI" sz="2800" b="1" dirty="0">
                <a:solidFill>
                  <a:srgbClr val="529DBA"/>
                </a:solidFill>
                <a:latin typeface="Republika" panose="02000506040000020004" pitchFamily="2" charset="-18"/>
                <a:cs typeface="Arial" panose="020B0604020202020204" pitchFamily="34" charset="0"/>
              </a:rPr>
              <a:t>mag. Urška Bitenc</a:t>
            </a:r>
          </a:p>
          <a:p>
            <a:r>
              <a:rPr lang="sl-SI" altLang="sl-SI" sz="2800" b="1" dirty="0">
                <a:solidFill>
                  <a:srgbClr val="529DBA"/>
                </a:solidFill>
                <a:latin typeface="Republika" panose="02000506040000020004" pitchFamily="2" charset="-18"/>
                <a:cs typeface="Arial" panose="020B0604020202020204" pitchFamily="34" charset="0"/>
              </a:rPr>
              <a:t>Petra Kovačec</a:t>
            </a:r>
          </a:p>
        </p:txBody>
      </p:sp>
      <p:sp>
        <p:nvSpPr>
          <p:cNvPr id="10246" name="Title 1"/>
          <p:cNvSpPr txBox="1">
            <a:spLocks/>
          </p:cNvSpPr>
          <p:nvPr/>
        </p:nvSpPr>
        <p:spPr bwMode="auto">
          <a:xfrm>
            <a:off x="6413500" y="5574104"/>
            <a:ext cx="5294313" cy="50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r>
              <a:rPr lang="sl-SI" altLang="sl-SI" sz="2800" b="1" dirty="0">
                <a:solidFill>
                  <a:schemeClr val="bg1"/>
                </a:solidFill>
                <a:latin typeface="Republika" panose="02000506040000020004" pitchFamily="2" charset="-18"/>
                <a:cs typeface="Arial" panose="020B0604020202020204" pitchFamily="34" charset="0"/>
              </a:rPr>
              <a:t>Ljubljana, 11. december 2024</a:t>
            </a:r>
          </a:p>
        </p:txBody>
      </p:sp>
      <p:pic>
        <p:nvPicPr>
          <p:cNvPr id="4" name="Slika 3">
            <a:extLst>
              <a:ext uri="{FF2B5EF4-FFF2-40B4-BE49-F238E27FC236}">
                <a16:creationId xmlns:a16="http://schemas.microsoft.com/office/drawing/2014/main" id="{A934A48B-71A1-12E9-1ACD-EC0D6FC2779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08894" y="693254"/>
            <a:ext cx="3944587" cy="827231"/>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9734B3-79D9-6999-2A04-BCC9C56CEAF3}"/>
              </a:ext>
            </a:extLst>
          </p:cNvPr>
          <p:cNvSpPr>
            <a:spLocks noGrp="1"/>
          </p:cNvSpPr>
          <p:nvPr>
            <p:ph type="title" idx="4294967295"/>
          </p:nvPr>
        </p:nvSpPr>
        <p:spPr>
          <a:xfrm>
            <a:off x="1295400" y="-677108"/>
            <a:ext cx="10471521" cy="677108"/>
          </a:xfrm>
        </p:spPr>
        <p:txBody>
          <a:bodyPr vert="horz" wrap="none" lIns="0" tIns="0" rIns="0" bIns="0" numCol="1" anchor="b" anchorCtr="0" compatLnSpc="1">
            <a:prstTxWarp prst="textNoShape">
              <a:avLst/>
            </a:prstTxWarp>
            <a:spAutoFit/>
          </a:bodyPr>
          <a:lstStyle/>
          <a:p>
            <a:r>
              <a:rPr lang="sl-SI" dirty="0"/>
              <a:t>VSEBINSKI SKLOPI JAVNEGA RAZPISA</a:t>
            </a:r>
          </a:p>
        </p:txBody>
      </p:sp>
      <p:sp>
        <p:nvSpPr>
          <p:cNvPr id="3" name="PoljeZBesedilom 2">
            <a:extLst>
              <a:ext uri="{FF2B5EF4-FFF2-40B4-BE49-F238E27FC236}">
                <a16:creationId xmlns:a16="http://schemas.microsoft.com/office/drawing/2014/main" id="{EE9A7FCE-23E6-5584-7722-F83253726E99}"/>
              </a:ext>
            </a:extLst>
          </p:cNvPr>
          <p:cNvSpPr txBox="1"/>
          <p:nvPr/>
        </p:nvSpPr>
        <p:spPr>
          <a:xfrm>
            <a:off x="6096000" y="1412365"/>
            <a:ext cx="5193793" cy="4755148"/>
          </a:xfrm>
          <a:prstGeom prst="rect">
            <a:avLst/>
          </a:prstGeom>
          <a:noFill/>
        </p:spPr>
        <p:txBody>
          <a:bodyPr wrap="square" rtlCol="0">
            <a:spAutoFit/>
          </a:bodyPr>
          <a:lstStyle/>
          <a:p>
            <a:pPr marL="342900" marR="0" lvl="0" indent="-342900" algn="just" defTabSz="457200" rtl="0" eaLnBrk="0" fontAlgn="base" latinLnBrk="0" hangingPunct="0">
              <a:lnSpc>
                <a:spcPct val="100000"/>
              </a:lnSpc>
              <a:spcBef>
                <a:spcPct val="0"/>
              </a:spcBef>
              <a:spcAft>
                <a:spcPts val="600"/>
              </a:spcAft>
              <a:buClrTx/>
              <a:buSzTx/>
              <a:buFont typeface="+mj-lt"/>
              <a:buAutoNum type="arabicPeriod"/>
              <a:tabLst/>
              <a:defRPr/>
            </a:pPr>
            <a:r>
              <a:rPr kumimoji="0" lang="sl-SI" alt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Promocija socialnega podjetništva, </a:t>
            </a:r>
          </a:p>
          <a:p>
            <a:pPr marL="342900" marR="0" lvl="0" indent="-342900" algn="just" defTabSz="457200" rtl="0" eaLnBrk="0" fontAlgn="base" latinLnBrk="0" hangingPunct="0">
              <a:lnSpc>
                <a:spcPct val="100000"/>
              </a:lnSpc>
              <a:spcBef>
                <a:spcPct val="0"/>
              </a:spcBef>
              <a:spcAft>
                <a:spcPts val="600"/>
              </a:spcAft>
              <a:buClrTx/>
              <a:buSzTx/>
              <a:buFont typeface="+mj-lt"/>
              <a:buAutoNum type="arabicPeriod"/>
              <a:tabLst/>
              <a:defRPr/>
            </a:pPr>
            <a:r>
              <a:rPr kumimoji="0" lang="sl-SI" alt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razvoj sistema informiranja in izobraževanja za socialno podjetništvo, </a:t>
            </a:r>
          </a:p>
          <a:p>
            <a:pPr marL="342900" marR="0" lvl="0" indent="-342900" algn="just" defTabSz="457200" rtl="0" eaLnBrk="0" fontAlgn="base" latinLnBrk="0" hangingPunct="0">
              <a:lnSpc>
                <a:spcPct val="100000"/>
              </a:lnSpc>
              <a:spcBef>
                <a:spcPct val="0"/>
              </a:spcBef>
              <a:spcAft>
                <a:spcPts val="600"/>
              </a:spcAft>
              <a:buClrTx/>
              <a:buSzTx/>
              <a:buFont typeface="+mj-lt"/>
              <a:buAutoNum type="arabicPeriod"/>
              <a:tabLst/>
              <a:defRPr/>
            </a:pPr>
            <a:r>
              <a:rPr kumimoji="0" lang="sl-SI" alt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razvoj podpornih storitev socialnim podjetjem ter </a:t>
            </a:r>
          </a:p>
          <a:p>
            <a:pPr marL="342900" marR="0" lvl="0" indent="-342900" algn="just" defTabSz="457200" rtl="0" eaLnBrk="0" fontAlgn="base" latinLnBrk="0" hangingPunct="0">
              <a:lnSpc>
                <a:spcPct val="100000"/>
              </a:lnSpc>
              <a:spcBef>
                <a:spcPct val="0"/>
              </a:spcBef>
              <a:spcAft>
                <a:spcPts val="600"/>
              </a:spcAft>
              <a:buClrTx/>
              <a:buSzTx/>
              <a:buFont typeface="+mj-lt"/>
              <a:buAutoNum type="arabicPeriod"/>
              <a:tabLst/>
              <a:defRPr/>
            </a:pPr>
            <a:r>
              <a:rPr kumimoji="0" lang="sl-SI" alt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iskanje novih poslovnih priložnosti za socialna podjetja, vključno z izvajanjem raziskav trga za socialno podjetništvo in ugotavljanjem možnosti izvajanja javnih storitev v socialnih podjetjih ter sodelovanju.</a:t>
            </a:r>
          </a:p>
        </p:txBody>
      </p:sp>
      <p:pic>
        <p:nvPicPr>
          <p:cNvPr id="4" name="Slika 3">
            <a:extLst>
              <a:ext uri="{FF2B5EF4-FFF2-40B4-BE49-F238E27FC236}">
                <a16:creationId xmlns:a16="http://schemas.microsoft.com/office/drawing/2014/main" id="{8D6B7D83-1498-2738-5D07-6B19664F1B1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2207" y="1787229"/>
            <a:ext cx="4005419" cy="4005419"/>
          </a:xfrm>
          <a:prstGeom prst="rect">
            <a:avLst/>
          </a:prstGeom>
        </p:spPr>
      </p:pic>
    </p:spTree>
    <p:extLst>
      <p:ext uri="{BB962C8B-B14F-4D97-AF65-F5344CB8AC3E}">
        <p14:creationId xmlns:p14="http://schemas.microsoft.com/office/powerpoint/2010/main" val="412004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697992" y="818237"/>
            <a:ext cx="9125902"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4000" dirty="0">
                <a:solidFill>
                  <a:srgbClr val="529DBA"/>
                </a:solidFill>
                <a:latin typeface="Republika" panose="02000506040000020004" pitchFamily="2" charset="-18"/>
              </a:rPr>
              <a:t>1. Promocija socialnega podjetništva</a:t>
            </a:r>
            <a:endParaRPr lang="en-AU" altLang="sl-SI" sz="4000" b="0" dirty="0">
              <a:solidFill>
                <a:srgbClr val="529DBA"/>
              </a:solidFill>
              <a:latin typeface="Republika" panose="02000506040000020004" pitchFamily="2" charset="-18"/>
            </a:endParaRPr>
          </a:p>
        </p:txBody>
      </p:sp>
      <p:graphicFrame>
        <p:nvGraphicFramePr>
          <p:cNvPr id="2" name="Tabela 1">
            <a:extLst>
              <a:ext uri="{FF2B5EF4-FFF2-40B4-BE49-F238E27FC236}">
                <a16:creationId xmlns:a16="http://schemas.microsoft.com/office/drawing/2014/main" id="{6B7AF80A-B706-0D81-5DD6-C25C2A0004FB}"/>
              </a:ext>
            </a:extLst>
          </p:cNvPr>
          <p:cNvGraphicFramePr>
            <a:graphicFrameLocks noGrp="1"/>
          </p:cNvGraphicFramePr>
          <p:nvPr>
            <p:extLst>
              <p:ext uri="{D42A27DB-BD31-4B8C-83A1-F6EECF244321}">
                <p14:modId xmlns:p14="http://schemas.microsoft.com/office/powerpoint/2010/main" val="1352611258"/>
              </p:ext>
            </p:extLst>
          </p:nvPr>
        </p:nvGraphicFramePr>
        <p:xfrm>
          <a:off x="697992" y="1808662"/>
          <a:ext cx="5840572" cy="4107700"/>
        </p:xfrm>
        <a:graphic>
          <a:graphicData uri="http://schemas.openxmlformats.org/drawingml/2006/table">
            <a:tbl>
              <a:tblPr firstRow="1" firstCol="1" bandRow="1"/>
              <a:tblGrid>
                <a:gridCol w="5840572">
                  <a:extLst>
                    <a:ext uri="{9D8B030D-6E8A-4147-A177-3AD203B41FA5}">
                      <a16:colId xmlns:a16="http://schemas.microsoft.com/office/drawing/2014/main" val="3447196653"/>
                    </a:ext>
                  </a:extLst>
                </a:gridCol>
              </a:tblGrid>
              <a:tr h="362067">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1.1. Vzpostavitev spletne strani z dostopnimi informacijami, vezanimi na socialno ekonomijo.</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85051993"/>
                  </a:ext>
                </a:extLst>
              </a:tr>
              <a:tr h="270711">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1.2. Vzpostavitev profilov na najmanj treh družbenih omrežjih.</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800780682"/>
                  </a:ext>
                </a:extLst>
              </a:tr>
              <a:tr h="568753">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1.3. Udeležba na ali organizacija lokalnih, regionalnih, nacionalnih ali mednarodnih dogodkov: sejmov, festivalov, panelov, razprav, okroglih miz, intervjujev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podcastov</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in drugih informativnih dogodkov.</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294761"/>
                  </a:ext>
                </a:extLst>
              </a:tr>
              <a:tr h="218199">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1.4. Izvedba sejma/festivala socialnega podjetništva.</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79345602"/>
                  </a:ext>
                </a:extLst>
              </a:tr>
              <a:tr h="677633">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1.5. Sodelovanje pri zagotavljanju ažurnih in relevantnih informacij enotni vstopni točki za socialno ekonomijo (Social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economy</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gateway</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ter zagotavljanje prispevkov o stanju socialne ekonomije v Sloveniji s poudarkom na predstavitvi dobrih praks (po potrebi).</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90464740"/>
                  </a:ext>
                </a:extLst>
              </a:tr>
              <a:tr h="447916">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1.6. Vključitev v najmanj eno mednarodno mrežo organizacij na področju socialnega podjetništva/socialne ekonomije (npr. Social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Economy</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Europe</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Diesis</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network</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ipd.).</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288142748"/>
                  </a:ext>
                </a:extLst>
              </a:tr>
            </a:tbl>
          </a:graphicData>
        </a:graphic>
      </p:graphicFrame>
      <p:pic>
        <p:nvPicPr>
          <p:cNvPr id="4" name="Slika 3">
            <a:extLst>
              <a:ext uri="{FF2B5EF4-FFF2-40B4-BE49-F238E27FC236}">
                <a16:creationId xmlns:a16="http://schemas.microsoft.com/office/drawing/2014/main" id="{68F1F19B-1732-EE6B-77FB-3B3D40DE16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9249" y="2325487"/>
            <a:ext cx="3859102" cy="3084843"/>
          </a:xfrm>
          <a:prstGeom prst="rect">
            <a:avLst/>
          </a:prstGeom>
        </p:spPr>
      </p:pic>
    </p:spTree>
    <p:extLst>
      <p:ext uri="{BB962C8B-B14F-4D97-AF65-F5344CB8AC3E}">
        <p14:creationId xmlns:p14="http://schemas.microsoft.com/office/powerpoint/2010/main" val="91246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710184" y="635477"/>
            <a:ext cx="11040046" cy="12311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4000" dirty="0">
                <a:solidFill>
                  <a:srgbClr val="529DBA"/>
                </a:solidFill>
                <a:latin typeface="Republika" panose="02000506040000020004" pitchFamily="2" charset="-18"/>
              </a:rPr>
              <a:t>2. Razvoj sistema informiranja </a:t>
            </a:r>
            <a:br>
              <a:rPr lang="sl-SI" altLang="sl-SI" sz="4000" dirty="0">
                <a:solidFill>
                  <a:srgbClr val="529DBA"/>
                </a:solidFill>
                <a:latin typeface="Republika" panose="02000506040000020004" pitchFamily="2" charset="-18"/>
              </a:rPr>
            </a:br>
            <a:r>
              <a:rPr lang="sl-SI" altLang="sl-SI" sz="4000" dirty="0">
                <a:solidFill>
                  <a:srgbClr val="529DBA"/>
                </a:solidFill>
                <a:latin typeface="Republika" panose="02000506040000020004" pitchFamily="2" charset="-18"/>
              </a:rPr>
              <a:t>in izobraževanja za socialno podjetništvo</a:t>
            </a:r>
            <a:endParaRPr lang="en-AU" altLang="sl-SI" sz="4000" b="0" dirty="0">
              <a:solidFill>
                <a:srgbClr val="529DBA"/>
              </a:solidFill>
              <a:latin typeface="Republika" panose="02000506040000020004" pitchFamily="2" charset="-18"/>
            </a:endParaRPr>
          </a:p>
        </p:txBody>
      </p:sp>
      <p:graphicFrame>
        <p:nvGraphicFramePr>
          <p:cNvPr id="2" name="Tabela 1">
            <a:extLst>
              <a:ext uri="{FF2B5EF4-FFF2-40B4-BE49-F238E27FC236}">
                <a16:creationId xmlns:a16="http://schemas.microsoft.com/office/drawing/2014/main" id="{4757215B-96F7-7133-FAC3-A5B210A0FE12}"/>
              </a:ext>
            </a:extLst>
          </p:cNvPr>
          <p:cNvGraphicFramePr>
            <a:graphicFrameLocks noGrp="1"/>
          </p:cNvGraphicFramePr>
          <p:nvPr>
            <p:extLst>
              <p:ext uri="{D42A27DB-BD31-4B8C-83A1-F6EECF244321}">
                <p14:modId xmlns:p14="http://schemas.microsoft.com/office/powerpoint/2010/main" val="4237932994"/>
              </p:ext>
            </p:extLst>
          </p:nvPr>
        </p:nvGraphicFramePr>
        <p:xfrm>
          <a:off x="710184" y="2437850"/>
          <a:ext cx="5727299" cy="3579595"/>
        </p:xfrm>
        <a:graphic>
          <a:graphicData uri="http://schemas.openxmlformats.org/drawingml/2006/table">
            <a:tbl>
              <a:tblPr firstRow="1" firstCol="1" bandRow="1"/>
              <a:tblGrid>
                <a:gridCol w="5727299">
                  <a:extLst>
                    <a:ext uri="{9D8B030D-6E8A-4147-A177-3AD203B41FA5}">
                      <a16:colId xmlns:a16="http://schemas.microsoft.com/office/drawing/2014/main" val="2111365390"/>
                    </a:ext>
                  </a:extLst>
                </a:gridCol>
              </a:tblGrid>
              <a:tr h="306642">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2.1. Priprava informativnih (video, slikovnih,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infografike</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vsebin najmanj štirikrat letno.</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17024116"/>
                  </a:ext>
                </a:extLst>
              </a:tr>
              <a:tr h="282122">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2.2. Izvedba spletnih ali fizičnih individualnih ali skupinskih izobraževanj oziroma usposabljanj (S5). </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00208446"/>
                  </a:ext>
                </a:extLst>
              </a:tr>
              <a:tr h="771564">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2.3. Informiranje o aktualnih vsebinah na področju socialne ekonomije: aktualni dogodki, aktualne vsebine, lokalni, nacionalni in mednarodni razpisi, zakonske pobude in spremembe na vseh vzpostavljenih komunikacijskih kanalih </a:t>
                      </a:r>
                      <a:r>
                        <a:rPr lang="sl-SI" sz="16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konzorcijskega</a:t>
                      </a: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partnerstva.</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11643998"/>
                  </a:ext>
                </a:extLst>
              </a:tr>
              <a:tr h="510004">
                <a:tc>
                  <a:txBody>
                    <a:bodyPr/>
                    <a:lstStyle/>
                    <a:p>
                      <a:pPr algn="just">
                        <a:lnSpc>
                          <a:spcPct val="107000"/>
                        </a:lnSpc>
                        <a:spcAft>
                          <a:spcPts val="800"/>
                        </a:spcAft>
                      </a:pPr>
                      <a:r>
                        <a:rPr lang="sl-SI" sz="1600" kern="10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2.4. Priprava elektronskega novičnika z aktualnimi vsebinami, ki bo brezplačno na voljo naročnikom oziroma zainteresiranim javnostim.</a:t>
                      </a:r>
                      <a:endParaRPr lang="sl-SI" sz="1600" kern="10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331435075"/>
                  </a:ext>
                </a:extLst>
              </a:tr>
              <a:tr h="510004">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2.5 Kontinuirano izobraževanje oseb zaposlenih na operaciji za nudenje strokovne vsebinske in zagovorniške podpore. </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89618498"/>
                  </a:ext>
                </a:extLst>
              </a:tr>
            </a:tbl>
          </a:graphicData>
        </a:graphic>
      </p:graphicFrame>
      <p:pic>
        <p:nvPicPr>
          <p:cNvPr id="4" name="Slika 3">
            <a:extLst>
              <a:ext uri="{FF2B5EF4-FFF2-40B4-BE49-F238E27FC236}">
                <a16:creationId xmlns:a16="http://schemas.microsoft.com/office/drawing/2014/main" id="{5446024C-6B97-B924-5D38-12AA655A07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47184" y="2061601"/>
            <a:ext cx="4334632" cy="4340728"/>
          </a:xfrm>
          <a:prstGeom prst="rect">
            <a:avLst/>
          </a:prstGeom>
        </p:spPr>
      </p:pic>
    </p:spTree>
    <p:extLst>
      <p:ext uri="{BB962C8B-B14F-4D97-AF65-F5344CB8AC3E}">
        <p14:creationId xmlns:p14="http://schemas.microsoft.com/office/powerpoint/2010/main" val="174261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722376" y="707109"/>
            <a:ext cx="8040814"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4000" dirty="0">
                <a:solidFill>
                  <a:srgbClr val="529DBA"/>
                </a:solidFill>
                <a:latin typeface="Republika" panose="02000506040000020004" pitchFamily="2" charset="-18"/>
              </a:rPr>
              <a:t>3. Razvoj podpornih storitev</a:t>
            </a:r>
            <a:endParaRPr lang="en-AU" altLang="sl-SI" sz="4000" b="0" dirty="0">
              <a:solidFill>
                <a:srgbClr val="529DBA"/>
              </a:solidFill>
              <a:latin typeface="Republika" panose="02000506040000020004" pitchFamily="2" charset="-18"/>
            </a:endParaRPr>
          </a:p>
        </p:txBody>
      </p:sp>
      <p:graphicFrame>
        <p:nvGraphicFramePr>
          <p:cNvPr id="2" name="Tabela 1">
            <a:extLst>
              <a:ext uri="{FF2B5EF4-FFF2-40B4-BE49-F238E27FC236}">
                <a16:creationId xmlns:a16="http://schemas.microsoft.com/office/drawing/2014/main" id="{10D89515-8379-FD88-0FA5-69A7F5C9A870}"/>
              </a:ext>
            </a:extLst>
          </p:cNvPr>
          <p:cNvGraphicFramePr>
            <a:graphicFrameLocks noGrp="1"/>
          </p:cNvGraphicFramePr>
          <p:nvPr>
            <p:extLst>
              <p:ext uri="{D42A27DB-BD31-4B8C-83A1-F6EECF244321}">
                <p14:modId xmlns:p14="http://schemas.microsoft.com/office/powerpoint/2010/main" val="3862715600"/>
              </p:ext>
            </p:extLst>
          </p:nvPr>
        </p:nvGraphicFramePr>
        <p:xfrm>
          <a:off x="722376" y="1655128"/>
          <a:ext cx="5861304" cy="4686747"/>
        </p:xfrm>
        <a:graphic>
          <a:graphicData uri="http://schemas.openxmlformats.org/drawingml/2006/table">
            <a:tbl>
              <a:tblPr firstRow="1" firstCol="1" bandRow="1"/>
              <a:tblGrid>
                <a:gridCol w="5861304">
                  <a:extLst>
                    <a:ext uri="{9D8B030D-6E8A-4147-A177-3AD203B41FA5}">
                      <a16:colId xmlns:a16="http://schemas.microsoft.com/office/drawing/2014/main" val="1475825228"/>
                    </a:ext>
                  </a:extLst>
                </a:gridCol>
              </a:tblGrid>
              <a:tr h="210373">
                <a:tc>
                  <a:txBody>
                    <a:bodyPr/>
                    <a:lstStyle/>
                    <a:p>
                      <a:pPr algn="just">
                        <a:lnSpc>
                          <a:spcPct val="107000"/>
                        </a:lnSpc>
                        <a:spcAft>
                          <a:spcPts val="800"/>
                        </a:spcAft>
                      </a:pPr>
                      <a:r>
                        <a:rPr lang="sl-SI" sz="14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3.1. Vzpostavitev sistema članstva v organizaciji.</a:t>
                      </a:r>
                      <a:endParaRPr lang="sl-SI" sz="14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56159" marR="5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02161035"/>
                  </a:ext>
                </a:extLst>
              </a:tr>
              <a:tr h="222879">
                <a:tc>
                  <a:txBody>
                    <a:bodyPr/>
                    <a:lstStyle/>
                    <a:p>
                      <a:pPr algn="just">
                        <a:lnSpc>
                          <a:spcPct val="107000"/>
                        </a:lnSpc>
                        <a:spcAft>
                          <a:spcPts val="800"/>
                        </a:spcAft>
                      </a:pPr>
                      <a:r>
                        <a:rPr lang="sl-SI" sz="14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3.2. Vzpostavitev brezplačne fizične ali spletne svetovalnice za socialna podjetja.</a:t>
                      </a:r>
                      <a:endParaRPr lang="sl-SI" sz="14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56159" marR="5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94175355"/>
                  </a:ext>
                </a:extLst>
              </a:tr>
              <a:tr h="213908">
                <a:tc>
                  <a:txBody>
                    <a:bodyPr/>
                    <a:lstStyle/>
                    <a:p>
                      <a:pPr algn="just">
                        <a:lnSpc>
                          <a:spcPct val="107000"/>
                        </a:lnSpc>
                        <a:spcAft>
                          <a:spcPts val="800"/>
                        </a:spcAft>
                      </a:pPr>
                      <a:r>
                        <a:rPr lang="sl-SI" sz="14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3.3. Vzpostavitev spletnega foruma za medsebojno podporo, povezovanje in informiranje.</a:t>
                      </a:r>
                      <a:endParaRPr lang="sl-SI" sz="14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56159" marR="5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1080991"/>
                  </a:ext>
                </a:extLst>
              </a:tr>
              <a:tr h="417203">
                <a:tc>
                  <a:txBody>
                    <a:bodyPr/>
                    <a:lstStyle/>
                    <a:p>
                      <a:pPr algn="just">
                        <a:lnSpc>
                          <a:spcPct val="107000"/>
                        </a:lnSpc>
                        <a:spcAft>
                          <a:spcPts val="800"/>
                        </a:spcAft>
                      </a:pPr>
                      <a:r>
                        <a:rPr lang="sl-SI" sz="1400" kern="10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3.4. Nadgradnja »Digitalnega kataloga izdelkov in storitev, ki jih ponujajo socialna podjetja v Zahodni Sloveniji« na način da bo katalog zajemal ponudbo socialnih podjetij iz območja celotne Slovenije. </a:t>
                      </a:r>
                      <a:endParaRPr lang="sl-SI" sz="1400" kern="100">
                        <a:effectLst/>
                        <a:latin typeface="Republika" panose="02000506040000020004" pitchFamily="2" charset="-18"/>
                        <a:ea typeface="Calibri" panose="020F0502020204030204" pitchFamily="34" charset="0"/>
                        <a:cs typeface="Times New Roman" panose="02020603050405020304" pitchFamily="18" charset="0"/>
                      </a:endParaRPr>
                    </a:p>
                  </a:txBody>
                  <a:tcPr marL="56159" marR="5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50574704"/>
                  </a:ext>
                </a:extLst>
              </a:tr>
              <a:tr h="415342">
                <a:tc>
                  <a:txBody>
                    <a:bodyPr/>
                    <a:lstStyle/>
                    <a:p>
                      <a:pPr algn="just">
                        <a:lnSpc>
                          <a:spcPct val="107000"/>
                        </a:lnSpc>
                        <a:spcAft>
                          <a:spcPts val="800"/>
                        </a:spcAft>
                      </a:pPr>
                      <a:r>
                        <a:rPr lang="sl-SI" sz="14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3.5. Razvoj nagrade/priznanja za socialno podjetje z največjim družbenim učinkom/ najbolj družbeno inovativno socialno podjetje / najbolj prepoznavno socialno podjetje.</a:t>
                      </a:r>
                      <a:endParaRPr lang="sl-SI" sz="14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56159" marR="5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96637719"/>
                  </a:ext>
                </a:extLst>
              </a:tr>
              <a:tr h="417203">
                <a:tc>
                  <a:txBody>
                    <a:bodyPr/>
                    <a:lstStyle/>
                    <a:p>
                      <a:pPr algn="just">
                        <a:lnSpc>
                          <a:spcPct val="107000"/>
                        </a:lnSpc>
                        <a:spcAft>
                          <a:spcPts val="800"/>
                        </a:spcAft>
                      </a:pPr>
                      <a:r>
                        <a:rPr lang="sl-SI" sz="14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3.6. Vzpostavljeno aktivno sodelovanje s SPOT točkami: sodelovanje pri vsebinskih, promocijskih in informativnih aktivnostih ter drugimi morebitnimi relevantnimi organizacijami podpornega okolja za socialno ekonomijo.</a:t>
                      </a:r>
                      <a:endParaRPr lang="sl-SI" sz="14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56159" marR="5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54168440"/>
                  </a:ext>
                </a:extLst>
              </a:tr>
              <a:tr h="412976">
                <a:tc>
                  <a:txBody>
                    <a:bodyPr/>
                    <a:lstStyle/>
                    <a:p>
                      <a:pPr algn="just">
                        <a:lnSpc>
                          <a:spcPct val="107000"/>
                        </a:lnSpc>
                        <a:spcAft>
                          <a:spcPts val="800"/>
                        </a:spcAft>
                      </a:pPr>
                      <a:r>
                        <a:rPr lang="sl-SI" sz="14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3.7. Vzpostavljeno aktivno sodelovanje s formalnimi in/ali neformalnimi izobraževalnimi ustanovami na področju socialne ekonomije z namenom oblikovanja minimalnih standardov, smernic in nabora ter opisa ustreznih kompetenc.</a:t>
                      </a:r>
                      <a:endParaRPr lang="sl-SI" sz="14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56159" marR="5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12286053"/>
                  </a:ext>
                </a:extLst>
              </a:tr>
              <a:tr h="240631">
                <a:tc>
                  <a:txBody>
                    <a:bodyPr/>
                    <a:lstStyle/>
                    <a:p>
                      <a:pPr algn="just">
                        <a:lnSpc>
                          <a:spcPct val="107000"/>
                        </a:lnSpc>
                        <a:spcAft>
                          <a:spcPts val="800"/>
                        </a:spcAft>
                      </a:pPr>
                      <a:r>
                        <a:rPr lang="sl-SI" sz="14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3.8. Vzpostavitev informacijskih točk za socialno podjetništvo oziroma socialno ekonomijo pri prijavitelju in </a:t>
                      </a:r>
                      <a:r>
                        <a:rPr lang="sl-SI" sz="1400" kern="100" dirty="0" err="1">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konzorcijskih</a:t>
                      </a:r>
                      <a:r>
                        <a:rPr lang="sl-SI" sz="14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 partnerjih.</a:t>
                      </a:r>
                      <a:endParaRPr lang="sl-SI" sz="14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56159" marR="56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86268419"/>
                  </a:ext>
                </a:extLst>
              </a:tr>
            </a:tbl>
          </a:graphicData>
        </a:graphic>
      </p:graphicFrame>
      <p:pic>
        <p:nvPicPr>
          <p:cNvPr id="4" name="Slika 3">
            <a:extLst>
              <a:ext uri="{FF2B5EF4-FFF2-40B4-BE49-F238E27FC236}">
                <a16:creationId xmlns:a16="http://schemas.microsoft.com/office/drawing/2014/main" id="{CF6D83EE-84C1-221F-CB4A-4CA31B14DD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7143" y="1969880"/>
            <a:ext cx="4072481" cy="4072481"/>
          </a:xfrm>
          <a:prstGeom prst="rect">
            <a:avLst/>
          </a:prstGeom>
        </p:spPr>
      </p:pic>
    </p:spTree>
    <p:extLst>
      <p:ext uri="{BB962C8B-B14F-4D97-AF65-F5344CB8AC3E}">
        <p14:creationId xmlns:p14="http://schemas.microsoft.com/office/powerpoint/2010/main" val="278276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615506" y="679665"/>
            <a:ext cx="8674798" cy="12311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4000" dirty="0">
                <a:solidFill>
                  <a:srgbClr val="529DBA"/>
                </a:solidFill>
                <a:latin typeface="Republika" panose="02000506040000020004" pitchFamily="2" charset="-18"/>
              </a:rPr>
              <a:t>4. Iskanje novih poslovnih </a:t>
            </a:r>
            <a:br>
              <a:rPr lang="sl-SI" altLang="sl-SI" sz="4000" dirty="0">
                <a:solidFill>
                  <a:srgbClr val="529DBA"/>
                </a:solidFill>
                <a:latin typeface="Republika" panose="02000506040000020004" pitchFamily="2" charset="-18"/>
              </a:rPr>
            </a:br>
            <a:r>
              <a:rPr lang="sl-SI" altLang="sl-SI" sz="4000" dirty="0">
                <a:solidFill>
                  <a:srgbClr val="529DBA"/>
                </a:solidFill>
                <a:latin typeface="Republika" panose="02000506040000020004" pitchFamily="2" charset="-18"/>
              </a:rPr>
              <a:t>priložnosti za socialna podjetja</a:t>
            </a:r>
            <a:endParaRPr lang="en-AU" altLang="sl-SI" sz="4000"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 uri="{C183D7F6-B498-43B3-948B-1728B52AA6E4}">
                <adec:decorative xmlns:adec="http://schemas.microsoft.com/office/drawing/2017/decorative" val="1"/>
              </a:ext>
            </a:extLst>
          </p:cNvPr>
          <p:cNvSpPr>
            <a:spLocks noChangeArrowheads="1"/>
          </p:cNvSpPr>
          <p:nvPr/>
        </p:nvSpPr>
        <p:spPr bwMode="auto">
          <a:xfrm>
            <a:off x="615506" y="1610361"/>
            <a:ext cx="61094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a:spcAft>
                <a:spcPts val="600"/>
              </a:spcAft>
              <a:buFont typeface="Arial" panose="020B0604020202020204" pitchFamily="34" charset="0"/>
              <a:buChar char="•"/>
            </a:pPr>
            <a:endParaRPr lang="sl-SI" altLang="sl-SI" sz="2400" dirty="0">
              <a:solidFill>
                <a:schemeClr val="tx2"/>
              </a:solidFill>
              <a:latin typeface="Republika" panose="02000506040000020004" pitchFamily="2" charset="-18"/>
            </a:endParaRPr>
          </a:p>
        </p:txBody>
      </p:sp>
      <p:graphicFrame>
        <p:nvGraphicFramePr>
          <p:cNvPr id="2" name="Tabela 1">
            <a:extLst>
              <a:ext uri="{FF2B5EF4-FFF2-40B4-BE49-F238E27FC236}">
                <a16:creationId xmlns:a16="http://schemas.microsoft.com/office/drawing/2014/main" id="{A4518693-785F-17F9-4AC8-3DB2E946FECF}"/>
              </a:ext>
            </a:extLst>
          </p:cNvPr>
          <p:cNvGraphicFramePr>
            <a:graphicFrameLocks noGrp="1"/>
          </p:cNvGraphicFramePr>
          <p:nvPr>
            <p:extLst>
              <p:ext uri="{D42A27DB-BD31-4B8C-83A1-F6EECF244321}">
                <p14:modId xmlns:p14="http://schemas.microsoft.com/office/powerpoint/2010/main" val="4219716631"/>
              </p:ext>
            </p:extLst>
          </p:nvPr>
        </p:nvGraphicFramePr>
        <p:xfrm>
          <a:off x="642768" y="2481611"/>
          <a:ext cx="6082232" cy="3299779"/>
        </p:xfrm>
        <a:graphic>
          <a:graphicData uri="http://schemas.openxmlformats.org/drawingml/2006/table">
            <a:tbl>
              <a:tblPr firstRow="1" firstCol="1" bandRow="1"/>
              <a:tblGrid>
                <a:gridCol w="6082232">
                  <a:extLst>
                    <a:ext uri="{9D8B030D-6E8A-4147-A177-3AD203B41FA5}">
                      <a16:colId xmlns:a16="http://schemas.microsoft.com/office/drawing/2014/main" val="3651402034"/>
                    </a:ext>
                  </a:extLst>
                </a:gridCol>
              </a:tblGrid>
              <a:tr h="0">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4.1. Izvedba raziskav/analiz trga za socialno podjetništvo in ugotavljanje možnosti izvajanja javnih storitev s strani socialnih podjetjih v okviru lokalnih skupnosti oziroma občin ter širše (S5).</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41714224"/>
                  </a:ext>
                </a:extLst>
              </a:tr>
              <a:tr h="0">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4.2. Nudenje strokovne pomoči pri implementaciji merjenja družbenih učinkov, neposredna pomoč pri uporabi modela (S5).</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19580205"/>
                  </a:ext>
                </a:extLst>
              </a:tr>
              <a:tr h="0">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4.3. Sodelovanje pri oblikovanju politik in ukrepov (S5).</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07846308"/>
                  </a:ext>
                </a:extLst>
              </a:tr>
              <a:tr h="0">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4.4. Vodenje postopka izbora predstavnikov, ki zastopajo organizacije v delovnih telesih na nacionalni, regionalni in lokalni ravni.</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62865889"/>
                  </a:ext>
                </a:extLst>
              </a:tr>
              <a:tr h="0">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4.5. Informiranje o postopkih javnega naročanja za socialna podjetja: izvedba informativnih dni ali nudenje strokovne podpore v obliki svetovanj, informiranj, usposabljanj za sodelovanje v postopkih javnih naročil.</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48745754"/>
                  </a:ext>
                </a:extLst>
              </a:tr>
              <a:tr h="0">
                <a:tc>
                  <a:txBody>
                    <a:bodyPr/>
                    <a:lstStyle/>
                    <a:p>
                      <a:pPr algn="just">
                        <a:lnSpc>
                          <a:spcPct val="107000"/>
                        </a:lnSpc>
                        <a:spcAft>
                          <a:spcPts val="800"/>
                        </a:spcAft>
                      </a:pPr>
                      <a:r>
                        <a:rPr lang="sl-SI" sz="1600" kern="100" dirty="0">
                          <a:solidFill>
                            <a:srgbClr val="000000"/>
                          </a:solidFill>
                          <a:effectLst/>
                          <a:latin typeface="Republika" panose="02000506040000020004" pitchFamily="2" charset="-18"/>
                          <a:ea typeface="Calibri" panose="020F0502020204030204" pitchFamily="34" charset="0"/>
                          <a:cs typeface="Times New Roman" panose="02020603050405020304" pitchFamily="18" charset="0"/>
                        </a:rPr>
                        <a:t>4.6 Nadgradnja in uporaba certifikatov. </a:t>
                      </a:r>
                      <a:endParaRPr lang="sl-SI" sz="1600" kern="100" dirty="0">
                        <a:effectLst/>
                        <a:latin typeface="Republika" panose="02000506040000020004" pitchFamily="2" charset="-18"/>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09901167"/>
                  </a:ext>
                </a:extLst>
              </a:tr>
            </a:tbl>
          </a:graphicData>
        </a:graphic>
      </p:graphicFrame>
      <p:pic>
        <p:nvPicPr>
          <p:cNvPr id="4" name="Slika 3">
            <a:extLst>
              <a:ext uri="{FF2B5EF4-FFF2-40B4-BE49-F238E27FC236}">
                <a16:creationId xmlns:a16="http://schemas.microsoft.com/office/drawing/2014/main" id="{D3235F19-3E6A-79CC-FD45-5063027B95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5865" y="2652858"/>
            <a:ext cx="4407790" cy="3231160"/>
          </a:xfrm>
          <a:prstGeom prst="rect">
            <a:avLst/>
          </a:prstGeom>
        </p:spPr>
      </p:pic>
    </p:spTree>
    <p:extLst>
      <p:ext uri="{BB962C8B-B14F-4D97-AF65-F5344CB8AC3E}">
        <p14:creationId xmlns:p14="http://schemas.microsoft.com/office/powerpoint/2010/main" val="186874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ka 4" descr="Slika delavca na naslovni strani Pogoji za kandidiranje" title="Slika delavca na naslovni strani Pogoji za kandidiranje"/>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descr="Pogoji za kandidiranje" title="Pogoji za kandidiranj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descr="RS Ministrstvo za gospodarstvo, turizem in šport" title="RS Ministrstvo za gospodarstvo, turizem in šport"/>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
        <p:nvSpPr>
          <p:cNvPr id="9" name="Naslov 1"/>
          <p:cNvSpPr>
            <a:spLocks noGrp="1"/>
          </p:cNvSpPr>
          <p:nvPr>
            <p:ph type="ctrTitle"/>
          </p:nvPr>
        </p:nvSpPr>
        <p:spPr bwMode="auto">
          <a:xfrm>
            <a:off x="713628" y="987963"/>
            <a:ext cx="9471582" cy="203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pl-PL" altLang="sl-SI" dirty="0">
                <a:solidFill>
                  <a:schemeClr val="bg1"/>
                </a:solidFill>
                <a:latin typeface="Republika" panose="02000506040000020004" pitchFamily="2" charset="-18"/>
              </a:rPr>
              <a:t>POGOJI ZA </a:t>
            </a:r>
            <a:br>
              <a:rPr lang="pl-PL" altLang="sl-SI" dirty="0">
                <a:solidFill>
                  <a:schemeClr val="bg1"/>
                </a:solidFill>
                <a:latin typeface="Republika" panose="02000506040000020004" pitchFamily="2" charset="-18"/>
              </a:rPr>
            </a:br>
            <a:r>
              <a:rPr lang="pl-PL" altLang="sl-SI" dirty="0">
                <a:solidFill>
                  <a:schemeClr val="bg1"/>
                </a:solidFill>
                <a:latin typeface="Republika" panose="02000506040000020004" pitchFamily="2" charset="-18"/>
              </a:rPr>
              <a:t>KANDIDIRANJE </a:t>
            </a:r>
            <a:br>
              <a:rPr lang="pl-PL" altLang="sl-SI" dirty="0">
                <a:solidFill>
                  <a:schemeClr val="bg1"/>
                </a:solidFill>
                <a:latin typeface="Republika" panose="02000506040000020004" pitchFamily="2" charset="-18"/>
              </a:rPr>
            </a:br>
            <a:r>
              <a:rPr lang="pl-PL" altLang="sl-SI" dirty="0">
                <a:solidFill>
                  <a:schemeClr val="bg1"/>
                </a:solidFill>
                <a:latin typeface="Republika" panose="02000506040000020004" pitchFamily="2" charset="-18"/>
              </a:rPr>
              <a:t>NA JAVNEM RAZPISU</a:t>
            </a:r>
            <a:endParaRPr lang="sl-SI" altLang="sl-SI" dirty="0">
              <a:solidFill>
                <a:schemeClr val="bg1"/>
              </a:solidFill>
              <a:latin typeface="Republika" panose="02000506040000020004" pitchFamily="2" charset="-18"/>
            </a:endParaRPr>
          </a:p>
        </p:txBody>
      </p:sp>
    </p:spTree>
    <p:extLst>
      <p:ext uri="{BB962C8B-B14F-4D97-AF65-F5344CB8AC3E}">
        <p14:creationId xmlns:p14="http://schemas.microsoft.com/office/powerpoint/2010/main" val="343642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838644" y="608149"/>
            <a:ext cx="11609388" cy="1107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3600" dirty="0">
                <a:solidFill>
                  <a:srgbClr val="529DBA"/>
                </a:solidFill>
                <a:latin typeface="Republika" panose="02000506040000020004" pitchFamily="2" charset="-18"/>
              </a:rPr>
              <a:t>POGOJI ZA KANDIDIRANJE </a:t>
            </a:r>
            <a:br>
              <a:rPr lang="sl-SI" sz="3600" dirty="0">
                <a:solidFill>
                  <a:srgbClr val="529DBA"/>
                </a:solidFill>
                <a:latin typeface="Republika" panose="02000506040000020004" pitchFamily="2" charset="-18"/>
              </a:rPr>
            </a:br>
            <a:r>
              <a:rPr lang="sl-SI" sz="3600" dirty="0">
                <a:solidFill>
                  <a:srgbClr val="529DBA"/>
                </a:solidFill>
                <a:latin typeface="Republika" panose="02000506040000020004" pitchFamily="2" charset="-18"/>
              </a:rPr>
              <a:t>NA JAVNEM RAZPISU</a:t>
            </a:r>
            <a:endParaRPr lang="en-AU" altLang="sl-SI" sz="36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283894" y="2025908"/>
            <a:ext cx="113823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Prijavitelj in </a:t>
            </a:r>
            <a:r>
              <a:rPr kumimoji="0" lang="sl-SI" altLang="en-US" sz="2400" b="0" i="0" u="none" strike="noStrike" kern="1200" cap="none" spc="0" normalizeH="0" baseline="0" noProof="0" dirty="0" err="1">
                <a:ln>
                  <a:noFill/>
                </a:ln>
                <a:solidFill>
                  <a:schemeClr val="tx2"/>
                </a:solidFill>
                <a:effectLst/>
                <a:uLnTx/>
                <a:uFillTx/>
                <a:latin typeface="Republika" panose="02000506040000020004" pitchFamily="2" charset="-18"/>
              </a:rPr>
              <a:t>konzorcijski</a:t>
            </a: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 partnerji </a:t>
            </a:r>
            <a:r>
              <a:rPr kumimoji="0" lang="sl-SI" altLang="en-US" sz="2400" b="1" i="0" u="none" strike="noStrike" kern="1200" cap="none" spc="0" normalizeH="0" baseline="0" noProof="0" dirty="0">
                <a:ln>
                  <a:noFill/>
                </a:ln>
                <a:solidFill>
                  <a:schemeClr val="tx2"/>
                </a:solidFill>
                <a:effectLst/>
                <a:uLnTx/>
                <a:uFillTx/>
                <a:latin typeface="Republika" panose="02000506040000020004" pitchFamily="2" charset="-18"/>
              </a:rPr>
              <a:t>morajo izpolnjevati vse pogoje javnega razpisa na dan oddaje vloge, z izjemo posebnega </a:t>
            </a:r>
            <a:r>
              <a:rPr lang="sl-SI" sz="2400" dirty="0">
                <a:solidFill>
                  <a:schemeClr val="tx2"/>
                </a:solidFill>
                <a:effectLst/>
                <a:latin typeface="Republika" panose="02000506040000020004" pitchFamily="2" charset="-18"/>
                <a:ea typeface="Times New Roman" panose="02020603050405020304" pitchFamily="18" charset="0"/>
                <a:cs typeface="Arial" panose="020B0604020202020204" pitchFamily="34" charset="0"/>
              </a:rPr>
              <a:t>pogoja št. 3, ki ga mora izpolnjevati prijavitelj na dan 1. 9. 2024</a:t>
            </a:r>
            <a:r>
              <a:rPr kumimoji="0" lang="sl-SI" altLang="en-US" sz="2400" b="1" i="0" u="none" strike="noStrike" kern="1200" cap="none" spc="0" normalizeH="0" baseline="0" noProof="0" dirty="0">
                <a:ln>
                  <a:noFill/>
                </a:ln>
                <a:solidFill>
                  <a:schemeClr val="tx2"/>
                </a:solidFill>
                <a:effectLst/>
                <a:uLnTx/>
                <a:uFillTx/>
                <a:latin typeface="Republika" panose="02000506040000020004" pitchFamily="2" charset="-18"/>
              </a:rPr>
              <a:t>.</a:t>
            </a:r>
            <a:endParaRPr kumimoji="0" lang="sl-SI" sz="2400" b="0" i="0" u="none" strike="noStrike" kern="1200" cap="none" spc="0" normalizeH="0" baseline="0" noProof="0" dirty="0">
              <a:ln>
                <a:noFill/>
              </a:ln>
              <a:solidFill>
                <a:schemeClr val="tx2"/>
              </a:solidFill>
              <a:effectLst/>
              <a:uLnTx/>
              <a:uFillTx/>
              <a:latin typeface="Republika" panose="02000506040000020004" pitchFamily="2" charset="-18"/>
            </a:endParaRP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Ministrstvo bo pogoje preverjalo na podlagi navedb v vlogi in prilogah, v javno dostopnih evidencah ali pa po potrebi zahtevalo dodatne obrazložitve in/ali dokazila s strani prijavitelja. </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V kolikor dokazila niso predložena v roku, ki ga določi ministrstvo, se šteje, da pogoj ni izpolnjen. </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en-US" sz="2400" b="0" i="0" u="none" strike="noStrike" kern="1200" cap="none" spc="0" normalizeH="0" baseline="0" noProof="0" dirty="0">
                <a:ln>
                  <a:noFill/>
                </a:ln>
                <a:solidFill>
                  <a:schemeClr val="tx2"/>
                </a:solidFill>
                <a:effectLst/>
                <a:uLnTx/>
                <a:uFillTx/>
                <a:latin typeface="Republika" panose="02000506040000020004" pitchFamily="2" charset="-18"/>
              </a:rPr>
              <a:t>Za hitrejšo obravnavo vloge vsak prijavitelj označi relevantne dele akta o ustanovitvi (npr. določbo o participativnemu/demokratičnemu odločanju in nepridobitnosti).</a:t>
            </a:r>
          </a:p>
          <a:p>
            <a:pPr marL="457200" marR="0" lvl="0" indent="-4572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sl-SI" altLang="en-US"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endParaRPr>
          </a:p>
        </p:txBody>
      </p:sp>
    </p:spTree>
    <p:extLst>
      <p:ext uri="{BB962C8B-B14F-4D97-AF65-F5344CB8AC3E}">
        <p14:creationId xmlns:p14="http://schemas.microsoft.com/office/powerpoint/2010/main" val="36087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D775170D-5E05-466C-7EE3-E784BF74E95A}"/>
              </a:ext>
            </a:extLst>
          </p:cNvPr>
          <p:cNvSpPr>
            <a:spLocks noGrp="1"/>
          </p:cNvSpPr>
          <p:nvPr>
            <p:ph type="title" idx="4294967295"/>
          </p:nvPr>
        </p:nvSpPr>
        <p:spPr>
          <a:xfrm>
            <a:off x="1295400" y="-677108"/>
            <a:ext cx="7425815" cy="677108"/>
          </a:xfrm>
        </p:spPr>
        <p:txBody>
          <a:bodyPr vert="horz" wrap="none" lIns="0" tIns="0" rIns="0" bIns="0" numCol="1" anchor="b" anchorCtr="0" compatLnSpc="1">
            <a:prstTxWarp prst="textNoShape">
              <a:avLst/>
            </a:prstTxWarp>
            <a:spAutoFit/>
          </a:bodyPr>
          <a:lstStyle/>
          <a:p>
            <a:r>
              <a:rPr lang="sl-SI" dirty="0"/>
              <a:t>POGOJI JAVNEGA RAZPISA</a:t>
            </a:r>
          </a:p>
        </p:txBody>
      </p:sp>
      <p:graphicFrame>
        <p:nvGraphicFramePr>
          <p:cNvPr id="6" name="Tabela 5">
            <a:extLst>
              <a:ext uri="{FF2B5EF4-FFF2-40B4-BE49-F238E27FC236}">
                <a16:creationId xmlns:a16="http://schemas.microsoft.com/office/drawing/2014/main" id="{658BD04B-B3FF-B61F-8814-7CA3D289E922}"/>
              </a:ext>
            </a:extLst>
          </p:cNvPr>
          <p:cNvGraphicFramePr>
            <a:graphicFrameLocks noGrp="1"/>
          </p:cNvGraphicFramePr>
          <p:nvPr>
            <p:extLst>
              <p:ext uri="{D42A27DB-BD31-4B8C-83A1-F6EECF244321}">
                <p14:modId xmlns:p14="http://schemas.microsoft.com/office/powerpoint/2010/main" val="4274474264"/>
              </p:ext>
            </p:extLst>
          </p:nvPr>
        </p:nvGraphicFramePr>
        <p:xfrm>
          <a:off x="696467" y="972376"/>
          <a:ext cx="11071980" cy="3549866"/>
        </p:xfrm>
        <a:graphic>
          <a:graphicData uri="http://schemas.openxmlformats.org/drawingml/2006/table">
            <a:tbl>
              <a:tblPr firstRow="1" bandRow="1">
                <a:tableStyleId>{5C22544A-7EE6-4342-B048-85BDC9FD1C3A}</a:tableStyleId>
              </a:tblPr>
              <a:tblGrid>
                <a:gridCol w="313716">
                  <a:extLst>
                    <a:ext uri="{9D8B030D-6E8A-4147-A177-3AD203B41FA5}">
                      <a16:colId xmlns:a16="http://schemas.microsoft.com/office/drawing/2014/main" val="2411075244"/>
                    </a:ext>
                  </a:extLst>
                </a:gridCol>
                <a:gridCol w="10758264">
                  <a:extLst>
                    <a:ext uri="{9D8B030D-6E8A-4147-A177-3AD203B41FA5}">
                      <a16:colId xmlns:a16="http://schemas.microsoft.com/office/drawing/2014/main" val="494135334"/>
                    </a:ext>
                  </a:extLst>
                </a:gridCol>
              </a:tblGrid>
              <a:tr h="172507">
                <a:tc>
                  <a:txBody>
                    <a:bodyPr/>
                    <a:lstStyle/>
                    <a:p>
                      <a:pPr algn="just">
                        <a:lnSpc>
                          <a:spcPct val="107000"/>
                        </a:lnSpc>
                        <a:spcAft>
                          <a:spcPts val="800"/>
                        </a:spcAft>
                      </a:pPr>
                      <a:r>
                        <a:rPr lang="sl-SI" sz="1100" b="1" dirty="0">
                          <a:effectLst/>
                          <a:latin typeface="Republica"/>
                          <a:ea typeface="Times New Roman" panose="02020603050405020304" pitchFamily="18" charset="0"/>
                          <a:cs typeface="Times New Roman" panose="02020603050405020304" pitchFamily="18" charset="0"/>
                        </a:rPr>
                        <a:t>ŠT.</a:t>
                      </a:r>
                      <a:endParaRPr lang="sl-SI" sz="1100" dirty="0">
                        <a:effectLst/>
                        <a:latin typeface="Republica"/>
                        <a:ea typeface="Calibri" panose="020F0502020204030204" pitchFamily="34" charset="0"/>
                        <a:cs typeface="Times New Roman" panose="02020603050405020304" pitchFamily="18" charset="0"/>
                      </a:endParaRPr>
                    </a:p>
                  </a:txBody>
                  <a:tcPr marL="68580" marR="68580" marT="0" marB="0">
                    <a:solidFill>
                      <a:srgbClr val="3E7C94"/>
                    </a:solidFill>
                  </a:tcPr>
                </a:tc>
                <a:tc>
                  <a:txBody>
                    <a:bodyPr/>
                    <a:lstStyle/>
                    <a:p>
                      <a:pPr algn="just">
                        <a:lnSpc>
                          <a:spcPct val="107000"/>
                        </a:lnSpc>
                        <a:spcAft>
                          <a:spcPts val="800"/>
                        </a:spcAft>
                      </a:pPr>
                      <a:r>
                        <a:rPr lang="sl-SI" sz="1100" b="1" dirty="0">
                          <a:effectLst/>
                          <a:latin typeface="Republica"/>
                          <a:ea typeface="Times New Roman" panose="02020603050405020304" pitchFamily="18" charset="0"/>
                          <a:cs typeface="Times New Roman" panose="02020603050405020304" pitchFamily="18" charset="0"/>
                        </a:rPr>
                        <a:t>POGOJI ZA OPERACIJO</a:t>
                      </a:r>
                      <a:endParaRPr lang="sl-SI" sz="1100" dirty="0">
                        <a:effectLst/>
                        <a:latin typeface="Republica"/>
                        <a:ea typeface="Calibri" panose="020F0502020204030204" pitchFamily="34" charset="0"/>
                        <a:cs typeface="Times New Roman" panose="02020603050405020304" pitchFamily="18" charset="0"/>
                      </a:endParaRPr>
                    </a:p>
                  </a:txBody>
                  <a:tcPr marL="68580" marR="68580" marT="0" marB="0">
                    <a:solidFill>
                      <a:srgbClr val="3E7C94"/>
                    </a:solidFill>
                  </a:tcPr>
                </a:tc>
                <a:extLst>
                  <a:ext uri="{0D108BD9-81ED-4DB2-BD59-A6C34878D82A}">
                    <a16:rowId xmlns:a16="http://schemas.microsoft.com/office/drawing/2014/main" val="1918969963"/>
                  </a:ext>
                </a:extLst>
              </a:tr>
              <a:tr h="533548">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1</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Operacija mora biti skladna z namenom, ciljem in s predmetom javnega razpisa ter s cilji Programa EKP 2021-2027, prednostne naloge 6: Znanja in spretnosti ter odzivni trg dela«, specifičnega cilja: »4.1 Izboljšanje dostopa do zaposlitve in aktivacijski ukrepi za vse iskalce zaposlitve, zlasti mlade, predvsem v okviru izvajanja jamstva za mlade, dolgotrajno brezposelne in prikrajšane skupine na trgu dela, in neaktivne osebe, kot tudi s spodbujanjem samozaposlovanja in socialnega gospodarstva«.</a:t>
                      </a:r>
                      <a:endParaRPr lang="sl-SI" sz="1100"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23261077"/>
                  </a:ext>
                </a:extLst>
              </a:tr>
              <a:tr h="353027">
                <a:tc>
                  <a:txBody>
                    <a:bodyPr/>
                    <a:lstStyle/>
                    <a:p>
                      <a:pPr algn="just">
                        <a:lnSpc>
                          <a:spcPct val="107000"/>
                        </a:lnSpc>
                        <a:spcAft>
                          <a:spcPts val="800"/>
                        </a:spcAft>
                      </a:pPr>
                      <a:r>
                        <a:rPr lang="sl-SI" sz="1100" dirty="0">
                          <a:solidFill>
                            <a:schemeClr val="tx2">
                              <a:lumMod val="65000"/>
                              <a:lumOff val="35000"/>
                            </a:schemeClr>
                          </a:solidFill>
                          <a:effectLst/>
                          <a:latin typeface="Republica"/>
                          <a:ea typeface="Calibri" panose="020F0502020204030204" pitchFamily="34" charset="0"/>
                          <a:cs typeface="Times New Roman" panose="02020603050405020304" pitchFamily="18" charset="0"/>
                        </a:rPr>
                        <a:t>2</a:t>
                      </a:r>
                    </a:p>
                  </a:txBody>
                  <a:tcPr marL="68580" marR="68580" marT="0" marB="0">
                    <a:solidFill>
                      <a:schemeClr val="bg1">
                        <a:lumMod val="85000"/>
                      </a:schemeClr>
                    </a:solidFill>
                  </a:tcPr>
                </a:tc>
                <a:tc>
                  <a:txBody>
                    <a:bodyPr/>
                    <a:lstStyle/>
                    <a:p>
                      <a:pPr algn="just">
                        <a:lnSpc>
                          <a:spcPct val="107000"/>
                        </a:lnSpc>
                        <a:spcAft>
                          <a:spcPts val="800"/>
                        </a:spcAft>
                      </a:pPr>
                      <a:r>
                        <a:rPr lang="sl-SI" sz="1100" dirty="0">
                          <a:solidFill>
                            <a:schemeClr val="tx2">
                              <a:lumMod val="65000"/>
                              <a:lumOff val="35000"/>
                            </a:schemeClr>
                          </a:solidFill>
                          <a:effectLst/>
                          <a:latin typeface="Republica"/>
                          <a:ea typeface="Times New Roman" panose="02020603050405020304" pitchFamily="18" charset="0"/>
                        </a:rPr>
                        <a:t>Iz predložene finančne konstrukcije v okviru prijavljene operacije so v celoti zagotovljena sredstva za zaprtje finančne konstrukcije. Pri tem se poleg lastnih sredstev (lastna in krediti) upoštevajo tudi pričakovana sredstva iz naslova tega javnega razpisa.</a:t>
                      </a:r>
                      <a:endParaRPr lang="sl-SI" sz="1100"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177655432"/>
                  </a:ext>
                </a:extLst>
              </a:tr>
              <a:tr h="353027">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3</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Operacija mora biti izvedena v skladu z načelom, da se ne škoduje bistveno </a:t>
                      </a:r>
                      <a:r>
                        <a:rPr lang="sl-SI" sz="1100" dirty="0" err="1">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okoljskim</a:t>
                      </a:r>
                      <a:r>
                        <a:rPr lang="sl-SI" sz="1100"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 ciljem Evropske unije (načelo DNSH), določenim v 17. členu Uredbe (EU) 2020/852 Evropskega parlamenta in Sveta z dne 18. junija 2020 o vzpostavitvi okvira za spodbujanje trajnostnih naložb ter spremembi Uredbe (EU) 2019/2088 (UL L št. 198 z dne 22. junija 2020, str. 13) (preverja se z izjavo prijavitelja).</a:t>
                      </a:r>
                      <a:endParaRPr lang="sl-SI" sz="1100"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4026739944"/>
                  </a:ext>
                </a:extLst>
              </a:tr>
              <a:tr h="172507">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4</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Začetek in zaključek izvajanja operacije morata biti opredeljena skladno z določili </a:t>
                      </a:r>
                      <a:r>
                        <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rPr>
                        <a:t>8. t</a:t>
                      </a: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očke javnega razpisa. </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67511206"/>
                  </a:ext>
                </a:extLst>
              </a:tr>
              <a:tr h="172507">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5</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Operacija se ne sme pričeti izvajati pred izdajo sklepa o izboru s strani ministrstva.</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376054665"/>
                  </a:ext>
                </a:extLst>
              </a:tr>
              <a:tr h="172507">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6</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Načrtovana višina financiranja upravičenih stroškov operacije je najmanj 500.000,00 EUR in največ 900.000,00 EUR. </a:t>
                      </a:r>
                      <a:endParaRPr lang="sl-SI" sz="1100"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098430260"/>
                  </a:ext>
                </a:extLst>
              </a:tr>
              <a:tr h="172507">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7</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Vsi konzorcijski partnerji morajo podati izjavo, da bodo vodili posebno, ločeno knjigovodsko evidenco za upravičene stroške operacije oziroma za vsa prejeta sredstva, ki se nanašajo na operacijo. </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475541666"/>
                  </a:ext>
                </a:extLst>
              </a:tr>
              <a:tr h="1009807">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8</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b="1" dirty="0" err="1">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Konzorcijsko</a:t>
                      </a:r>
                      <a:r>
                        <a:rPr lang="sl-SI" sz="1100" b="1"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 partnerstvo mora za izvajanje operacije zagotoviti, da bodo strokovne naloge v sklopu operacije izvajale ustrezno usposobljene osebe, tj. v sklopu operacije mora biti zaposlena vsaj ena oseba, tj. vodja projekta/operacije (za polni ali polovični delovni čas), ki ima:</a:t>
                      </a:r>
                      <a:endParaRPr lang="sl-SI" sz="1100" b="1"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l-SI" sz="1100" b="1"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zaključeno vsaj 6/2. stopnjo izobrazbe </a:t>
                      </a:r>
                      <a:r>
                        <a:rPr lang="sl-SI" sz="1100" b="1" dirty="0">
                          <a:solidFill>
                            <a:schemeClr val="tx2">
                              <a:lumMod val="65000"/>
                              <a:lumOff val="35000"/>
                            </a:schemeClr>
                          </a:solidFill>
                          <a:effectLst/>
                          <a:latin typeface="Republica"/>
                          <a:ea typeface="Arial" panose="020B0604020202020204" pitchFamily="34" charset="0"/>
                          <a:cs typeface="Times New Roman" panose="02020603050405020304" pitchFamily="18" charset="0"/>
                        </a:rPr>
                        <a:t>(1. bolonjska stopnja po novih programih oziroma specializacija po višješolskih programih ali visokošolski strokovni programi po starih programih) skladno z Uredbo o uvedbi in uporabi klasifikacijskega sistema izobraževanja in usposabljanja (Uradni list RS, št. 46/06 in 8/17), </a:t>
                      </a:r>
                      <a:endParaRPr lang="sl-SI" sz="1100" b="1"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l-SI" sz="1100" b="1"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dodatna znanja na področju socialne ekonomije in/ali socialnega podjetništva.</a:t>
                      </a:r>
                      <a:endParaRPr lang="sl-SI" sz="1100" b="1"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34780086"/>
                  </a:ext>
                </a:extLst>
              </a:tr>
            </a:tbl>
          </a:graphicData>
        </a:graphic>
      </p:graphicFrame>
      <p:graphicFrame>
        <p:nvGraphicFramePr>
          <p:cNvPr id="7" name="Tabela 6">
            <a:extLst>
              <a:ext uri="{FF2B5EF4-FFF2-40B4-BE49-F238E27FC236}">
                <a16:creationId xmlns:a16="http://schemas.microsoft.com/office/drawing/2014/main" id="{5F43E407-06A9-7DDB-4D05-5BDC69FA3483}"/>
              </a:ext>
            </a:extLst>
          </p:cNvPr>
          <p:cNvGraphicFramePr>
            <a:graphicFrameLocks noGrp="1"/>
          </p:cNvGraphicFramePr>
          <p:nvPr>
            <p:extLst>
              <p:ext uri="{D42A27DB-BD31-4B8C-83A1-F6EECF244321}">
                <p14:modId xmlns:p14="http://schemas.microsoft.com/office/powerpoint/2010/main" val="4181436801"/>
              </p:ext>
            </p:extLst>
          </p:nvPr>
        </p:nvGraphicFramePr>
        <p:xfrm>
          <a:off x="696467" y="4874304"/>
          <a:ext cx="11071980" cy="688110"/>
        </p:xfrm>
        <a:graphic>
          <a:graphicData uri="http://schemas.openxmlformats.org/drawingml/2006/table">
            <a:tbl>
              <a:tblPr firstRow="1" bandRow="1">
                <a:tableStyleId>{5C22544A-7EE6-4342-B048-85BDC9FD1C3A}</a:tableStyleId>
              </a:tblPr>
              <a:tblGrid>
                <a:gridCol w="345195">
                  <a:extLst>
                    <a:ext uri="{9D8B030D-6E8A-4147-A177-3AD203B41FA5}">
                      <a16:colId xmlns:a16="http://schemas.microsoft.com/office/drawing/2014/main" val="3413724254"/>
                    </a:ext>
                  </a:extLst>
                </a:gridCol>
                <a:gridCol w="10726785">
                  <a:extLst>
                    <a:ext uri="{9D8B030D-6E8A-4147-A177-3AD203B41FA5}">
                      <a16:colId xmlns:a16="http://schemas.microsoft.com/office/drawing/2014/main" val="2347138277"/>
                    </a:ext>
                  </a:extLst>
                </a:gridCol>
              </a:tblGrid>
              <a:tr h="138919">
                <a:tc>
                  <a:txBody>
                    <a:bodyPr/>
                    <a:lstStyle/>
                    <a:p>
                      <a:pPr algn="just">
                        <a:lnSpc>
                          <a:spcPct val="107000"/>
                        </a:lnSpc>
                        <a:spcAft>
                          <a:spcPts val="800"/>
                        </a:spcAft>
                      </a:pPr>
                      <a:r>
                        <a:rPr lang="sl-SI" sz="1100" b="1" dirty="0">
                          <a:effectLst/>
                          <a:latin typeface="Republica"/>
                          <a:ea typeface="Times New Roman" panose="02020603050405020304" pitchFamily="18" charset="0"/>
                          <a:cs typeface="Times New Roman" panose="02020603050405020304" pitchFamily="18" charset="0"/>
                        </a:rPr>
                        <a:t>ŠT.</a:t>
                      </a:r>
                      <a:endParaRPr lang="sl-SI" sz="1100" dirty="0">
                        <a:effectLst/>
                        <a:latin typeface="Republica"/>
                        <a:ea typeface="Calibri" panose="020F0502020204030204" pitchFamily="34" charset="0"/>
                        <a:cs typeface="Times New Roman" panose="02020603050405020304" pitchFamily="18" charset="0"/>
                      </a:endParaRPr>
                    </a:p>
                  </a:txBody>
                  <a:tcPr marL="68580" marR="68580" marT="0" marB="0">
                    <a:solidFill>
                      <a:srgbClr val="3E7C94"/>
                    </a:solidFill>
                  </a:tcPr>
                </a:tc>
                <a:tc>
                  <a:txBody>
                    <a:bodyPr/>
                    <a:lstStyle/>
                    <a:p>
                      <a:pPr algn="just">
                        <a:lnSpc>
                          <a:spcPct val="107000"/>
                        </a:lnSpc>
                        <a:spcAft>
                          <a:spcPts val="800"/>
                        </a:spcAft>
                      </a:pPr>
                      <a:r>
                        <a:rPr lang="sl-SI" sz="1100" b="1" dirty="0">
                          <a:effectLst/>
                          <a:latin typeface="Republica"/>
                          <a:ea typeface="Times New Roman" panose="02020603050405020304" pitchFamily="18" charset="0"/>
                          <a:cs typeface="Times New Roman" panose="02020603050405020304" pitchFamily="18" charset="0"/>
                        </a:rPr>
                        <a:t>POSEBNI POGOJI ZA PRIJAVITELJE</a:t>
                      </a:r>
                      <a:endParaRPr lang="sl-SI" sz="1100" dirty="0">
                        <a:effectLst/>
                        <a:latin typeface="Republica"/>
                        <a:ea typeface="Calibri" panose="020F0502020204030204" pitchFamily="34" charset="0"/>
                        <a:cs typeface="Times New Roman" panose="02020603050405020304" pitchFamily="18" charset="0"/>
                      </a:endParaRPr>
                    </a:p>
                  </a:txBody>
                  <a:tcPr marL="68580" marR="68580" marT="0" marB="0">
                    <a:solidFill>
                      <a:srgbClr val="3E7C94"/>
                    </a:solidFill>
                  </a:tcPr>
                </a:tc>
                <a:extLst>
                  <a:ext uri="{0D108BD9-81ED-4DB2-BD59-A6C34878D82A}">
                    <a16:rowId xmlns:a16="http://schemas.microsoft.com/office/drawing/2014/main" val="3628910746"/>
                  </a:ext>
                </a:extLst>
              </a:tr>
              <a:tr h="173760">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1</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Prijavitelj zagotavlja tehnično in prostorsko sposobnost za izvajanje operacije, in sicer prostor za sprejem strank in svetovanje ter primerno IKT opremo za izvajanje storitev na daljavo.</a:t>
                      </a:r>
                      <a:endParaRPr lang="sl-SI" sz="1100"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59974372"/>
                  </a:ext>
                </a:extLst>
              </a:tr>
              <a:tr h="111692">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2</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b="1"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Prijavitelj je na dan oddaje vloge vpisan v Poslovni register Slovenije vsaj 24 mesecev.</a:t>
                      </a:r>
                      <a:endParaRPr lang="sl-SI" sz="1100" b="1"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538631672"/>
                  </a:ext>
                </a:extLst>
              </a:tr>
              <a:tr h="153365">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3</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b="1"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Prijavitelj je imel na dan 1. 9. 2024 zaposleno vsaj eno (1) osebo za polni delovni čas.</a:t>
                      </a:r>
                      <a:endParaRPr lang="sl-SI" sz="1100" b="1"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43685311"/>
                  </a:ext>
                </a:extLst>
              </a:tr>
            </a:tbl>
          </a:graphicData>
        </a:graphic>
      </p:graphicFrame>
      <p:graphicFrame>
        <p:nvGraphicFramePr>
          <p:cNvPr id="8" name="Tabela 7">
            <a:extLst>
              <a:ext uri="{FF2B5EF4-FFF2-40B4-BE49-F238E27FC236}">
                <a16:creationId xmlns:a16="http://schemas.microsoft.com/office/drawing/2014/main" id="{D42FB1D7-9334-C46F-43E0-6E62B5BA3981}"/>
              </a:ext>
            </a:extLst>
          </p:cNvPr>
          <p:cNvGraphicFramePr>
            <a:graphicFrameLocks noGrp="1"/>
          </p:cNvGraphicFramePr>
          <p:nvPr>
            <p:extLst>
              <p:ext uri="{D42A27DB-BD31-4B8C-83A1-F6EECF244321}">
                <p14:modId xmlns:p14="http://schemas.microsoft.com/office/powerpoint/2010/main" val="2617604521"/>
              </p:ext>
            </p:extLst>
          </p:nvPr>
        </p:nvGraphicFramePr>
        <p:xfrm>
          <a:off x="696467" y="5885624"/>
          <a:ext cx="11071980" cy="514350"/>
        </p:xfrm>
        <a:graphic>
          <a:graphicData uri="http://schemas.openxmlformats.org/drawingml/2006/table">
            <a:tbl>
              <a:tblPr firstRow="1" bandRow="1">
                <a:tableStyleId>{5C22544A-7EE6-4342-B048-85BDC9FD1C3A}</a:tableStyleId>
              </a:tblPr>
              <a:tblGrid>
                <a:gridCol w="363458">
                  <a:extLst>
                    <a:ext uri="{9D8B030D-6E8A-4147-A177-3AD203B41FA5}">
                      <a16:colId xmlns:a16="http://schemas.microsoft.com/office/drawing/2014/main" val="2921181688"/>
                    </a:ext>
                  </a:extLst>
                </a:gridCol>
                <a:gridCol w="10708522">
                  <a:extLst>
                    <a:ext uri="{9D8B030D-6E8A-4147-A177-3AD203B41FA5}">
                      <a16:colId xmlns:a16="http://schemas.microsoft.com/office/drawing/2014/main" val="301311706"/>
                    </a:ext>
                  </a:extLst>
                </a:gridCol>
              </a:tblGrid>
              <a:tr h="0">
                <a:tc>
                  <a:txBody>
                    <a:bodyPr/>
                    <a:lstStyle/>
                    <a:p>
                      <a:pPr algn="just">
                        <a:lnSpc>
                          <a:spcPct val="107000"/>
                        </a:lnSpc>
                        <a:spcAft>
                          <a:spcPts val="800"/>
                        </a:spcAft>
                      </a:pPr>
                      <a:r>
                        <a:rPr lang="sl-SI" sz="1100" b="1" dirty="0">
                          <a:effectLst/>
                          <a:latin typeface="Republica"/>
                          <a:ea typeface="Times New Roman" panose="02020603050405020304" pitchFamily="18" charset="0"/>
                          <a:cs typeface="Times New Roman" panose="02020603050405020304" pitchFamily="18" charset="0"/>
                        </a:rPr>
                        <a:t>ŠT.</a:t>
                      </a:r>
                      <a:endParaRPr lang="sl-SI" sz="1100" dirty="0">
                        <a:effectLst/>
                        <a:latin typeface="Republica"/>
                        <a:ea typeface="Calibri" panose="020F0502020204030204" pitchFamily="34" charset="0"/>
                        <a:cs typeface="Times New Roman" panose="02020603050405020304" pitchFamily="18" charset="0"/>
                      </a:endParaRPr>
                    </a:p>
                  </a:txBody>
                  <a:tcPr marL="68580" marR="68580" marT="0" marB="0">
                    <a:solidFill>
                      <a:srgbClr val="3E7C94"/>
                    </a:solidFill>
                  </a:tcPr>
                </a:tc>
                <a:tc>
                  <a:txBody>
                    <a:bodyPr/>
                    <a:lstStyle/>
                    <a:p>
                      <a:pPr algn="just">
                        <a:lnSpc>
                          <a:spcPct val="107000"/>
                        </a:lnSpc>
                        <a:spcAft>
                          <a:spcPts val="800"/>
                        </a:spcAft>
                      </a:pPr>
                      <a:r>
                        <a:rPr lang="sl-SI" sz="1100" b="1" dirty="0">
                          <a:effectLst/>
                          <a:latin typeface="Republica"/>
                          <a:ea typeface="Times New Roman" panose="02020603050405020304" pitchFamily="18" charset="0"/>
                          <a:cs typeface="Times New Roman" panose="02020603050405020304" pitchFamily="18" charset="0"/>
                        </a:rPr>
                        <a:t>POSEBNI POGOJI ZA KONZORCIJSKEGA PARTERJA/PARTNERJE</a:t>
                      </a:r>
                      <a:endParaRPr lang="sl-SI" sz="1100" dirty="0">
                        <a:effectLst/>
                        <a:latin typeface="Republica"/>
                        <a:ea typeface="Calibri" panose="020F0502020204030204" pitchFamily="34" charset="0"/>
                        <a:cs typeface="Times New Roman" panose="02020603050405020304" pitchFamily="18" charset="0"/>
                      </a:endParaRPr>
                    </a:p>
                  </a:txBody>
                  <a:tcPr marL="68580" marR="68580" marT="0" marB="0">
                    <a:solidFill>
                      <a:srgbClr val="3E7C94"/>
                    </a:solidFill>
                  </a:tcPr>
                </a:tc>
                <a:extLst>
                  <a:ext uri="{0D108BD9-81ED-4DB2-BD59-A6C34878D82A}">
                    <a16:rowId xmlns:a16="http://schemas.microsoft.com/office/drawing/2014/main" val="3687023451"/>
                  </a:ext>
                </a:extLst>
              </a:tr>
              <a:tr h="159480">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1</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b="1" dirty="0" err="1">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Konzorcijski</a:t>
                      </a:r>
                      <a:r>
                        <a:rPr lang="sl-SI" sz="1100" b="1"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 partner je na dan oddaje vloge vpisan v Poslovni register Slovenije vsaj 12 mesecev.</a:t>
                      </a:r>
                      <a:endParaRPr lang="sl-SI" sz="1100" b="1"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695370595"/>
                  </a:ext>
                </a:extLst>
              </a:tr>
              <a:tr h="111692">
                <a:tc>
                  <a:txBody>
                    <a:bodyPr/>
                    <a:lstStyle/>
                    <a:p>
                      <a:pPr algn="just">
                        <a:lnSpc>
                          <a:spcPct val="107000"/>
                        </a:lnSpc>
                        <a:spcAft>
                          <a:spcPts val="800"/>
                        </a:spcAft>
                      </a:pPr>
                      <a:r>
                        <a:rPr lang="sl-SI" sz="110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2</a:t>
                      </a:r>
                      <a:endParaRPr lang="sl-SI" sz="110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spcAft>
                          <a:spcPts val="800"/>
                        </a:spcAft>
                      </a:pPr>
                      <a:r>
                        <a:rPr lang="sl-SI" sz="1100"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Na dan oddaje vloge mora imeti </a:t>
                      </a:r>
                      <a:r>
                        <a:rPr lang="sl-SI" sz="1100" dirty="0" err="1">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konzorcijski</a:t>
                      </a:r>
                      <a:r>
                        <a:rPr lang="sl-SI" sz="1100" dirty="0">
                          <a:solidFill>
                            <a:schemeClr val="tx2">
                              <a:lumMod val="65000"/>
                              <a:lumOff val="35000"/>
                            </a:schemeClr>
                          </a:solidFill>
                          <a:effectLst/>
                          <a:latin typeface="Republica"/>
                          <a:ea typeface="Times New Roman" panose="02020603050405020304" pitchFamily="18" charset="0"/>
                          <a:cs typeface="Times New Roman" panose="02020603050405020304" pitchFamily="18" charset="0"/>
                        </a:rPr>
                        <a:t> partner v Sodnem registru vpisan sedež, poslovno enoto ali podružnico, kjer se bo izvajala aktivnost operacije.</a:t>
                      </a:r>
                      <a:endParaRPr lang="sl-SI" sz="1100" dirty="0">
                        <a:solidFill>
                          <a:schemeClr val="tx2">
                            <a:lumMod val="65000"/>
                            <a:lumOff val="35000"/>
                          </a:schemeClr>
                        </a:solidFill>
                        <a:effectLst/>
                        <a:latin typeface="Republica"/>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053022886"/>
                  </a:ext>
                </a:extLst>
              </a:tr>
            </a:tbl>
          </a:graphicData>
        </a:graphic>
      </p:graphicFrame>
    </p:spTree>
    <p:extLst>
      <p:ext uri="{BB962C8B-B14F-4D97-AF65-F5344CB8AC3E}">
        <p14:creationId xmlns:p14="http://schemas.microsoft.com/office/powerpoint/2010/main" val="261442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ka 4">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
        <p:nvSpPr>
          <p:cNvPr id="9" name="Naslov 1"/>
          <p:cNvSpPr>
            <a:spLocks noGrp="1"/>
          </p:cNvSpPr>
          <p:nvPr>
            <p:ph type="ctrTitle"/>
          </p:nvPr>
        </p:nvSpPr>
        <p:spPr bwMode="auto">
          <a:xfrm>
            <a:off x="654251" y="1284846"/>
            <a:ext cx="9471582" cy="1354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4400" b="1" dirty="0">
                <a:solidFill>
                  <a:schemeClr val="bg1"/>
                </a:solidFill>
                <a:latin typeface="Republika" panose="02000506040000020004" pitchFamily="2" charset="-18"/>
              </a:rPr>
              <a:t>FINANČNI IN </a:t>
            </a:r>
            <a:br>
              <a:rPr lang="sl-SI" altLang="sl-SI" sz="4400" b="1" dirty="0">
                <a:solidFill>
                  <a:schemeClr val="bg1"/>
                </a:solidFill>
                <a:latin typeface="Republika" panose="02000506040000020004" pitchFamily="2" charset="-18"/>
              </a:rPr>
            </a:br>
            <a:r>
              <a:rPr lang="sl-SI" altLang="sl-SI" sz="4400" b="1" dirty="0">
                <a:solidFill>
                  <a:schemeClr val="bg1"/>
                </a:solidFill>
                <a:latin typeface="Republika" panose="02000506040000020004" pitchFamily="2" charset="-18"/>
              </a:rPr>
              <a:t>ČASOVNI OKVIR</a:t>
            </a:r>
            <a:endParaRPr lang="sl-SI" altLang="sl-SI" dirty="0">
              <a:solidFill>
                <a:schemeClr val="bg1"/>
              </a:solidFill>
              <a:latin typeface="Republika" panose="02000506040000020004" pitchFamily="2" charset="-18"/>
            </a:endParaRPr>
          </a:p>
        </p:txBody>
      </p:sp>
    </p:spTree>
    <p:extLst>
      <p:ext uri="{BB962C8B-B14F-4D97-AF65-F5344CB8AC3E}">
        <p14:creationId xmlns:p14="http://schemas.microsoft.com/office/powerpoint/2010/main" val="3204908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0" y="912773"/>
            <a:ext cx="8778240" cy="369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457200" lvl="1" algn="just">
              <a:spcBef>
                <a:spcPts val="1000"/>
              </a:spcBef>
            </a:pPr>
            <a:r>
              <a:rPr lang="sl-SI" sz="2400" b="1" u="none" strike="noStrike" dirty="0">
                <a:solidFill>
                  <a:srgbClr val="3E7C94"/>
                </a:solidFill>
                <a:effectLst/>
                <a:latin typeface="Republika" panose="02000506040000020004" pitchFamily="2" charset="-18"/>
                <a:ea typeface="Times New Roman" panose="02020603050405020304" pitchFamily="18" charset="0"/>
                <a:cs typeface="Arial" panose="020B0604020202020204" pitchFamily="34" charset="0"/>
              </a:rPr>
              <a:t>OKVIRNA RAZPOLOŽLJIVA SREDSTVA JAVNEGA RAZPISA</a:t>
            </a:r>
            <a:endParaRPr lang="sl-SI" sz="2400" b="1" u="sng" dirty="0">
              <a:solidFill>
                <a:srgbClr val="3E7C94"/>
              </a:solidFill>
              <a:effectLst/>
              <a:latin typeface="Republika" panose="02000506040000020004" pitchFamily="2" charset="-18"/>
              <a:ea typeface="Times New Roman" panose="02020603050405020304" pitchFamily="18" charset="0"/>
              <a:cs typeface="Times New Roman" panose="02020603050405020304" pitchFamily="18" charset="0"/>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335090" y="1800324"/>
            <a:ext cx="751655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algn="just">
              <a:spcAft>
                <a:spcPts val="600"/>
              </a:spcAft>
            </a:pPr>
            <a:r>
              <a:rPr lang="sl-SI" sz="2000" b="1" dirty="0">
                <a:solidFill>
                  <a:srgbClr val="529DBA"/>
                </a:solidFill>
                <a:effectLst/>
                <a:latin typeface="Republika" panose="02000506040000020004" pitchFamily="2" charset="-18"/>
                <a:ea typeface="Times New Roman" panose="02020603050405020304" pitchFamily="18" charset="0"/>
              </a:rPr>
              <a:t>SKUPNA PREDVIDENA VIŠINA SREDSTEV</a:t>
            </a:r>
            <a:r>
              <a:rPr lang="sl-SI" sz="2000" dirty="0">
                <a:solidFill>
                  <a:srgbClr val="529DBA"/>
                </a:solidFill>
                <a:effectLst/>
                <a:latin typeface="Republika" panose="02000506040000020004" pitchFamily="2" charset="-18"/>
                <a:ea typeface="Times New Roman" panose="02020603050405020304" pitchFamily="18" charset="0"/>
              </a:rPr>
              <a:t>: </a:t>
            </a:r>
          </a:p>
          <a:p>
            <a:pPr marL="0" indent="0" algn="just">
              <a:spcAft>
                <a:spcPts val="600"/>
              </a:spcAft>
            </a:pPr>
            <a:r>
              <a:rPr lang="sl-SI" altLang="sl-SI" sz="2000" dirty="0">
                <a:solidFill>
                  <a:schemeClr val="tx2"/>
                </a:solidFill>
                <a:latin typeface="Republika" panose="02000506040000020004" pitchFamily="2" charset="-18"/>
              </a:rPr>
              <a:t>900.000,00 EUR</a:t>
            </a:r>
          </a:p>
          <a:p>
            <a:pPr marL="0" indent="0" algn="just">
              <a:spcAft>
                <a:spcPts val="600"/>
              </a:spcAft>
            </a:pPr>
            <a:endParaRPr lang="sl-SI" altLang="sl-SI" sz="900" dirty="0">
              <a:solidFill>
                <a:schemeClr val="tx2"/>
              </a:solidFill>
              <a:latin typeface="Republika" panose="02000506040000020004" pitchFamily="2" charset="-18"/>
            </a:endParaRPr>
          </a:p>
          <a:p>
            <a:pPr marL="0" indent="0" algn="just">
              <a:spcAft>
                <a:spcPts val="600"/>
              </a:spcAft>
            </a:pPr>
            <a:r>
              <a:rPr kumimoji="0" lang="sl-SI" sz="2000" b="1" i="0" u="none" strike="noStrike" kern="1200" cap="none" spc="0" normalizeH="0" baseline="0" noProof="0" dirty="0">
                <a:ln>
                  <a:noFill/>
                </a:ln>
                <a:solidFill>
                  <a:srgbClr val="529DBA"/>
                </a:solidFill>
                <a:effectLst/>
                <a:uLnTx/>
                <a:uFillTx/>
                <a:latin typeface="Republika" panose="02000506040000020004" pitchFamily="2" charset="-18"/>
                <a:ea typeface="Times New Roman" panose="02020603050405020304" pitchFamily="18" charset="0"/>
              </a:rPr>
              <a:t>OKVIRNA VIŠINA ZAPROŠENIH SREDSTEV</a:t>
            </a:r>
            <a:r>
              <a:rPr kumimoji="0" lang="sl-SI" sz="2000" b="0" i="0" u="none" strike="noStrike" kern="1200" cap="none" spc="0" normalizeH="0" baseline="0" noProof="0" dirty="0">
                <a:ln>
                  <a:noFill/>
                </a:ln>
                <a:solidFill>
                  <a:srgbClr val="529DBA"/>
                </a:solidFill>
                <a:effectLst/>
                <a:uLnTx/>
                <a:uFillTx/>
                <a:latin typeface="Republika" panose="02000506040000020004" pitchFamily="2" charset="-18"/>
                <a:ea typeface="Times New Roman" panose="02020603050405020304" pitchFamily="18" charset="0"/>
              </a:rPr>
              <a:t>: </a:t>
            </a:r>
          </a:p>
          <a:p>
            <a:pPr marL="342900" indent="-34290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Najvišja vrednost 900.000,00 EUR (brez DDV)</a:t>
            </a:r>
          </a:p>
          <a:p>
            <a:pPr marL="342900" indent="-34290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Najnižja vrednost 500.000,00 EUR (brez DDV)</a:t>
            </a:r>
          </a:p>
          <a:p>
            <a:pPr marL="0" indent="0" algn="just">
              <a:spcAft>
                <a:spcPts val="600"/>
              </a:spcAft>
            </a:pPr>
            <a:endParaRPr lang="sl-SI" altLang="sl-SI" sz="900" dirty="0">
              <a:solidFill>
                <a:schemeClr val="tx2"/>
              </a:solidFill>
              <a:latin typeface="Republika" panose="02000506040000020004" pitchFamily="2" charset="-18"/>
            </a:endParaRPr>
          </a:p>
          <a:p>
            <a:pPr marL="0" indent="0" algn="just">
              <a:spcAft>
                <a:spcPts val="600"/>
              </a:spcAft>
            </a:pPr>
            <a:r>
              <a:rPr kumimoji="0" lang="sl-SI" sz="2000" b="1" i="0" u="none" strike="noStrike" kern="1200" cap="none" spc="0" normalizeH="0" baseline="0" noProof="0" dirty="0">
                <a:ln>
                  <a:noFill/>
                </a:ln>
                <a:solidFill>
                  <a:srgbClr val="529DBA"/>
                </a:solidFill>
                <a:effectLst/>
                <a:uLnTx/>
                <a:uFillTx/>
                <a:latin typeface="Republika" panose="02000506040000020004" pitchFamily="2" charset="-18"/>
                <a:ea typeface="Times New Roman" panose="02020603050405020304" pitchFamily="18" charset="0"/>
              </a:rPr>
              <a:t>PREDPLAČILA</a:t>
            </a:r>
            <a:r>
              <a:rPr kumimoji="0" lang="sl-SI" sz="2000" b="0" i="0" u="none" strike="noStrike" kern="1200" cap="none" spc="0" normalizeH="0" baseline="0" noProof="0" dirty="0">
                <a:ln>
                  <a:noFill/>
                </a:ln>
                <a:solidFill>
                  <a:srgbClr val="529DBA"/>
                </a:solidFill>
                <a:effectLst/>
                <a:uLnTx/>
                <a:uFillTx/>
                <a:latin typeface="Republika" panose="02000506040000020004" pitchFamily="2" charset="-18"/>
                <a:ea typeface="Times New Roman" panose="02020603050405020304" pitchFamily="18" charset="0"/>
              </a:rPr>
              <a:t>: </a:t>
            </a:r>
          </a:p>
          <a:p>
            <a:pPr marL="342900" indent="-34290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predvidoma do višine 30 % pogodbenih obveznosti za sofinanciranje dejavnosti, programov in projektov </a:t>
            </a:r>
          </a:p>
          <a:p>
            <a:pPr marL="0" indent="0" algn="just">
              <a:spcAft>
                <a:spcPts val="600"/>
              </a:spcAft>
            </a:pPr>
            <a:r>
              <a:rPr lang="sl-SI" altLang="sl-SI" sz="1200" dirty="0">
                <a:solidFill>
                  <a:schemeClr val="tx2"/>
                </a:solidFill>
                <a:latin typeface="Republika" panose="02000506040000020004" pitchFamily="2" charset="-18"/>
              </a:rPr>
              <a:t>pod pogojem, da je prejemnik oseba zasebnega prava ter je ustanovljena in deluje kot društvo, zasebni zavod ali ustanova oziroma za sofinanciranje programov in projektov, če je prejemnik oseba javnega prava ter ustanovljena in deluje kot javni zavod, javni sklad, javna agencija s področja kulture, samoupravne narodne skupnosti ali zbornica, ki izvaja javna pooblastila po zakonu.</a:t>
            </a:r>
          </a:p>
          <a:p>
            <a:pPr marL="0" indent="0" algn="just">
              <a:spcAft>
                <a:spcPts val="600"/>
              </a:spcAft>
            </a:pPr>
            <a:endParaRPr lang="sl-SI" altLang="sl-SI" sz="2400" dirty="0">
              <a:solidFill>
                <a:schemeClr val="tx2"/>
              </a:solidFill>
              <a:latin typeface="Republika" panose="02000506040000020004" pitchFamily="2" charset="-18"/>
            </a:endParaRPr>
          </a:p>
        </p:txBody>
      </p:sp>
      <p:pic>
        <p:nvPicPr>
          <p:cNvPr id="5" name="Slika 4">
            <a:extLst>
              <a:ext uri="{FF2B5EF4-FFF2-40B4-BE49-F238E27FC236}">
                <a16:creationId xmlns:a16="http://schemas.microsoft.com/office/drawing/2014/main" id="{A9DAF8DD-671E-E75A-6C4D-C3A1E35B9F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20670" y="1870468"/>
            <a:ext cx="3729597" cy="3707130"/>
          </a:xfrm>
          <a:prstGeom prst="rect">
            <a:avLst/>
          </a:prstGeom>
        </p:spPr>
      </p:pic>
    </p:spTree>
    <p:extLst>
      <p:ext uri="{BB962C8B-B14F-4D97-AF65-F5344CB8AC3E}">
        <p14:creationId xmlns:p14="http://schemas.microsoft.com/office/powerpoint/2010/main" val="116206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582612" y="689277"/>
            <a:ext cx="3257868" cy="1354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NAMEN</a:t>
            </a:r>
            <a:br>
              <a:rPr lang="en-AU" altLang="sl-SI" b="0" dirty="0">
                <a:solidFill>
                  <a:srgbClr val="529DBA"/>
                </a:solidFill>
                <a:latin typeface="Republika" panose="02000506040000020004" pitchFamily="2" charset="-18"/>
              </a:rPr>
            </a:b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582612" y="1680528"/>
            <a:ext cx="11026776"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spcAft>
                <a:spcPts val="600"/>
              </a:spcAft>
              <a:buFont typeface="Wingdings" panose="05000000000000000000" pitchFamily="2" charset="2"/>
              <a:buChar char="Ø"/>
            </a:pPr>
            <a:r>
              <a:rPr lang="sl-SI" altLang="sl-SI" sz="2000" b="1" dirty="0">
                <a:solidFill>
                  <a:schemeClr val="tx2"/>
                </a:solidFill>
                <a:latin typeface="Republika" panose="02000506040000020004" pitchFamily="2" charset="-18"/>
              </a:rPr>
              <a:t>Vzpostavitev in delovanje krovne zagovorniške organizacije za spodbujanje razvoja socialne ekonomije s poudarkom na razvoju socialnih podjetij, </a:t>
            </a:r>
            <a:r>
              <a:rPr lang="sl-SI" altLang="sl-SI" sz="2000" dirty="0">
                <a:solidFill>
                  <a:schemeClr val="tx2"/>
                </a:solidFill>
                <a:latin typeface="Republika" panose="02000506040000020004" pitchFamily="2" charset="-18"/>
              </a:rPr>
              <a:t>ki bo opravljala naloge strokovne zagovorniške organizacije s področja socialne ekonomije in nudila brezplačno podporo organizacijam socialne ekonomije. </a:t>
            </a:r>
          </a:p>
          <a:p>
            <a:pPr marL="0" indent="0" algn="just">
              <a:spcAft>
                <a:spcPts val="600"/>
              </a:spcAft>
            </a:pPr>
            <a:endParaRPr lang="sl-SI" altLang="sl-SI" sz="2000" dirty="0">
              <a:solidFill>
                <a:schemeClr val="tx2"/>
              </a:solidFill>
              <a:latin typeface="Republika" panose="02000506040000020004" pitchFamily="2" charset="-18"/>
            </a:endParaRPr>
          </a:p>
          <a:p>
            <a:pPr marL="0" indent="0" algn="just">
              <a:spcAft>
                <a:spcPts val="600"/>
              </a:spcAft>
            </a:pPr>
            <a:r>
              <a:rPr lang="sl-SI" altLang="sl-SI" sz="2000" dirty="0">
                <a:solidFill>
                  <a:schemeClr val="tx2"/>
                </a:solidFill>
                <a:latin typeface="Republika" panose="02000506040000020004" pitchFamily="2" charset="-18"/>
              </a:rPr>
              <a:t>S svojim delovanjem bo prispevala k:</a:t>
            </a:r>
          </a:p>
          <a:p>
            <a:pPr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povečanju konkurenčnosti socialnih podjetij na trgu, </a:t>
            </a:r>
          </a:p>
          <a:p>
            <a:pPr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promociji poslovnih modelov socialnega podjetništva in socialne ekonomije, ki bodo prispevali k učinkovitejšemu reševanju gospodarskih, </a:t>
            </a:r>
            <a:r>
              <a:rPr lang="sl-SI" altLang="sl-SI" sz="2000" dirty="0" err="1">
                <a:solidFill>
                  <a:schemeClr val="tx2"/>
                </a:solidFill>
                <a:latin typeface="Republika" panose="02000506040000020004" pitchFamily="2" charset="-18"/>
              </a:rPr>
              <a:t>okoljskih</a:t>
            </a:r>
            <a:r>
              <a:rPr lang="sl-SI" altLang="sl-SI" sz="2000" dirty="0">
                <a:solidFill>
                  <a:schemeClr val="tx2"/>
                </a:solidFill>
                <a:latin typeface="Republika" panose="02000506040000020004" pitchFamily="2" charset="-18"/>
              </a:rPr>
              <a:t>, družbenih in drugih problemov oziroma izzivov, </a:t>
            </a:r>
          </a:p>
          <a:p>
            <a:pPr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oblikovanju usklajenih politik in ukrepov na področju socialnega podjetništva in socialne ekonomije,</a:t>
            </a:r>
          </a:p>
          <a:p>
            <a:pPr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implementaciji in popularizaciji merjenja družbenih učinkov.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0" y="449704"/>
            <a:ext cx="8778240" cy="43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457200" lvl="1" algn="just">
              <a:spcBef>
                <a:spcPts val="1000"/>
              </a:spcBef>
            </a:pPr>
            <a:r>
              <a:rPr lang="sl-SI" sz="2800" b="1" u="none" strike="noStrike" dirty="0">
                <a:solidFill>
                  <a:srgbClr val="3E7C94"/>
                </a:solidFill>
                <a:effectLst/>
                <a:latin typeface="Republika" panose="02000506040000020004" pitchFamily="2" charset="-18"/>
                <a:ea typeface="Times New Roman" panose="02020603050405020304" pitchFamily="18" charset="0"/>
                <a:cs typeface="Arial" panose="020B0604020202020204" pitchFamily="34" charset="0"/>
              </a:rPr>
              <a:t>UPRAVIČENI STROŠKI</a:t>
            </a:r>
            <a:endParaRPr lang="sl-SI" sz="2800" b="1" u="sng" dirty="0">
              <a:solidFill>
                <a:srgbClr val="3E7C94"/>
              </a:solidFill>
              <a:effectLst/>
              <a:latin typeface="Republika" panose="02000506040000020004" pitchFamily="2" charset="-18"/>
              <a:ea typeface="Times New Roman" panose="02020603050405020304" pitchFamily="18" charset="0"/>
              <a:cs typeface="Times New Roman" panose="02020603050405020304" pitchFamily="18" charset="0"/>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365760" y="1074993"/>
            <a:ext cx="11692128"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r>
              <a:rPr lang="sl-SI" sz="2000" dirty="0">
                <a:solidFill>
                  <a:schemeClr val="tx2"/>
                </a:solidFill>
                <a:effectLst/>
                <a:latin typeface="Republika" panose="02000506040000020004" pitchFamily="2" charset="-18"/>
                <a:ea typeface="Times New Roman" panose="02020603050405020304" pitchFamily="18" charset="0"/>
              </a:rPr>
              <a:t>V okviru tega javnega razpisa so upravičeni naslednji stroški:</a:t>
            </a:r>
          </a:p>
          <a:p>
            <a:pPr marL="800100" lvl="1" indent="-342900" algn="jus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rPr>
              <a:t>stroški plač in povračil stroškov v zvezi z delom (SE),</a:t>
            </a:r>
          </a:p>
          <a:p>
            <a:pPr marL="800100" lvl="1" indent="-342900" algn="jus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rPr>
              <a:t>stroški storitev zunanjih izvajalcev,</a:t>
            </a:r>
          </a:p>
          <a:p>
            <a:pPr marL="800100" lvl="1" indent="-342900" algn="jus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rPr>
              <a:t>stroški informiranja in komuniciranja,</a:t>
            </a:r>
          </a:p>
          <a:p>
            <a:pPr marL="800100" lvl="1" indent="-342900" algn="jus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rPr>
              <a:t>stroški nakupa opreme in drugih opredmetenih sredstev,</a:t>
            </a:r>
          </a:p>
          <a:p>
            <a:pPr marL="800100" lvl="1" indent="-342900" algn="jus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rPr>
              <a:t>investicije v neopredmetena sredstva,</a:t>
            </a:r>
          </a:p>
          <a:p>
            <a:pPr marL="800100" lvl="1" indent="-342900" algn="jus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rPr>
              <a:t>stroški za službena potovanja,</a:t>
            </a:r>
          </a:p>
          <a:p>
            <a:pPr marL="800100" lvl="1" indent="-342900" algn="jus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rPr>
              <a:t>posredni stroški v pavšalnem znesku do 15 % stroškov plač (SE) in povračil stroškov v zvezi z delom.</a:t>
            </a:r>
          </a:p>
          <a:p>
            <a:pPr marL="0" indent="0" algn="just">
              <a:spcAft>
                <a:spcPts val="600"/>
              </a:spcAft>
            </a:pPr>
            <a:endParaRPr lang="sl-SI" altLang="sl-SI" sz="2000" dirty="0">
              <a:solidFill>
                <a:schemeClr val="tx2"/>
              </a:solidFill>
              <a:latin typeface="Republika" panose="02000506040000020004" pitchFamily="2" charset="-18"/>
            </a:endParaRPr>
          </a:p>
          <a:p>
            <a:pPr marL="0" indent="0" algn="just">
              <a:spcAft>
                <a:spcPts val="600"/>
              </a:spcAft>
            </a:pPr>
            <a:r>
              <a:rPr lang="sl-SI" altLang="sl-SI" sz="2000" dirty="0">
                <a:solidFill>
                  <a:schemeClr val="tx2"/>
                </a:solidFill>
                <a:latin typeface="Republika" panose="02000506040000020004" pitchFamily="2" charset="-18"/>
              </a:rPr>
              <a:t>Prijavitelji lahko zaprosijo za sofinanciranje do 100 % upravičenih stroškov operacije. Davek na dodano vrednost ni upravičen strošek. </a:t>
            </a:r>
          </a:p>
          <a:p>
            <a:pPr marL="0" indent="0" algn="just">
              <a:spcAft>
                <a:spcPts val="600"/>
              </a:spcAft>
            </a:pPr>
            <a:endParaRPr lang="sl-SI" altLang="sl-SI" sz="2000" dirty="0">
              <a:solidFill>
                <a:schemeClr val="tx2"/>
              </a:solidFill>
              <a:latin typeface="Republika" panose="02000506040000020004" pitchFamily="2" charset="-18"/>
            </a:endParaRPr>
          </a:p>
          <a:p>
            <a:pPr marL="0" indent="0" algn="just">
              <a:spcAft>
                <a:spcPts val="600"/>
              </a:spcAft>
            </a:pPr>
            <a:r>
              <a:rPr lang="sl-SI" altLang="sl-SI" sz="2000" dirty="0">
                <a:solidFill>
                  <a:schemeClr val="tx2"/>
                </a:solidFill>
                <a:latin typeface="Republika" panose="02000506040000020004" pitchFamily="2" charset="-18"/>
              </a:rPr>
              <a:t>Upravičenost sofinanciranja bo ministrstvo preverjalo v okviru vsakokratne presoje zahtevka za izplačilo ob upoštevanju pravnih podlag, navodil, smernic in drugih relevantnih dokumentov (račun, potrdilo o plačilu, slikovno gradivo, druga dokazila o nakupu opreme/izvedbi aktivnosti…).</a:t>
            </a:r>
          </a:p>
        </p:txBody>
      </p:sp>
    </p:spTree>
    <p:extLst>
      <p:ext uri="{BB962C8B-B14F-4D97-AF65-F5344CB8AC3E}">
        <p14:creationId xmlns:p14="http://schemas.microsoft.com/office/powerpoint/2010/main" val="119399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582612" y="532124"/>
            <a:ext cx="11609388" cy="12311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NAČRTOVANJE UPRAVIČENIH </a:t>
            </a:r>
            <a:br>
              <a:rPr lang="sl-SI" sz="4000" dirty="0">
                <a:solidFill>
                  <a:srgbClr val="529DBA"/>
                </a:solidFill>
                <a:latin typeface="Republika" panose="02000506040000020004" pitchFamily="2" charset="-18"/>
              </a:rPr>
            </a:br>
            <a:r>
              <a:rPr lang="sl-SI" sz="4000" dirty="0">
                <a:solidFill>
                  <a:srgbClr val="529DBA"/>
                </a:solidFill>
                <a:latin typeface="Republika" panose="02000506040000020004" pitchFamily="2" charset="-18"/>
              </a:rPr>
              <a:t>STROŠKOV PROJEKTA </a:t>
            </a:r>
            <a:endParaRPr lang="en-AU" altLang="sl-SI" sz="40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197548" y="2069344"/>
            <a:ext cx="113823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sl-SI" sz="2400" dirty="0">
                <a:solidFill>
                  <a:srgbClr val="000000"/>
                </a:solidFill>
                <a:latin typeface="Republika" panose="02000506040000020004" pitchFamily="2" charset="-18"/>
              </a:rPr>
              <a:t>Izplačilo </a:t>
            </a: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upravičenih stroškov je vezano na proračunske roke </a:t>
            </a:r>
            <a:r>
              <a:rPr lang="sl-SI" sz="2400" dirty="0">
                <a:solidFill>
                  <a:srgbClr val="000000"/>
                </a:solidFill>
                <a:latin typeface="Republika" panose="02000506040000020004" pitchFamily="2" charset="-18"/>
              </a:rPr>
              <a:t>- p</a:t>
            </a:r>
            <a:r>
              <a:rPr kumimoji="0" lang="sl-SI" sz="2400" b="0" i="0" u="none" strike="noStrike" kern="1200" cap="none" spc="0" normalizeH="0" baseline="0" noProof="0" dirty="0" err="1">
                <a:ln>
                  <a:noFill/>
                </a:ln>
                <a:solidFill>
                  <a:srgbClr val="000000"/>
                </a:solidFill>
                <a:effectLst/>
                <a:uLnTx/>
                <a:uFillTx/>
                <a:latin typeface="Republika" panose="02000506040000020004" pitchFamily="2" charset="-18"/>
                <a:ea typeface="+mn-ea"/>
                <a:cs typeface="+mn-cs"/>
              </a:rPr>
              <a:t>redvidena</a:t>
            </a: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oddaja zadnjih zahtevkov za izplačilo v posameznem koledarskem letu je oktobra oziroma najkasneje do </a:t>
            </a:r>
            <a:r>
              <a:rPr lang="sl-SI" sz="2400" b="1" dirty="0">
                <a:solidFill>
                  <a:srgbClr val="000000"/>
                </a:solidFill>
                <a:latin typeface="Republika" panose="02000506040000020004" pitchFamily="2" charset="-18"/>
              </a:rPr>
              <a:t>30</a:t>
            </a:r>
            <a:r>
              <a:rPr kumimoji="0" lang="sl-SI" sz="2400" b="1"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10. 2029 za zadnji zahtevek za izplačilo</a:t>
            </a: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a:t>
            </a:r>
          </a:p>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Stroški oziroma izplačila, ki nastanjeno po datumu za oddajo zadnjega zahtevka v koledarskem letu, zapadejo v naslednje proračunsko leto, kar na konkretnem primeru pomeni, da je smiselno načrtovati stroške plač, ki bodo izplačane v oktobru, novembru in decembru </a:t>
            </a:r>
            <a:r>
              <a:rPr lang="sl-SI" sz="2400" dirty="0">
                <a:solidFill>
                  <a:srgbClr val="000000"/>
                </a:solidFill>
                <a:latin typeface="Republika" panose="02000506040000020004" pitchFamily="2" charset="-18"/>
              </a:rPr>
              <a:t>določenega leta</a:t>
            </a: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v naslednje leto. Enako velja tudi za druge stroške, ki jih bodo prijavitelji predvideli v finančnem načrtu.</a:t>
            </a:r>
          </a:p>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V sklopu stroškov plač je omejeno izplačilo upravičenih stroškov na </a:t>
            </a:r>
            <a:r>
              <a:rPr kumimoji="0" lang="sl-SI" sz="2400" b="1"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1720 efektivnih ur dela za polni delovni čas oziroma 860 ur v primeru polovičnega delovnega časa</a:t>
            </a:r>
            <a:r>
              <a:rPr kumimoji="0" lang="sl-SI"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a:t>
            </a:r>
            <a:endParaRPr kumimoji="0" lang="en-GB" sz="2400"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endParaRPr>
          </a:p>
        </p:txBody>
      </p:sp>
    </p:spTree>
    <p:extLst>
      <p:ext uri="{BB962C8B-B14F-4D97-AF65-F5344CB8AC3E}">
        <p14:creationId xmlns:p14="http://schemas.microsoft.com/office/powerpoint/2010/main" val="289854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424116" y="723724"/>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POROČANJE V SISTEMU </a:t>
            </a:r>
            <a:r>
              <a:rPr lang="sl-SI" sz="4000" dirty="0" err="1">
                <a:solidFill>
                  <a:srgbClr val="529DBA"/>
                </a:solidFill>
                <a:latin typeface="Republika" panose="02000506040000020004" pitchFamily="2" charset="-18"/>
              </a:rPr>
              <a:t>eMA</a:t>
            </a:r>
            <a:endParaRPr lang="en-AU" altLang="sl-SI" sz="4000" dirty="0">
              <a:solidFill>
                <a:srgbClr val="529DBA"/>
              </a:solidFill>
              <a:latin typeface="Republika" panose="02000506040000020004" pitchFamily="2" charset="-18"/>
            </a:endParaRPr>
          </a:p>
        </p:txBody>
      </p:sp>
      <p:sp>
        <p:nvSpPr>
          <p:cNvPr id="12292" name="Pravokotnik 2"/>
          <p:cNvSpPr>
            <a:spLocks noChangeArrowheads="1"/>
          </p:cNvSpPr>
          <p:nvPr/>
        </p:nvSpPr>
        <p:spPr bwMode="auto">
          <a:xfrm>
            <a:off x="314388" y="1844426"/>
            <a:ext cx="11299508"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457200" rtl="0" eaLnBrk="0" fontAlgn="base" latinLnBrk="0" hangingPunct="0">
              <a:lnSpc>
                <a:spcPct val="100000"/>
              </a:lnSpc>
              <a:spcBef>
                <a:spcPct val="0"/>
              </a:spcBef>
              <a:spcAft>
                <a:spcPts val="600"/>
              </a:spcAft>
              <a:buClrTx/>
              <a:buSzTx/>
              <a:tabLst/>
              <a:defRPr/>
            </a:pPr>
            <a:r>
              <a:rPr lang="sl-SI" sz="2400" dirty="0">
                <a:solidFill>
                  <a:srgbClr val="000000"/>
                </a:solidFill>
                <a:latin typeface="Republika" panose="02000506040000020004" pitchFamily="2" charset="-18"/>
              </a:rPr>
              <a:t>Vsebinska in finančna poročila o izvedenih aktivnostih / doseženih rezultatih ter zahtevki za izplačila se bodo oddajali preko informacijskega sistema organa upravljanja </a:t>
            </a:r>
            <a:r>
              <a:rPr lang="sl-SI" sz="2400" dirty="0" err="1">
                <a:solidFill>
                  <a:srgbClr val="000000"/>
                </a:solidFill>
                <a:latin typeface="Republika" panose="02000506040000020004" pitchFamily="2" charset="-18"/>
              </a:rPr>
              <a:t>eMA</a:t>
            </a:r>
            <a:r>
              <a:rPr lang="sl-SI" sz="2400" dirty="0">
                <a:solidFill>
                  <a:srgbClr val="000000"/>
                </a:solidFill>
                <a:latin typeface="Republika" panose="02000506040000020004" pitchFamily="2" charset="-18"/>
              </a:rPr>
              <a:t>. </a:t>
            </a:r>
          </a:p>
          <a:p>
            <a:pPr marL="0" marR="0" lvl="0" indent="0" algn="just" defTabSz="457200" rtl="0" eaLnBrk="0" fontAlgn="base" latinLnBrk="0" hangingPunct="0">
              <a:lnSpc>
                <a:spcPct val="100000"/>
              </a:lnSpc>
              <a:spcBef>
                <a:spcPct val="0"/>
              </a:spcBef>
              <a:spcAft>
                <a:spcPts val="600"/>
              </a:spcAft>
              <a:buClrTx/>
              <a:buSzTx/>
              <a:tabLst/>
              <a:defRPr/>
            </a:pPr>
            <a:r>
              <a:rPr lang="sl-SI" sz="1600" dirty="0">
                <a:solidFill>
                  <a:srgbClr val="000000"/>
                </a:solidFill>
                <a:latin typeface="Republika" panose="02000506040000020004" pitchFamily="2" charset="-18"/>
              </a:rPr>
              <a:t>Upravičenec bo moral izpolnjevati tudi vse zahteve, določene z Navodilom organa upravljanja za finančno upravljanje evropske kohezijske politike cilja Naložbe za rast in delovna mesta v programskem obdobju 2021 – 2027 in s Priročnikom za uporabo informacijskega sistema e-MA.</a:t>
            </a:r>
          </a:p>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lang="sl-SI" sz="2400" dirty="0">
              <a:solidFill>
                <a:srgbClr val="000000"/>
              </a:solidFill>
              <a:latin typeface="Republika" panose="02000506040000020004" pitchFamily="2" charset="-18"/>
            </a:endParaRPr>
          </a:p>
          <a:p>
            <a:pPr marL="0" marR="0" lvl="0" indent="0" algn="just" defTabSz="457200" rtl="0" eaLnBrk="0" fontAlgn="base" latinLnBrk="0" hangingPunct="0">
              <a:lnSpc>
                <a:spcPct val="100000"/>
              </a:lnSpc>
              <a:spcBef>
                <a:spcPct val="0"/>
              </a:spcBef>
              <a:spcAft>
                <a:spcPts val="600"/>
              </a:spcAft>
              <a:buClrTx/>
              <a:buSzTx/>
              <a:tabLst/>
              <a:defRPr/>
            </a:pPr>
            <a:r>
              <a:rPr lang="sl-SI" sz="2400" dirty="0">
                <a:solidFill>
                  <a:srgbClr val="000000"/>
                </a:solidFill>
                <a:latin typeface="Republika" panose="02000506040000020004" pitchFamily="2" charset="-18"/>
              </a:rPr>
              <a:t>To pomeni, da bo upravičenec moral pridobiti dostop do IS eMA2 ter zahtevke za izplačila skupaj z zahtevanimi dokazili za dokazovanje doseganja kazalnikov in ostalo zahtevano dokumentacijo vnesti v sistem eMA2.</a:t>
            </a:r>
          </a:p>
          <a:p>
            <a:pPr marL="342900" marR="0" lvl="0" indent="-34290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lang="sl-SI" sz="2400" dirty="0">
              <a:solidFill>
                <a:srgbClr val="000000"/>
              </a:solidFill>
              <a:latin typeface="Republika" panose="02000506040000020004" pitchFamily="2" charset="-18"/>
            </a:endParaRPr>
          </a:p>
          <a:p>
            <a:pPr marL="0" marR="0" lvl="0" indent="0" algn="just" defTabSz="457200" rtl="0" eaLnBrk="0" fontAlgn="base" latinLnBrk="0" hangingPunct="0">
              <a:lnSpc>
                <a:spcPct val="100000"/>
              </a:lnSpc>
              <a:spcBef>
                <a:spcPct val="0"/>
              </a:spcBef>
              <a:spcAft>
                <a:spcPts val="600"/>
              </a:spcAft>
              <a:buClrTx/>
              <a:buSzTx/>
              <a:tabLst/>
              <a:defRPr/>
            </a:pPr>
            <a:r>
              <a:rPr lang="sl-SI" sz="2400" u="sng" dirty="0">
                <a:solidFill>
                  <a:srgbClr val="000000"/>
                </a:solidFill>
                <a:latin typeface="Republika" panose="02000506040000020004" pitchFamily="2" charset="-18"/>
              </a:rPr>
              <a:t>Poročanje v IS eMA: 2x letno o doseganju kazalnikov.</a:t>
            </a:r>
          </a:p>
        </p:txBody>
      </p:sp>
    </p:spTree>
    <p:extLst>
      <p:ext uri="{BB962C8B-B14F-4D97-AF65-F5344CB8AC3E}">
        <p14:creationId xmlns:p14="http://schemas.microsoft.com/office/powerpoint/2010/main" val="196390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615506" y="448017"/>
            <a:ext cx="4968430"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ČASOVNI OKVIR</a:t>
            </a: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466249" y="1238401"/>
            <a:ext cx="11259502" cy="529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buFont typeface="Arial" panose="020B0604020202020204" pitchFamily="34" charset="0"/>
              <a:buChar char="•"/>
            </a:pPr>
            <a:r>
              <a:rPr lang="sl-SI" sz="2000" b="1"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Rok za prijavo na javni razpis: 6. 1. 2025.</a:t>
            </a:r>
          </a:p>
          <a:p>
            <a:pPr algn="just">
              <a:lnSpc>
                <a:spcPct val="107000"/>
              </a:lnSpc>
              <a:spcAft>
                <a:spcPts val="800"/>
              </a:spcAft>
              <a:buFont typeface="Arial" panose="020B0604020202020204" pitchFamily="34" charset="0"/>
              <a:buChar char="•"/>
            </a:pPr>
            <a:r>
              <a:rPr kumimoji="0" lang="sl-SI" sz="2000" b="0" i="0" u="none" strike="noStrike" kern="1200" cap="none" spc="0" normalizeH="0" baseline="0" noProof="0" dirty="0">
                <a:ln>
                  <a:noFill/>
                </a:ln>
                <a:solidFill>
                  <a:schemeClr val="tx2"/>
                </a:solidFill>
                <a:effectLst/>
                <a:uLnTx/>
                <a:uFillTx/>
                <a:latin typeface="Republika" panose="02000506040000020004" pitchFamily="2" charset="-18"/>
              </a:rPr>
              <a:t>Vloga se lahko odda </a:t>
            </a:r>
            <a:r>
              <a:rPr kumimoji="0" lang="sl-SI" sz="2000" b="1" i="0" u="none" strike="noStrike" kern="1200" cap="none" spc="0" normalizeH="0" baseline="0" noProof="0" dirty="0">
                <a:ln>
                  <a:noFill/>
                </a:ln>
                <a:solidFill>
                  <a:schemeClr val="tx2"/>
                </a:solidFill>
                <a:effectLst/>
                <a:uLnTx/>
                <a:uFillTx/>
                <a:latin typeface="Republika" panose="02000506040000020004" pitchFamily="2" charset="-18"/>
              </a:rPr>
              <a:t>po pošti ali osebno</a:t>
            </a:r>
            <a:r>
              <a:rPr kumimoji="0" lang="sl-SI" sz="2000" b="0" i="0" u="none" strike="noStrike" kern="1200" cap="none" spc="0" normalizeH="0" baseline="0" noProof="0" dirty="0">
                <a:ln>
                  <a:noFill/>
                </a:ln>
                <a:solidFill>
                  <a:schemeClr val="tx2"/>
                </a:solidFill>
                <a:effectLst/>
                <a:uLnTx/>
                <a:uFillTx/>
                <a:latin typeface="Republika" panose="02000506040000020004" pitchFamily="2" charset="-18"/>
              </a:rPr>
              <a:t>. Če se vloga pošlje priporočeno po pošti, se za dan oddaje vloge šteje datum na poštnem žigu. V primeru navadne pošiljke,  ali predložitve vloge na sedežu ministrstva se za dan oddaje šteje datum </a:t>
            </a:r>
            <a:r>
              <a:rPr kumimoji="0" lang="pl-PL" sz="2000" b="0" i="0" u="none" strike="noStrike" kern="1200" cap="none" spc="0" normalizeH="0" baseline="0" noProof="0" dirty="0">
                <a:ln>
                  <a:noFill/>
                </a:ln>
                <a:solidFill>
                  <a:schemeClr val="tx2"/>
                </a:solidFill>
                <a:effectLst/>
                <a:uLnTx/>
                <a:uFillTx/>
                <a:latin typeface="Republika" panose="02000506040000020004" pitchFamily="2" charset="-18"/>
              </a:rPr>
              <a:t>na potrdilu ministrstva o prejemu pošiljke</a:t>
            </a:r>
            <a:r>
              <a:rPr kumimoji="0" lang="sl-SI" sz="2000" b="0" i="0" u="none" strike="noStrike" kern="1200" cap="none" spc="0" normalizeH="0" baseline="0" noProof="0" dirty="0">
                <a:ln>
                  <a:noFill/>
                </a:ln>
                <a:solidFill>
                  <a:schemeClr val="tx2"/>
                </a:solidFill>
                <a:effectLst/>
                <a:uLnTx/>
                <a:uFillTx/>
                <a:latin typeface="Republika" panose="02000506040000020004" pitchFamily="2" charset="-18"/>
              </a:rPr>
              <a:t>. Osebno se vloga lahko odda v sprejemni pisarni ministrstva </a:t>
            </a:r>
            <a:r>
              <a:rPr kumimoji="0" lang="pl-PL" sz="2000" b="0" i="0" u="none" strike="noStrike" kern="1200" cap="none" spc="0" normalizeH="0" baseline="0" noProof="0" dirty="0">
                <a:ln>
                  <a:noFill/>
                </a:ln>
                <a:solidFill>
                  <a:schemeClr val="tx2"/>
                </a:solidFill>
                <a:effectLst/>
                <a:uLnTx/>
                <a:uFillTx/>
                <a:latin typeface="Republika" panose="02000506040000020004" pitchFamily="2" charset="-18"/>
              </a:rPr>
              <a:t>od 9.00 do 15.30 (v petek do 14.30), </a:t>
            </a:r>
            <a:r>
              <a:rPr kumimoji="0" lang="sl-SI" sz="2000" b="0" i="0" u="none" strike="noStrike" kern="1200" cap="none" spc="0" normalizeH="0" baseline="0" noProof="0" dirty="0">
                <a:ln>
                  <a:noFill/>
                </a:ln>
                <a:solidFill>
                  <a:schemeClr val="tx2"/>
                </a:solidFill>
                <a:effectLst/>
                <a:uLnTx/>
                <a:uFillTx/>
                <a:latin typeface="Republika" panose="02000506040000020004" pitchFamily="2" charset="-18"/>
              </a:rPr>
              <a:t>na zadnji dan za oddajo vlog do 12. ure.</a:t>
            </a:r>
            <a:endParaRPr lang="sl-SI" sz="2000" b="1"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Obdobje upravičenosti stroškov in izdatkov (rok za izvajanje operacije ): od sklepa o sofinanciranju operacije (zadnji rok za začetek izvajanja operacije je 3 mesece po podpisu pogodbe).</a:t>
            </a:r>
            <a:endParaRPr lang="sl-SI" sz="20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Vse aktivnosti operacije morajo biti izvedene najpozneje do 31. 10. 2029 (skrajni datum za zaključek operacije).</a:t>
            </a:r>
            <a:endParaRPr lang="sl-SI" sz="20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Obdobje upravičenih stroškov: od sklepa o izboru do največ do 31. 10. 2029.</a:t>
            </a:r>
            <a:endParaRPr lang="sl-SI" sz="20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Obdobje upravičenosti izdatkov: od sklepa o izboru do izstavitve zadnjega zahtevka za izplačilo (najkasneje do 31. 10. 2029).</a:t>
            </a:r>
            <a:endParaRPr lang="sl-SI" sz="20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sl-SI" sz="2000" dirty="0">
                <a:solidFill>
                  <a:schemeClr val="tx2"/>
                </a:solidFill>
                <a:effectLst/>
                <a:latin typeface="Republika" panose="02000506040000020004" pitchFamily="2" charset="-18"/>
                <a:ea typeface="Times New Roman" panose="02020603050405020304" pitchFamily="18" charset="0"/>
                <a:cs typeface="Times New Roman" panose="02020603050405020304" pitchFamily="18" charset="0"/>
              </a:rPr>
              <a:t>Obdobje upravičenosti javnih izdatkov: do 31. 12. 2029.</a:t>
            </a:r>
            <a:endParaRPr lang="sl-SI" sz="20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930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1" name="Naslov 1"/>
          <p:cNvSpPr>
            <a:spLocks noGrp="1"/>
          </p:cNvSpPr>
          <p:nvPr>
            <p:ph type="ctrTitle"/>
          </p:nvPr>
        </p:nvSpPr>
        <p:spPr bwMode="auto">
          <a:xfrm>
            <a:off x="1090613" y="2136775"/>
            <a:ext cx="5005387" cy="203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1B495A"/>
                </a:solidFill>
              </a:rPr>
              <a:t>V PRIMERU </a:t>
            </a:r>
            <a:br>
              <a:rPr lang="sl-SI" altLang="sl-SI" dirty="0">
                <a:solidFill>
                  <a:srgbClr val="1B495A"/>
                </a:solidFill>
              </a:rPr>
            </a:br>
            <a:r>
              <a:rPr lang="sl-SI" altLang="sl-SI" dirty="0">
                <a:solidFill>
                  <a:srgbClr val="1B495A"/>
                </a:solidFill>
              </a:rPr>
              <a:t>VPRAŠANJ SMO </a:t>
            </a:r>
            <a:br>
              <a:rPr lang="sl-SI" altLang="sl-SI" dirty="0">
                <a:solidFill>
                  <a:srgbClr val="1B495A"/>
                </a:solidFill>
              </a:rPr>
            </a:br>
            <a:r>
              <a:rPr lang="sl-SI" altLang="sl-SI" dirty="0">
                <a:solidFill>
                  <a:srgbClr val="1B495A"/>
                </a:solidFill>
              </a:rPr>
              <a:t>NA VOLJO.</a:t>
            </a:r>
          </a:p>
        </p:txBody>
      </p:sp>
      <p:sp>
        <p:nvSpPr>
          <p:cNvPr id="29702" name="Title 1"/>
          <p:cNvSpPr txBox="1">
            <a:spLocks/>
          </p:cNvSpPr>
          <p:nvPr/>
        </p:nvSpPr>
        <p:spPr bwMode="auto">
          <a:xfrm>
            <a:off x="7346950" y="4889500"/>
            <a:ext cx="96901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sl-SI" altLang="sl-SI" sz="2800" b="1" dirty="0">
                <a:solidFill>
                  <a:srgbClr val="3E7C94"/>
                </a:solidFill>
                <a:latin typeface="Republika" panose="02000506040000020004" pitchFamily="2" charset="-18"/>
                <a:cs typeface="Arial" panose="020B0604020202020204" pitchFamily="34" charset="0"/>
              </a:rPr>
              <a:t>urska.bitenc@gov.si</a:t>
            </a:r>
          </a:p>
          <a:p>
            <a:r>
              <a:rPr lang="sl-SI" altLang="sl-SI" sz="2800" b="1" dirty="0">
                <a:solidFill>
                  <a:srgbClr val="3E7C94"/>
                </a:solidFill>
                <a:latin typeface="Republika" panose="02000506040000020004" pitchFamily="2" charset="-18"/>
                <a:cs typeface="Arial" panose="020B0604020202020204" pitchFamily="34" charset="0"/>
              </a:rPr>
              <a:t>petra.kovacec@gov.si</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791178" y="527626"/>
            <a:ext cx="3257868" cy="1354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CILJI</a:t>
            </a:r>
            <a:br>
              <a:rPr lang="en-AU" altLang="sl-SI" b="0" dirty="0">
                <a:solidFill>
                  <a:srgbClr val="529DBA"/>
                </a:solidFill>
                <a:latin typeface="Republika" panose="02000506040000020004" pitchFamily="2" charset="-18"/>
              </a:rPr>
            </a:b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791178" y="1446912"/>
            <a:ext cx="10609644"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vzpostaviti </a:t>
            </a:r>
            <a:r>
              <a:rPr lang="sl-SI" altLang="sl-SI" sz="2000" b="1" dirty="0">
                <a:solidFill>
                  <a:schemeClr val="tx2"/>
                </a:solidFill>
                <a:latin typeface="Republika" panose="02000506040000020004" pitchFamily="2" charset="-18"/>
              </a:rPr>
              <a:t>dolgoročno delujočo organizacijo</a:t>
            </a:r>
            <a:r>
              <a:rPr lang="sl-SI" altLang="sl-SI" sz="2000" dirty="0">
                <a:solidFill>
                  <a:schemeClr val="tx2"/>
                </a:solidFill>
                <a:latin typeface="Republika" panose="02000506040000020004" pitchFamily="2" charset="-18"/>
              </a:rPr>
              <a:t>, ki bo nudila zagovorniško podporo in predstavljal osrednjo točko za podporo in razvoj, </a:t>
            </a:r>
          </a:p>
          <a:p>
            <a:pPr marL="285750" indent="-28575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smiselno vsebinsko povezati aktivnosti vseh relevantnih organizacij, posameznikov in delujočih/nastajajočih stičišč, centrov, projektov ter njihovih rezultatov ipd., </a:t>
            </a:r>
          </a:p>
          <a:p>
            <a:pPr marL="285750" indent="-28575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zagotoviti, da so deležniki socialne ekonomije seznanjeni s potrebnimi informacijami, dogodki, pobudami, najnovejšimi trendi, praksami in pristopi ipd. na nacionalni in mednarodni ravni,</a:t>
            </a:r>
          </a:p>
          <a:p>
            <a:pPr marL="285750" indent="-28575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upoštevati, uporabljati in nadgrajevati uporabo modela za merjenje družbenih učinkov ter zagotoviti podporo pri uporabi modela, </a:t>
            </a:r>
          </a:p>
          <a:p>
            <a:pPr marL="285750" indent="-28575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upoštevati usmeritve, politike in priporočila, ki so/bodo nastala med izvajanjem ključnih relevantnih dokumentov in projektov,</a:t>
            </a:r>
          </a:p>
          <a:p>
            <a:pPr marL="285750" indent="-285750" algn="just">
              <a:spcAft>
                <a:spcPts val="600"/>
              </a:spcAft>
              <a:buFont typeface="Arial" panose="020B0604020202020204" pitchFamily="34" charset="0"/>
              <a:buChar char="•"/>
            </a:pPr>
            <a:r>
              <a:rPr lang="sl-SI" altLang="sl-SI" sz="2000" dirty="0">
                <a:solidFill>
                  <a:schemeClr val="tx2"/>
                </a:solidFill>
                <a:latin typeface="Republika" panose="02000506040000020004" pitchFamily="2" charset="-18"/>
              </a:rPr>
              <a:t>zagotoviti, da so relevantni primeri in prakse iz Slovenije ustrezno predstavljeni v domačem in mednarodnem prostoru, prenos znanja med regijami ter prenos tujih praks v slovenski prostor.</a:t>
            </a:r>
          </a:p>
        </p:txBody>
      </p:sp>
    </p:spTree>
    <p:extLst>
      <p:ext uri="{BB962C8B-B14F-4D97-AF65-F5344CB8AC3E}">
        <p14:creationId xmlns:p14="http://schemas.microsoft.com/office/powerpoint/2010/main" val="159157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444818" y="1018219"/>
            <a:ext cx="4000278" cy="1354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PREDMET</a:t>
            </a:r>
            <a:br>
              <a:rPr lang="en-AU" altLang="sl-SI" b="0" dirty="0">
                <a:solidFill>
                  <a:srgbClr val="529DBA"/>
                </a:solidFill>
                <a:latin typeface="Republika" panose="02000506040000020004" pitchFamily="2" charset="-18"/>
              </a:rPr>
            </a:b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444818" y="2190623"/>
            <a:ext cx="610949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Wingdings" panose="05000000000000000000" pitchFamily="2" charset="2"/>
              <a:buChar char="Ø"/>
            </a:pPr>
            <a:r>
              <a:rPr lang="sl-SI" altLang="sl-SI" sz="2800" dirty="0">
                <a:solidFill>
                  <a:schemeClr val="tx2"/>
                </a:solidFill>
                <a:latin typeface="Republika" panose="02000506040000020004" pitchFamily="2" charset="-18"/>
              </a:rPr>
              <a:t>Sofinanciranje enega </a:t>
            </a:r>
            <a:r>
              <a:rPr lang="sl-SI" altLang="sl-SI" sz="2800" dirty="0" err="1">
                <a:solidFill>
                  <a:schemeClr val="tx2"/>
                </a:solidFill>
                <a:latin typeface="Republika" panose="02000506040000020004" pitchFamily="2" charset="-18"/>
              </a:rPr>
              <a:t>konzorcijskega</a:t>
            </a:r>
            <a:r>
              <a:rPr lang="sl-SI" altLang="sl-SI" sz="2800" dirty="0">
                <a:solidFill>
                  <a:schemeClr val="tx2"/>
                </a:solidFill>
                <a:latin typeface="Republika" panose="02000506040000020004" pitchFamily="2" charset="-18"/>
              </a:rPr>
              <a:t> partnerstva največ štirih (prijavitelj in največ trije </a:t>
            </a:r>
            <a:r>
              <a:rPr lang="sl-SI" altLang="sl-SI" sz="2800" dirty="0" err="1">
                <a:solidFill>
                  <a:schemeClr val="tx2"/>
                </a:solidFill>
                <a:latin typeface="Republika" panose="02000506040000020004" pitchFamily="2" charset="-18"/>
              </a:rPr>
              <a:t>konzorcijski</a:t>
            </a:r>
            <a:r>
              <a:rPr lang="sl-SI" altLang="sl-SI" sz="2800" dirty="0">
                <a:solidFill>
                  <a:schemeClr val="tx2"/>
                </a:solidFill>
                <a:latin typeface="Republika" panose="02000506040000020004" pitchFamily="2" charset="-18"/>
              </a:rPr>
              <a:t> partnerji) organizacij socialne ekonomije, ki bodo zagotovile vzpostavitev in delovanje krovne zagovorniške organizacije za promocijo in podporo sektorju socialne ekonomije.</a:t>
            </a:r>
          </a:p>
        </p:txBody>
      </p:sp>
      <p:pic>
        <p:nvPicPr>
          <p:cNvPr id="2" name="Slika 1">
            <a:extLst>
              <a:ext uri="{FF2B5EF4-FFF2-40B4-BE49-F238E27FC236}">
                <a16:creationId xmlns:a16="http://schemas.microsoft.com/office/drawing/2014/main" id="{0294F114-F82B-EF06-B523-1E0C774D2E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47953" y="2289890"/>
            <a:ext cx="4401693" cy="3340898"/>
          </a:xfrm>
          <a:prstGeom prst="rect">
            <a:avLst/>
          </a:prstGeom>
        </p:spPr>
      </p:pic>
    </p:spTree>
    <p:extLst>
      <p:ext uri="{BB962C8B-B14F-4D97-AF65-F5344CB8AC3E}">
        <p14:creationId xmlns:p14="http://schemas.microsoft.com/office/powerpoint/2010/main" val="374365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625507" y="694618"/>
            <a:ext cx="836999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rgbClr val="529DBA"/>
                </a:solidFill>
                <a:latin typeface="Republika" panose="02000506040000020004" pitchFamily="2" charset="-18"/>
              </a:rPr>
              <a:t>PRIPOROČILA PRIJAVITELJEM- </a:t>
            </a:r>
            <a:br>
              <a:rPr lang="sl-SI" altLang="sl-SI" sz="2000" dirty="0">
                <a:solidFill>
                  <a:srgbClr val="529DBA"/>
                </a:solidFill>
                <a:latin typeface="Republika" panose="02000506040000020004" pitchFamily="2" charset="-18"/>
              </a:rPr>
            </a:br>
            <a:r>
              <a:rPr lang="sl-SI" altLang="sl-SI" sz="2000" dirty="0">
                <a:solidFill>
                  <a:srgbClr val="529DBA"/>
                </a:solidFill>
                <a:latin typeface="Republika" panose="02000506040000020004" pitchFamily="2" charset="-18"/>
              </a:rPr>
              <a:t>za doseganje predmeta javnega razpisa v prijavi opredelite:</a:t>
            </a: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5218176" y="1841870"/>
            <a:ext cx="6352032" cy="421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800"/>
              </a:spcAft>
            </a:pPr>
            <a:r>
              <a:rPr lang="sl-SI" sz="20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1.	Organizacijsko, finančno in administrativno upravljanje ter vodenje </a:t>
            </a:r>
            <a:r>
              <a:rPr lang="sl-SI" sz="2000" b="1" kern="100" dirty="0" err="1">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konzorcijskega</a:t>
            </a:r>
            <a:r>
              <a:rPr lang="sl-SI" sz="20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 partnerstva</a:t>
            </a:r>
          </a:p>
          <a:p>
            <a:pPr algn="just">
              <a:lnSpc>
                <a:spcPct val="107000"/>
              </a:lnSpc>
              <a:spcAft>
                <a:spcPts val="800"/>
              </a:spcAft>
            </a:pPr>
            <a:r>
              <a:rPr lang="sl-SI" sz="20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2.	Vzpostavitev vstopne točke</a:t>
            </a:r>
          </a:p>
          <a:p>
            <a:pPr algn="just">
              <a:lnSpc>
                <a:spcPct val="107000"/>
              </a:lnSpc>
              <a:spcAft>
                <a:spcPts val="800"/>
              </a:spcAft>
            </a:pPr>
            <a:r>
              <a:rPr lang="sl-SI" sz="20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3.	Strokovna podpora in zagovorništvo – zbiranje in </a:t>
            </a:r>
            <a:r>
              <a:rPr lang="sl-SI" sz="2000" b="1" kern="100" dirty="0" err="1">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diseminacija</a:t>
            </a:r>
            <a:r>
              <a:rPr lang="sl-SI" sz="20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 informacij, usposabljanje, svetovanje, prenos dobrih praks</a:t>
            </a:r>
          </a:p>
          <a:p>
            <a:pPr algn="just">
              <a:lnSpc>
                <a:spcPct val="107000"/>
              </a:lnSpc>
              <a:spcAft>
                <a:spcPts val="800"/>
              </a:spcAft>
            </a:pPr>
            <a:r>
              <a:rPr lang="sl-SI" sz="20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4.	Poglobljeno svetovanje pri razvoju socialno podjetniških poslovnih modelov in modelov socialne ekonomije ter merjenju družbenih učinkov</a:t>
            </a:r>
          </a:p>
          <a:p>
            <a:pPr algn="just">
              <a:lnSpc>
                <a:spcPct val="107000"/>
              </a:lnSpc>
              <a:spcAft>
                <a:spcPts val="800"/>
              </a:spcAft>
            </a:pPr>
            <a:r>
              <a:rPr lang="sl-SI" sz="20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5.	Povezovanje in mreženje ter oblikovanje članstva</a:t>
            </a:r>
          </a:p>
          <a:p>
            <a:pPr algn="just">
              <a:lnSpc>
                <a:spcPct val="107000"/>
              </a:lnSpc>
              <a:spcAft>
                <a:spcPts val="800"/>
              </a:spcAft>
            </a:pPr>
            <a:r>
              <a:rPr lang="sl-SI" sz="2000" b="1" kern="100" dirty="0">
                <a:solidFill>
                  <a:schemeClr val="tx2"/>
                </a:solidFill>
                <a:effectLst/>
                <a:latin typeface="Republika" panose="02000506040000020004" pitchFamily="2" charset="-18"/>
                <a:ea typeface="Calibri" panose="020F0502020204030204" pitchFamily="34" charset="0"/>
                <a:cs typeface="Times New Roman" panose="02020603050405020304" pitchFamily="18" charset="0"/>
              </a:rPr>
              <a:t>6.	Promocija na domači in tuji ravni</a:t>
            </a:r>
          </a:p>
        </p:txBody>
      </p:sp>
      <p:pic>
        <p:nvPicPr>
          <p:cNvPr id="3" name="Slika 2">
            <a:extLst>
              <a:ext uri="{FF2B5EF4-FFF2-40B4-BE49-F238E27FC236}">
                <a16:creationId xmlns:a16="http://schemas.microsoft.com/office/drawing/2014/main" id="{D2FF3CB2-1F0A-FC08-E0C5-DE6A04D45C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8912" y="2199834"/>
            <a:ext cx="4371594" cy="3497275"/>
          </a:xfrm>
          <a:prstGeom prst="rect">
            <a:avLst/>
          </a:prstGeom>
        </p:spPr>
      </p:pic>
    </p:spTree>
    <p:extLst>
      <p:ext uri="{BB962C8B-B14F-4D97-AF65-F5344CB8AC3E}">
        <p14:creationId xmlns:p14="http://schemas.microsoft.com/office/powerpoint/2010/main" val="180899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376650" y="335770"/>
            <a:ext cx="8060214" cy="6671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UPRAVIČENEC / CILJNE SKUPINE</a:t>
            </a:r>
            <a:br>
              <a:rPr lang="en-AU" altLang="sl-SI" b="0" dirty="0">
                <a:solidFill>
                  <a:srgbClr val="529DBA"/>
                </a:solidFill>
                <a:latin typeface="Republika" panose="02000506040000020004" pitchFamily="2" charset="-18"/>
              </a:rPr>
            </a:b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376650" y="1283290"/>
            <a:ext cx="1060964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457200" rtl="0" eaLnBrk="0" fontAlgn="base" latinLnBrk="0" hangingPunct="0">
              <a:lnSpc>
                <a:spcPct val="100000"/>
              </a:lnSpc>
              <a:spcBef>
                <a:spcPct val="0"/>
              </a:spcBef>
              <a:spcAft>
                <a:spcPts val="600"/>
              </a:spcAft>
              <a:buClrTx/>
              <a:buSzTx/>
              <a:buFontTx/>
              <a:buNone/>
              <a:tabLst/>
              <a:defRPr/>
            </a:pPr>
            <a:r>
              <a:rPr kumimoji="0" lang="sl-SI" altLang="sl-SI" b="1" i="0" u="none" strike="noStrike" kern="1200" cap="none" spc="0" normalizeH="0" baseline="0" noProof="0" dirty="0">
                <a:ln>
                  <a:noFill/>
                </a:ln>
                <a:solidFill>
                  <a:srgbClr val="3E7C94"/>
                </a:solidFill>
                <a:effectLst/>
                <a:uLnTx/>
                <a:uFillTx/>
                <a:latin typeface="Republica"/>
              </a:rPr>
              <a:t>1. UPRAVIČENEC: </a:t>
            </a:r>
            <a:r>
              <a:rPr lang="sl-SI" altLang="sl-SI" dirty="0">
                <a:solidFill>
                  <a:srgbClr val="000000"/>
                </a:solidFill>
                <a:latin typeface="Republica"/>
              </a:rPr>
              <a:t>K</a:t>
            </a:r>
            <a:r>
              <a:rPr kumimoji="0" lang="sl-SI" altLang="sl-SI" b="0" i="0" u="none" strike="noStrike" kern="1200" cap="none" spc="0" normalizeH="0" baseline="0" noProof="0" dirty="0" err="1">
                <a:ln>
                  <a:noFill/>
                </a:ln>
                <a:solidFill>
                  <a:srgbClr val="000000"/>
                </a:solidFill>
                <a:effectLst/>
                <a:uLnTx/>
                <a:uFillTx/>
                <a:latin typeface="Republica"/>
              </a:rPr>
              <a:t>onzorcij</a:t>
            </a:r>
            <a:r>
              <a:rPr kumimoji="0" lang="sl-SI" altLang="sl-SI" b="0" i="0" u="none" strike="noStrike" kern="1200" cap="none" spc="0" normalizeH="0" baseline="0" noProof="0" dirty="0">
                <a:ln>
                  <a:noFill/>
                </a:ln>
                <a:solidFill>
                  <a:srgbClr val="000000"/>
                </a:solidFill>
                <a:effectLst/>
                <a:uLnTx/>
                <a:uFillTx/>
                <a:latin typeface="Republica"/>
              </a:rPr>
              <a:t> sestavljen iz najmanj dveh (2) in največ štirih (4) </a:t>
            </a:r>
            <a:r>
              <a:rPr kumimoji="0" lang="sl-SI" altLang="sl-SI" b="0" i="0" u="none" strike="noStrike" kern="1200" cap="none" spc="0" normalizeH="0" baseline="0" noProof="0" dirty="0" err="1">
                <a:ln>
                  <a:noFill/>
                </a:ln>
                <a:solidFill>
                  <a:srgbClr val="000000"/>
                </a:solidFill>
                <a:effectLst/>
                <a:uLnTx/>
                <a:uFillTx/>
                <a:latin typeface="Republica"/>
              </a:rPr>
              <a:t>konzorcijskih</a:t>
            </a:r>
            <a:r>
              <a:rPr kumimoji="0" lang="sl-SI" altLang="sl-SI" b="0" i="0" u="none" strike="noStrike" kern="1200" cap="none" spc="0" normalizeH="0" baseline="0" noProof="0" dirty="0">
                <a:ln>
                  <a:noFill/>
                </a:ln>
                <a:solidFill>
                  <a:srgbClr val="000000"/>
                </a:solidFill>
                <a:effectLst/>
                <a:uLnTx/>
                <a:uFillTx/>
                <a:latin typeface="Republica"/>
              </a:rPr>
              <a:t> partnerjev. </a:t>
            </a:r>
          </a:p>
          <a:p>
            <a:pPr marL="0" marR="0" lvl="0" indent="0" algn="just" defTabSz="457200" rtl="0" eaLnBrk="0" fontAlgn="base" latinLnBrk="0" hangingPunct="0">
              <a:lnSpc>
                <a:spcPct val="100000"/>
              </a:lnSpc>
              <a:spcBef>
                <a:spcPct val="0"/>
              </a:spcBef>
              <a:spcAft>
                <a:spcPts val="600"/>
              </a:spcAft>
              <a:buClrTx/>
              <a:buSzTx/>
              <a:buFontTx/>
              <a:buNone/>
              <a:tabLst/>
              <a:defRPr/>
            </a:pPr>
            <a:r>
              <a:rPr kumimoji="0" lang="sl-SI" altLang="sl-SI" sz="1200" b="0" i="0" u="none" strike="noStrike" kern="1200" cap="none" spc="0" normalizeH="0" baseline="0" noProof="0" dirty="0" err="1">
                <a:ln>
                  <a:noFill/>
                </a:ln>
                <a:solidFill>
                  <a:srgbClr val="000000"/>
                </a:solidFill>
                <a:effectLst/>
                <a:uLnTx/>
                <a:uFillTx/>
                <a:latin typeface="Republica"/>
              </a:rPr>
              <a:t>Konzorcijski</a:t>
            </a:r>
            <a:r>
              <a:rPr kumimoji="0" lang="sl-SI" altLang="sl-SI" sz="1200" b="0" i="0" u="none" strike="noStrike" kern="1200" cap="none" spc="0" normalizeH="0" baseline="0" noProof="0" dirty="0">
                <a:ln>
                  <a:noFill/>
                </a:ln>
                <a:solidFill>
                  <a:srgbClr val="000000"/>
                </a:solidFill>
                <a:effectLst/>
                <a:uLnTx/>
                <a:uFillTx/>
                <a:latin typeface="Republica"/>
              </a:rPr>
              <a:t> partnerji morajo biti pravne osebe zasebnega prava,  vpisane v Poslovni register Slovenije ali sodni register, in sicer lahko </a:t>
            </a:r>
            <a:r>
              <a:rPr kumimoji="0" lang="sl-SI" altLang="sl-SI" sz="1200" b="0" i="0" u="none" strike="noStrike" kern="1200" cap="none" spc="0" normalizeH="0" baseline="0" noProof="0" dirty="0" err="1">
                <a:ln>
                  <a:noFill/>
                </a:ln>
                <a:solidFill>
                  <a:srgbClr val="000000"/>
                </a:solidFill>
                <a:effectLst/>
                <a:uLnTx/>
                <a:uFillTx/>
                <a:latin typeface="Republica"/>
              </a:rPr>
              <a:t>konzorcijsko</a:t>
            </a:r>
            <a:r>
              <a:rPr kumimoji="0" lang="sl-SI" altLang="sl-SI" sz="1200" b="0" i="0" u="none" strike="noStrike" kern="1200" cap="none" spc="0" normalizeH="0" baseline="0" noProof="0" dirty="0">
                <a:ln>
                  <a:noFill/>
                </a:ln>
                <a:solidFill>
                  <a:srgbClr val="000000"/>
                </a:solidFill>
                <a:effectLst/>
                <a:uLnTx/>
                <a:uFillTx/>
                <a:latin typeface="Republica"/>
              </a:rPr>
              <a:t> partnerstvo tvorijo: </a:t>
            </a: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sz="1200" b="1" i="0" u="none" strike="noStrike" kern="1200" cap="none" spc="0" normalizeH="0" baseline="0" noProof="0" dirty="0">
                <a:ln>
                  <a:noFill/>
                </a:ln>
                <a:solidFill>
                  <a:srgbClr val="000000"/>
                </a:solidFill>
                <a:effectLst/>
                <a:uLnTx/>
                <a:uFillTx/>
                <a:latin typeface="Republica"/>
              </a:rPr>
              <a:t>socialna podjetja</a:t>
            </a:r>
            <a:r>
              <a:rPr kumimoji="0" lang="sl-SI" altLang="sl-SI" sz="1200" b="0" i="0" u="none" strike="noStrike" kern="1200" cap="none" spc="0" normalizeH="0" baseline="0" noProof="0" dirty="0">
                <a:ln>
                  <a:noFill/>
                </a:ln>
                <a:solidFill>
                  <a:srgbClr val="000000"/>
                </a:solidFill>
                <a:effectLst/>
                <a:uLnTx/>
                <a:uFillTx/>
                <a:latin typeface="Republica"/>
              </a:rPr>
              <a:t>, registrirana skladno z Zakonom o socialnem podjetništvu in/ali</a:t>
            </a: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sz="1200" b="1" i="0" u="none" strike="noStrike" kern="1200" cap="none" spc="0" normalizeH="0" baseline="0" noProof="0" dirty="0">
                <a:ln>
                  <a:noFill/>
                </a:ln>
                <a:solidFill>
                  <a:srgbClr val="000000"/>
                </a:solidFill>
                <a:effectLst/>
                <a:uLnTx/>
                <a:uFillTx/>
                <a:latin typeface="Republica"/>
              </a:rPr>
              <a:t>nevladne organizacije</a:t>
            </a:r>
            <a:r>
              <a:rPr kumimoji="0" lang="sl-SI" altLang="sl-SI" sz="1200" b="0" i="0" u="none" strike="noStrike" kern="1200" cap="none" spc="0" normalizeH="0" baseline="0" noProof="0" dirty="0">
                <a:ln>
                  <a:noFill/>
                </a:ln>
                <a:solidFill>
                  <a:srgbClr val="000000"/>
                </a:solidFill>
                <a:effectLst/>
                <a:uLnTx/>
                <a:uFillTx/>
                <a:latin typeface="Republica"/>
              </a:rPr>
              <a:t>, ki imajo podeljen status nevladne organizacije v javnem interesu skladno z določili Zakona o nevladnih organizacijah  in/ali</a:t>
            </a: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sz="1200" b="1" i="0" u="none" strike="noStrike" kern="1200" cap="none" spc="0" normalizeH="0" baseline="0" noProof="0" dirty="0">
                <a:ln>
                  <a:noFill/>
                </a:ln>
                <a:solidFill>
                  <a:srgbClr val="000000"/>
                </a:solidFill>
                <a:effectLst/>
                <a:uLnTx/>
                <a:uFillTx/>
                <a:latin typeface="Republica"/>
              </a:rPr>
              <a:t>zadruge</a:t>
            </a:r>
            <a:r>
              <a:rPr kumimoji="0" lang="pl-PL" altLang="sl-SI" sz="1200" b="0" i="0" u="none" strike="noStrike" kern="1200" cap="none" spc="0" normalizeH="0" baseline="0" noProof="0" dirty="0">
                <a:ln>
                  <a:noFill/>
                </a:ln>
                <a:solidFill>
                  <a:srgbClr val="000000"/>
                </a:solidFill>
                <a:effectLst/>
                <a:uLnTx/>
                <a:uFillTx/>
                <a:latin typeface="Republica"/>
              </a:rPr>
              <a:t>, registrirane skladno z Zakonom o zadrugah</a:t>
            </a:r>
            <a:r>
              <a:rPr kumimoji="0" lang="sl-SI" altLang="sl-SI" sz="1200" b="0" i="0" u="none" strike="noStrike" kern="1200" cap="none" spc="0" normalizeH="0" baseline="0" noProof="0" dirty="0">
                <a:ln>
                  <a:noFill/>
                </a:ln>
                <a:solidFill>
                  <a:srgbClr val="000000"/>
                </a:solidFill>
                <a:effectLst/>
                <a:uLnTx/>
                <a:uFillTx/>
                <a:latin typeface="Republica"/>
              </a:rPr>
              <a:t>.</a:t>
            </a:r>
          </a:p>
          <a:p>
            <a:pPr marL="0" marR="0" lvl="0" indent="0" algn="just" defTabSz="457200" rtl="0" eaLnBrk="0" fontAlgn="base" latinLnBrk="0" hangingPunct="0">
              <a:lnSpc>
                <a:spcPct val="100000"/>
              </a:lnSpc>
              <a:spcBef>
                <a:spcPct val="0"/>
              </a:spcBef>
              <a:spcAft>
                <a:spcPts val="600"/>
              </a:spcAft>
              <a:buClrTx/>
              <a:buSzTx/>
              <a:buFontTx/>
              <a:buNone/>
              <a:tabLst/>
              <a:defRPr/>
            </a:pPr>
            <a:r>
              <a:rPr kumimoji="0" lang="sl-SI" altLang="sl-SI" sz="1200" b="0" i="0" u="none" strike="noStrike" kern="1200" cap="none" spc="0" normalizeH="0" baseline="0" noProof="0" dirty="0">
                <a:ln>
                  <a:noFill/>
                </a:ln>
                <a:solidFill>
                  <a:srgbClr val="000000"/>
                </a:solidFill>
                <a:effectLst/>
                <a:uLnTx/>
                <a:uFillTx/>
                <a:latin typeface="Republica"/>
              </a:rPr>
              <a:t>ter delujejo skladno z načeli socialne ekonomije:</a:t>
            </a: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sz="1200" b="0" i="0" u="none" strike="noStrike" kern="1200" cap="none" spc="0" normalizeH="0" baseline="0" noProof="0" dirty="0">
                <a:ln>
                  <a:noFill/>
                </a:ln>
                <a:solidFill>
                  <a:srgbClr val="000000"/>
                </a:solidFill>
                <a:effectLst/>
                <a:uLnTx/>
                <a:uFillTx/>
                <a:latin typeface="Republica"/>
              </a:rPr>
              <a:t>dajanje prednosti ljudem in socialnemu in/ali </a:t>
            </a:r>
            <a:r>
              <a:rPr kumimoji="0" lang="sl-SI" altLang="sl-SI" sz="1200" b="0" i="0" u="none" strike="noStrike" kern="1200" cap="none" spc="0" normalizeH="0" baseline="0" noProof="0" dirty="0" err="1">
                <a:ln>
                  <a:noFill/>
                </a:ln>
                <a:solidFill>
                  <a:srgbClr val="000000"/>
                </a:solidFill>
                <a:effectLst/>
                <a:uLnTx/>
                <a:uFillTx/>
                <a:latin typeface="Republica"/>
              </a:rPr>
              <a:t>okoljskemu</a:t>
            </a:r>
            <a:r>
              <a:rPr kumimoji="0" lang="sl-SI" altLang="sl-SI" sz="1200" b="0" i="0" u="none" strike="noStrike" kern="1200" cap="none" spc="0" normalizeH="0" baseline="0" noProof="0" dirty="0">
                <a:ln>
                  <a:noFill/>
                </a:ln>
                <a:solidFill>
                  <a:srgbClr val="000000"/>
                </a:solidFill>
                <a:effectLst/>
                <a:uLnTx/>
                <a:uFillTx/>
                <a:latin typeface="Republica"/>
              </a:rPr>
              <a:t> namenu pred dobičkom,</a:t>
            </a: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sz="1200" b="0" i="0" u="none" strike="noStrike" kern="1200" cap="none" spc="0" normalizeH="0" baseline="0" noProof="0" dirty="0">
                <a:ln>
                  <a:noFill/>
                </a:ln>
                <a:solidFill>
                  <a:srgbClr val="000000"/>
                </a:solidFill>
                <a:effectLst/>
                <a:uLnTx/>
                <a:uFillTx/>
                <a:latin typeface="Republica"/>
              </a:rPr>
              <a:t>ponovno vlaganje dobička in presežkov v izvajanje dejavnosti v interesu članov/uporabnikov (»skupni interes«) ali širše družbe (»splošni interes«) ter</a:t>
            </a: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sz="1200" b="0" i="0" u="none" strike="noStrike" kern="1200" cap="none" spc="0" normalizeH="0" baseline="0" noProof="0" dirty="0">
                <a:ln>
                  <a:noFill/>
                </a:ln>
                <a:solidFill>
                  <a:srgbClr val="000000"/>
                </a:solidFill>
                <a:effectLst/>
                <a:uLnTx/>
                <a:uFillTx/>
                <a:latin typeface="Republica"/>
              </a:rPr>
              <a:t>demokratično in/ali participativno upravljanje</a:t>
            </a:r>
          </a:p>
          <a:p>
            <a:pPr marL="0" marR="0" lvl="0" indent="0" algn="just" defTabSz="457200" rtl="0" eaLnBrk="0" fontAlgn="base" latinLnBrk="0" hangingPunct="0">
              <a:lnSpc>
                <a:spcPct val="100000"/>
              </a:lnSpc>
              <a:spcBef>
                <a:spcPct val="0"/>
              </a:spcBef>
              <a:spcAft>
                <a:spcPts val="600"/>
              </a:spcAft>
              <a:buClrTx/>
              <a:buSzTx/>
              <a:buFontTx/>
              <a:buNone/>
              <a:tabLst/>
              <a:defRPr/>
            </a:pPr>
            <a:r>
              <a:rPr kumimoji="0" lang="sl-SI" altLang="sl-SI" sz="1200" b="0" i="0" u="none" strike="noStrike" kern="1200" cap="none" spc="0" normalizeH="0" baseline="0" noProof="0" dirty="0">
                <a:ln>
                  <a:noFill/>
                </a:ln>
                <a:solidFill>
                  <a:srgbClr val="000000"/>
                </a:solidFill>
                <a:effectLst/>
                <a:uLnTx/>
                <a:uFillTx/>
                <a:latin typeface="Republica"/>
              </a:rPr>
              <a:t>in imajo v ustanovitvenem aktu opredeljen nepridobiten značaj ter so neodvisne in organizacijsko samostojne v odnosu do pridobitnih gospodarskih družb, pravnih oseb javnega prava ali lokalnih skupnosti.  </a:t>
            </a:r>
          </a:p>
          <a:p>
            <a:pPr marL="0" marR="0" lvl="0" indent="0" algn="just" defTabSz="457200" rtl="0" eaLnBrk="0" fontAlgn="base" latinLnBrk="0" hangingPunct="0">
              <a:lnSpc>
                <a:spcPct val="100000"/>
              </a:lnSpc>
              <a:spcBef>
                <a:spcPct val="0"/>
              </a:spcBef>
              <a:spcAft>
                <a:spcPts val="600"/>
              </a:spcAft>
              <a:buClrTx/>
              <a:buSzTx/>
              <a:buFontTx/>
              <a:buNone/>
              <a:tabLst/>
              <a:defRPr/>
            </a:pPr>
            <a:endParaRPr kumimoji="0" lang="sl-SI" altLang="sl-SI" sz="1600" b="0" i="0" u="none" strike="noStrike" kern="1200" cap="none" spc="0" normalizeH="0" baseline="0" noProof="0" dirty="0">
              <a:ln>
                <a:noFill/>
              </a:ln>
              <a:solidFill>
                <a:srgbClr val="000000"/>
              </a:solidFill>
              <a:effectLst/>
              <a:uLnTx/>
              <a:uFillTx/>
              <a:latin typeface="Republica"/>
            </a:endParaRPr>
          </a:p>
          <a:p>
            <a:pPr marL="0" marR="0" lvl="0" indent="0" algn="just" defTabSz="457200" rtl="0" eaLnBrk="0" fontAlgn="base" latinLnBrk="0" hangingPunct="0">
              <a:lnSpc>
                <a:spcPct val="100000"/>
              </a:lnSpc>
              <a:spcBef>
                <a:spcPct val="0"/>
              </a:spcBef>
              <a:spcAft>
                <a:spcPts val="600"/>
              </a:spcAft>
              <a:buClrTx/>
              <a:buSzTx/>
              <a:buFontTx/>
              <a:buNone/>
              <a:tabLst/>
              <a:defRPr/>
            </a:pPr>
            <a:r>
              <a:rPr kumimoji="0" lang="sl-SI" altLang="sl-SI" b="0" i="0" u="none" strike="noStrike" kern="1200" cap="none" spc="0" normalizeH="0" baseline="0" noProof="0" dirty="0">
                <a:ln>
                  <a:noFill/>
                </a:ln>
                <a:solidFill>
                  <a:srgbClr val="000000"/>
                </a:solidFill>
                <a:effectLst/>
                <a:uLnTx/>
                <a:uFillTx/>
                <a:latin typeface="Republica"/>
              </a:rPr>
              <a:t>Posamezen pravni subjekt lahko nastopa bodisi kot prijavitelj ali </a:t>
            </a:r>
            <a:r>
              <a:rPr kumimoji="0" lang="sl-SI" altLang="sl-SI" b="0" i="0" u="none" strike="noStrike" kern="1200" cap="none" spc="0" normalizeH="0" baseline="0" noProof="0" dirty="0" err="1">
                <a:ln>
                  <a:noFill/>
                </a:ln>
                <a:solidFill>
                  <a:srgbClr val="000000"/>
                </a:solidFill>
                <a:effectLst/>
                <a:uLnTx/>
                <a:uFillTx/>
                <a:latin typeface="Republica"/>
              </a:rPr>
              <a:t>konzorcijski</a:t>
            </a:r>
            <a:r>
              <a:rPr kumimoji="0" lang="sl-SI" altLang="sl-SI" b="0" i="0" u="none" strike="noStrike" kern="1200" cap="none" spc="0" normalizeH="0" baseline="0" noProof="0" dirty="0">
                <a:ln>
                  <a:noFill/>
                </a:ln>
                <a:solidFill>
                  <a:srgbClr val="000000"/>
                </a:solidFill>
                <a:effectLst/>
                <a:uLnTx/>
                <a:uFillTx/>
                <a:latin typeface="Republica"/>
              </a:rPr>
              <a:t> partner (tj. </a:t>
            </a:r>
            <a:r>
              <a:rPr kumimoji="0" lang="sl-SI" altLang="sl-SI" b="1" i="0" u="none" strike="noStrike" kern="1200" cap="none" spc="0" normalizeH="0" baseline="0" noProof="0" dirty="0">
                <a:ln>
                  <a:noFill/>
                </a:ln>
                <a:solidFill>
                  <a:srgbClr val="000000"/>
                </a:solidFill>
                <a:effectLst/>
                <a:uLnTx/>
                <a:uFillTx/>
                <a:latin typeface="Republica"/>
              </a:rPr>
              <a:t>samo v eni vlogi na javni razpis</a:t>
            </a:r>
            <a:r>
              <a:rPr kumimoji="0" lang="sl-SI" altLang="sl-SI" b="0" i="0" u="none" strike="noStrike" kern="1200" cap="none" spc="0" normalizeH="0" baseline="0" noProof="0" dirty="0">
                <a:ln>
                  <a:noFill/>
                </a:ln>
                <a:solidFill>
                  <a:srgbClr val="000000"/>
                </a:solidFill>
                <a:effectLst/>
                <a:uLnTx/>
                <a:uFillTx/>
                <a:latin typeface="Republica"/>
              </a:rPr>
              <a:t>). </a:t>
            </a:r>
            <a:r>
              <a:rPr kumimoji="0" lang="sl-SI" altLang="sl-SI" sz="1200" b="0" i="0" u="none" strike="noStrike" kern="1200" cap="none" spc="0" normalizeH="0" baseline="0" noProof="0" dirty="0">
                <a:ln>
                  <a:noFill/>
                </a:ln>
                <a:solidFill>
                  <a:srgbClr val="000000"/>
                </a:solidFill>
                <a:effectLst/>
                <a:uLnTx/>
                <a:uFillTx/>
                <a:latin typeface="Republica"/>
              </a:rPr>
              <a:t>Kot upravičenec se štejejo vsi </a:t>
            </a:r>
            <a:r>
              <a:rPr kumimoji="0" lang="sl-SI" altLang="sl-SI" sz="1200" b="0" i="0" u="none" strike="noStrike" kern="1200" cap="none" spc="0" normalizeH="0" baseline="0" noProof="0" dirty="0" err="1">
                <a:ln>
                  <a:noFill/>
                </a:ln>
                <a:solidFill>
                  <a:srgbClr val="000000"/>
                </a:solidFill>
                <a:effectLst/>
                <a:uLnTx/>
                <a:uFillTx/>
                <a:latin typeface="Republica"/>
              </a:rPr>
              <a:t>konzorcijski</a:t>
            </a:r>
            <a:r>
              <a:rPr kumimoji="0" lang="sl-SI" altLang="sl-SI" sz="1200" b="0" i="0" u="none" strike="noStrike" kern="1200" cap="none" spc="0" normalizeH="0" baseline="0" noProof="0" dirty="0">
                <a:ln>
                  <a:noFill/>
                </a:ln>
                <a:solidFill>
                  <a:srgbClr val="000000"/>
                </a:solidFill>
                <a:effectLst/>
                <a:uLnTx/>
                <a:uFillTx/>
                <a:latin typeface="Republica"/>
              </a:rPr>
              <a:t> partnerji, ki sklenejo </a:t>
            </a:r>
            <a:r>
              <a:rPr kumimoji="0" lang="sl-SI" altLang="sl-SI" sz="1200" b="0" i="0" u="none" strike="noStrike" kern="1200" cap="none" spc="0" normalizeH="0" baseline="0" noProof="0" dirty="0" err="1">
                <a:ln>
                  <a:noFill/>
                </a:ln>
                <a:solidFill>
                  <a:srgbClr val="000000"/>
                </a:solidFill>
                <a:effectLst/>
                <a:uLnTx/>
                <a:uFillTx/>
                <a:latin typeface="Republica"/>
              </a:rPr>
              <a:t>konzorcijsko</a:t>
            </a:r>
            <a:r>
              <a:rPr kumimoji="0" lang="sl-SI" altLang="sl-SI" sz="1200" b="0" i="0" u="none" strike="noStrike" kern="1200" cap="none" spc="0" normalizeH="0" baseline="0" noProof="0" dirty="0">
                <a:ln>
                  <a:noFill/>
                </a:ln>
                <a:solidFill>
                  <a:srgbClr val="000000"/>
                </a:solidFill>
                <a:effectLst/>
                <a:uLnTx/>
                <a:uFillTx/>
                <a:latin typeface="Republica"/>
              </a:rPr>
              <a:t> pogodbo.</a:t>
            </a:r>
          </a:p>
          <a:p>
            <a:pPr marL="0" marR="0" lvl="0" indent="0" algn="just" defTabSz="457200" rtl="0" eaLnBrk="0" fontAlgn="base" latinLnBrk="0" hangingPunct="0">
              <a:lnSpc>
                <a:spcPct val="100000"/>
              </a:lnSpc>
              <a:spcBef>
                <a:spcPct val="0"/>
              </a:spcBef>
              <a:spcAft>
                <a:spcPts val="600"/>
              </a:spcAft>
              <a:buClrTx/>
              <a:buSzTx/>
              <a:buFontTx/>
              <a:buNone/>
              <a:tabLst/>
              <a:defRPr/>
            </a:pPr>
            <a:endParaRPr kumimoji="0" lang="sl-SI" altLang="sl-SI" sz="1600" b="0" i="0" u="none" strike="noStrike" kern="1200" cap="none" spc="0" normalizeH="0" baseline="0" noProof="0" dirty="0">
              <a:ln>
                <a:noFill/>
              </a:ln>
              <a:solidFill>
                <a:srgbClr val="000000"/>
              </a:solidFill>
              <a:effectLst/>
              <a:uLnTx/>
              <a:uFillTx/>
              <a:latin typeface="Republica"/>
            </a:endParaRPr>
          </a:p>
          <a:p>
            <a:pPr marL="0" marR="0" lvl="0" indent="0" algn="just" defTabSz="457200" rtl="0" eaLnBrk="0" fontAlgn="base" latinLnBrk="0" hangingPunct="0">
              <a:lnSpc>
                <a:spcPct val="100000"/>
              </a:lnSpc>
              <a:spcBef>
                <a:spcPct val="0"/>
              </a:spcBef>
              <a:spcAft>
                <a:spcPts val="600"/>
              </a:spcAft>
              <a:buClrTx/>
              <a:buSzTx/>
              <a:buFontTx/>
              <a:buNone/>
              <a:tabLst/>
              <a:defRPr/>
            </a:pPr>
            <a:r>
              <a:rPr kumimoji="0" lang="sl-SI" altLang="sl-SI" b="1" i="0" u="none" strike="noStrike" kern="1200" cap="none" spc="0" normalizeH="0" baseline="0" noProof="0" dirty="0">
                <a:ln>
                  <a:noFill/>
                </a:ln>
                <a:solidFill>
                  <a:srgbClr val="3E7C94"/>
                </a:solidFill>
                <a:effectLst/>
                <a:uLnTx/>
                <a:uFillTx/>
                <a:latin typeface="Republica"/>
              </a:rPr>
              <a:t>2. CILJNE SKUPINE JR (uporabniki storitev </a:t>
            </a:r>
            <a:r>
              <a:rPr kumimoji="0" lang="sl-SI" altLang="sl-SI" b="1" i="0" u="none" strike="noStrike" kern="1200" cap="none" spc="0" normalizeH="0" baseline="0" noProof="0" dirty="0" err="1">
                <a:ln>
                  <a:noFill/>
                </a:ln>
                <a:solidFill>
                  <a:srgbClr val="3E7C94"/>
                </a:solidFill>
                <a:effectLst/>
                <a:uLnTx/>
                <a:uFillTx/>
                <a:latin typeface="Republica"/>
              </a:rPr>
              <a:t>konzorcijskega</a:t>
            </a:r>
            <a:r>
              <a:rPr kumimoji="0" lang="sl-SI" altLang="sl-SI" b="1" i="0" u="none" strike="noStrike" kern="1200" cap="none" spc="0" normalizeH="0" baseline="0" noProof="0" dirty="0">
                <a:ln>
                  <a:noFill/>
                </a:ln>
                <a:solidFill>
                  <a:srgbClr val="3E7C94"/>
                </a:solidFill>
                <a:effectLst/>
                <a:uLnTx/>
                <a:uFillTx/>
                <a:latin typeface="Republica"/>
              </a:rPr>
              <a:t> partnerstva)  </a:t>
            </a:r>
          </a:p>
          <a:p>
            <a:pPr marL="0" marR="0" lvl="0" indent="0" algn="just" defTabSz="457200" rtl="0" eaLnBrk="0" fontAlgn="base" latinLnBrk="0" hangingPunct="0">
              <a:lnSpc>
                <a:spcPct val="100000"/>
              </a:lnSpc>
              <a:spcBef>
                <a:spcPct val="0"/>
              </a:spcBef>
              <a:spcAft>
                <a:spcPts val="600"/>
              </a:spcAft>
              <a:buClrTx/>
              <a:buSzTx/>
              <a:buFontTx/>
              <a:buNone/>
              <a:tabLst/>
              <a:defRPr/>
            </a:pPr>
            <a:r>
              <a:rPr lang="sl-SI" altLang="sl-SI" dirty="0">
                <a:solidFill>
                  <a:srgbClr val="000000"/>
                </a:solidFill>
                <a:latin typeface="Republica"/>
              </a:rPr>
              <a:t>O</a:t>
            </a:r>
            <a:r>
              <a:rPr kumimoji="0" lang="sl-SI" altLang="sl-SI" b="0" i="0" u="none" strike="noStrike" kern="1200" cap="none" spc="0" normalizeH="0" baseline="0" noProof="0" dirty="0" err="1">
                <a:ln>
                  <a:noFill/>
                </a:ln>
                <a:solidFill>
                  <a:srgbClr val="000000"/>
                </a:solidFill>
                <a:effectLst/>
                <a:uLnTx/>
                <a:uFillTx/>
                <a:latin typeface="Republica"/>
              </a:rPr>
              <a:t>bstoječa</a:t>
            </a:r>
            <a:r>
              <a:rPr kumimoji="0" lang="sl-SI" altLang="sl-SI" b="0" i="0" u="none" strike="noStrike" kern="1200" cap="none" spc="0" normalizeH="0" baseline="0" noProof="0" dirty="0">
                <a:ln>
                  <a:noFill/>
                </a:ln>
                <a:solidFill>
                  <a:srgbClr val="000000"/>
                </a:solidFill>
                <a:effectLst/>
                <a:uLnTx/>
                <a:uFillTx/>
                <a:latin typeface="Republica"/>
              </a:rPr>
              <a:t> ter potencialno nova socialna podjetja, ki so registrirana ali v procesu registracije, skladno z </a:t>
            </a:r>
            <a:r>
              <a:rPr kumimoji="0" lang="sl-SI" altLang="sl-SI" b="0" i="0" u="none" strike="noStrike" kern="1200" cap="none" spc="0" normalizeH="0" baseline="0" noProof="0" dirty="0" err="1">
                <a:ln>
                  <a:noFill/>
                </a:ln>
                <a:solidFill>
                  <a:srgbClr val="000000"/>
                </a:solidFill>
                <a:effectLst/>
                <a:uLnTx/>
                <a:uFillTx/>
                <a:latin typeface="Republica"/>
              </a:rPr>
              <a:t>ZSocP</a:t>
            </a:r>
            <a:r>
              <a:rPr kumimoji="0" lang="sl-SI" altLang="sl-SI" b="0" i="0" u="none" strike="noStrike" kern="1200" cap="none" spc="0" normalizeH="0" baseline="0" noProof="0" dirty="0">
                <a:ln>
                  <a:noFill/>
                </a:ln>
                <a:solidFill>
                  <a:srgbClr val="000000"/>
                </a:solidFill>
                <a:effectLst/>
                <a:uLnTx/>
                <a:uFillTx/>
                <a:latin typeface="Republica"/>
              </a:rPr>
              <a:t> oziroma organizacije socialne ekonomije, ki jih opredeljuje </a:t>
            </a:r>
            <a:r>
              <a:rPr kumimoji="0" lang="sl-SI" altLang="sl-SI" b="0" i="0" u="none" strike="noStrike" kern="1200" cap="none" spc="0" normalizeH="0" baseline="0" noProof="0" dirty="0" err="1">
                <a:ln>
                  <a:noFill/>
                </a:ln>
                <a:solidFill>
                  <a:srgbClr val="000000"/>
                </a:solidFill>
                <a:effectLst/>
                <a:uLnTx/>
                <a:uFillTx/>
                <a:latin typeface="Republica"/>
              </a:rPr>
              <a:t>ZSocP</a:t>
            </a:r>
            <a:r>
              <a:rPr kumimoji="0" lang="sl-SI" altLang="sl-SI" b="0" i="0" u="none" strike="noStrike" kern="1200" cap="none" spc="0" normalizeH="0" baseline="0" noProof="0" dirty="0">
                <a:ln>
                  <a:noFill/>
                </a:ln>
                <a:solidFill>
                  <a:srgbClr val="000000"/>
                </a:solidFill>
                <a:effectLst/>
                <a:uLnTx/>
                <a:uFillTx/>
                <a:latin typeface="Republica"/>
              </a:rPr>
              <a:t> ter sledijo načelom socialne ekonomije. </a:t>
            </a:r>
          </a:p>
        </p:txBody>
      </p:sp>
    </p:spTree>
    <p:extLst>
      <p:ext uri="{BB962C8B-B14F-4D97-AF65-F5344CB8AC3E}">
        <p14:creationId xmlns:p14="http://schemas.microsoft.com/office/powerpoint/2010/main" val="379122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243189" y="370592"/>
            <a:ext cx="8974614" cy="8617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800" dirty="0">
                <a:solidFill>
                  <a:srgbClr val="3E7C94"/>
                </a:solidFill>
                <a:latin typeface="Republika" panose="02000506040000020004" pitchFamily="2" charset="-18"/>
              </a:rPr>
              <a:t>Pisma podpore, območje izvajanja in pogoji partnerstva</a:t>
            </a:r>
            <a:br>
              <a:rPr lang="en-AU" altLang="sl-SI" sz="2800" b="0" dirty="0">
                <a:solidFill>
                  <a:srgbClr val="3E7C94"/>
                </a:solidFill>
                <a:latin typeface="Republika" panose="02000506040000020004" pitchFamily="2" charset="-18"/>
              </a:rPr>
            </a:br>
            <a:endParaRPr lang="en-AU" altLang="sl-SI" sz="2800" b="0" dirty="0">
              <a:solidFill>
                <a:srgbClr val="3E7C94"/>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243189" y="1007390"/>
            <a:ext cx="11705622"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457200" rtl="0" eaLnBrk="0" fontAlgn="base" latinLnBrk="0" hangingPunct="0">
              <a:lnSpc>
                <a:spcPct val="100000"/>
              </a:lnSpc>
              <a:spcBef>
                <a:spcPct val="0"/>
              </a:spcBef>
              <a:spcAft>
                <a:spcPts val="600"/>
              </a:spcAft>
              <a:buClrTx/>
              <a:buSzTx/>
              <a:buFontTx/>
              <a:buAutoNum type="arabicPeriod"/>
              <a:tabLst/>
              <a:defRPr/>
            </a:pPr>
            <a:r>
              <a:rPr kumimoji="0" lang="sl-SI" altLang="sl-SI" b="1" i="0" u="none" strike="noStrike" kern="1200" cap="none" spc="0" normalizeH="0" baseline="0" noProof="0" dirty="0">
                <a:ln>
                  <a:noFill/>
                </a:ln>
                <a:solidFill>
                  <a:srgbClr val="3E7C94"/>
                </a:solidFill>
                <a:effectLst/>
                <a:uLnTx/>
                <a:uFillTx/>
                <a:latin typeface="Republika" panose="02000506040000020004" pitchFamily="2" charset="-18"/>
                <a:ea typeface="+mn-ea"/>
                <a:cs typeface="+mn-cs"/>
              </a:rPr>
              <a:t>PISMA PODPORE OPERACIJI:</a:t>
            </a:r>
            <a:endPar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endParaRP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Pri izvajanju operacije je zaželeno sodelovanje z različnimi deležniki na lokalni, regionalni  ali nacionalni ravni.</a:t>
            </a: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V okviru posamezne </a:t>
            </a:r>
            <a:r>
              <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operacije lahko sodeluje več deležnikov oziroma pridruženih partnerjev.</a:t>
            </a:r>
          </a:p>
          <a:p>
            <a:pPr marL="171450" marR="0" lvl="0" indent="-1714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Za dokazovanje resnosti namere sodelovanja prijavitelj vlogi priloži pismo podpore izbranega deležnika (obvezno: Priloga št. 4: Pismo podpore operaciji).</a:t>
            </a:r>
          </a:p>
          <a:p>
            <a:pPr marL="0" marR="0" lvl="0" indent="0" algn="just" defTabSz="457200" rtl="0" eaLnBrk="0" fontAlgn="base" latinLnBrk="0" hangingPunct="0">
              <a:lnSpc>
                <a:spcPct val="100000"/>
              </a:lnSpc>
              <a:spcBef>
                <a:spcPct val="0"/>
              </a:spcBef>
              <a:spcAft>
                <a:spcPts val="600"/>
              </a:spcAft>
              <a:buClrTx/>
              <a:buSzTx/>
              <a:tabLst/>
              <a:defRPr/>
            </a:pPr>
            <a:endPar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endParaRPr>
          </a:p>
          <a:p>
            <a:pPr marL="0" marR="0" lvl="0" indent="0" algn="just" defTabSz="457200" rtl="0" eaLnBrk="0" fontAlgn="base" latinLnBrk="0" hangingPunct="0">
              <a:lnSpc>
                <a:spcPct val="100000"/>
              </a:lnSpc>
              <a:spcBef>
                <a:spcPct val="0"/>
              </a:spcBef>
              <a:spcAft>
                <a:spcPts val="600"/>
              </a:spcAft>
              <a:buClrTx/>
              <a:buSzTx/>
              <a:buFontTx/>
              <a:buNone/>
              <a:tabLst/>
              <a:defRPr/>
            </a:pPr>
            <a:r>
              <a:rPr kumimoji="0" lang="sl-SI" altLang="sl-SI" b="1" i="0" u="none" strike="noStrike" kern="1200" cap="none" spc="0" normalizeH="0" baseline="0" noProof="0" dirty="0">
                <a:ln>
                  <a:noFill/>
                </a:ln>
                <a:solidFill>
                  <a:srgbClr val="3E7C94"/>
                </a:solidFill>
                <a:effectLst/>
                <a:uLnTx/>
                <a:uFillTx/>
                <a:latin typeface="Republika" panose="02000506040000020004" pitchFamily="2" charset="-18"/>
                <a:ea typeface="+mn-ea"/>
                <a:cs typeface="+mn-cs"/>
              </a:rPr>
              <a:t>2. OBMOČJE IZVAJANJA OPERACIJE:</a:t>
            </a:r>
          </a:p>
          <a:p>
            <a:pPr marL="285750" marR="0" lvl="0" indent="-2857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sl-SI" altLang="sl-SI" dirty="0">
                <a:solidFill>
                  <a:srgbClr val="000000"/>
                </a:solidFill>
                <a:latin typeface="Republika" panose="02000506040000020004" pitchFamily="2" charset="-18"/>
              </a:rPr>
              <a:t>Sedež delovanja </a:t>
            </a:r>
            <a:r>
              <a:rPr lang="sl-SI" altLang="sl-SI" dirty="0" err="1">
                <a:solidFill>
                  <a:srgbClr val="000000"/>
                </a:solidFill>
                <a:latin typeface="Republika" panose="02000506040000020004" pitchFamily="2" charset="-18"/>
              </a:rPr>
              <a:t>konzorcijskega</a:t>
            </a:r>
            <a:r>
              <a:rPr lang="sl-SI" altLang="sl-SI" dirty="0">
                <a:solidFill>
                  <a:srgbClr val="000000"/>
                </a:solidFill>
                <a:latin typeface="Republika" panose="02000506040000020004" pitchFamily="2" charset="-18"/>
              </a:rPr>
              <a:t> partnerstva: lokacija, kjer je sedež vodilnega </a:t>
            </a:r>
            <a:r>
              <a:rPr lang="sl-SI" altLang="sl-SI" dirty="0" err="1">
                <a:solidFill>
                  <a:srgbClr val="000000"/>
                </a:solidFill>
                <a:latin typeface="Republika" panose="02000506040000020004" pitchFamily="2" charset="-18"/>
              </a:rPr>
              <a:t>konzorcijskega</a:t>
            </a:r>
            <a:r>
              <a:rPr lang="sl-SI" altLang="sl-SI" dirty="0">
                <a:solidFill>
                  <a:srgbClr val="000000"/>
                </a:solidFill>
                <a:latin typeface="Republika" panose="02000506040000020004" pitchFamily="2" charset="-18"/>
              </a:rPr>
              <a:t> partnerja / prijavitelja na javni razpis. </a:t>
            </a:r>
          </a:p>
          <a:p>
            <a:pPr marL="285750" marR="0" lvl="0" indent="-2857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Priporočamo, da ima vsaj en partner v konzorciju sedež v Kohezijski regiji Vzhodna Slovenija in vsaj en partner v konzorciju sedež v Kohezijski regiji Zahodna Slovenija. </a:t>
            </a:r>
          </a:p>
          <a:p>
            <a:pPr marL="285750" marR="0" lvl="0" indent="-2857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lang="sl-SI" altLang="sl-SI" dirty="0">
              <a:solidFill>
                <a:srgbClr val="3E7C94"/>
              </a:solidFill>
              <a:latin typeface="Republika" panose="02000506040000020004" pitchFamily="2" charset="-18"/>
            </a:endParaRPr>
          </a:p>
          <a:p>
            <a:pPr marL="0" marR="0" lvl="0" indent="0" algn="just" defTabSz="457200" rtl="0" eaLnBrk="0" fontAlgn="base" latinLnBrk="0" hangingPunct="0">
              <a:lnSpc>
                <a:spcPct val="100000"/>
              </a:lnSpc>
              <a:spcBef>
                <a:spcPct val="0"/>
              </a:spcBef>
              <a:spcAft>
                <a:spcPts val="600"/>
              </a:spcAft>
              <a:buClrTx/>
              <a:buSzTx/>
              <a:buFontTx/>
              <a:buNone/>
              <a:tabLst/>
              <a:defRPr/>
            </a:pPr>
            <a:r>
              <a:rPr lang="sl-SI" altLang="sl-SI" b="1" dirty="0">
                <a:solidFill>
                  <a:srgbClr val="3E7C94"/>
                </a:solidFill>
                <a:latin typeface="Republika" panose="02000506040000020004" pitchFamily="2" charset="-18"/>
              </a:rPr>
              <a:t>3</a:t>
            </a:r>
            <a:r>
              <a:rPr kumimoji="0" lang="sl-SI" altLang="sl-SI" b="1" i="0" u="none" strike="noStrike" kern="1200" cap="none" spc="0" normalizeH="0" baseline="0" noProof="0" dirty="0">
                <a:ln>
                  <a:noFill/>
                </a:ln>
                <a:solidFill>
                  <a:srgbClr val="3E7C94"/>
                </a:solidFill>
                <a:effectLst/>
                <a:uLnTx/>
                <a:uFillTx/>
                <a:latin typeface="Republika" panose="02000506040000020004" pitchFamily="2" charset="-18"/>
                <a:ea typeface="+mn-ea"/>
                <a:cs typeface="+mn-cs"/>
              </a:rPr>
              <a:t>. KONZORCIJSKO PARTNERSTVO:</a:t>
            </a:r>
          </a:p>
          <a:p>
            <a:pPr marL="285750" marR="0" lvl="0" indent="-2857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Vodilni </a:t>
            </a:r>
            <a:r>
              <a:rPr kumimoji="0" lang="sl-SI" altLang="sl-SI" b="0" i="0" u="none" strike="noStrike" kern="1200" cap="none" spc="0" normalizeH="0" baseline="0" noProof="0" dirty="0" err="1">
                <a:ln>
                  <a:noFill/>
                </a:ln>
                <a:solidFill>
                  <a:srgbClr val="000000"/>
                </a:solidFill>
                <a:effectLst/>
                <a:uLnTx/>
                <a:uFillTx/>
                <a:latin typeface="Republika" panose="02000506040000020004" pitchFamily="2" charset="-18"/>
                <a:ea typeface="+mn-ea"/>
                <a:cs typeface="+mn-cs"/>
              </a:rPr>
              <a:t>konzorcijski</a:t>
            </a:r>
            <a:r>
              <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partner v vlogi prijavitelja mora vlogi na javni razpis priložiti </a:t>
            </a:r>
            <a:r>
              <a:rPr kumimoji="0" lang="sl-SI" altLang="sl-SI" b="0" i="0" u="none" strike="noStrike" kern="1200" cap="none" spc="0" normalizeH="0" baseline="0" noProof="0" dirty="0" err="1">
                <a:ln>
                  <a:noFill/>
                </a:ln>
                <a:solidFill>
                  <a:srgbClr val="000000"/>
                </a:solidFill>
                <a:effectLst/>
                <a:uLnTx/>
                <a:uFillTx/>
                <a:latin typeface="Republika" panose="02000506040000020004" pitchFamily="2" charset="-18"/>
                <a:ea typeface="+mn-ea"/>
                <a:cs typeface="+mn-cs"/>
              </a:rPr>
              <a:t>konzorcijsko</a:t>
            </a:r>
            <a:r>
              <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pogodbo.</a:t>
            </a:r>
          </a:p>
          <a:p>
            <a:pPr marL="285750" marR="0" lvl="0" indent="-285750" algn="just" defTabSz="4572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Upravičenec bo lahko izvedel spremembo operacije le v primeru tehtnih razlogov, ki morajo biti ustrezno utemeljeni. Med spremembe operacije spadajo tudi zamenjave med </a:t>
            </a:r>
            <a:r>
              <a:rPr kumimoji="0" lang="sl-SI" altLang="sl-SI" b="0" i="0" u="none" strike="noStrike" kern="1200" cap="none" spc="0" normalizeH="0" baseline="0" noProof="0" dirty="0" err="1">
                <a:ln>
                  <a:noFill/>
                </a:ln>
                <a:solidFill>
                  <a:srgbClr val="000000"/>
                </a:solidFill>
                <a:effectLst/>
                <a:uLnTx/>
                <a:uFillTx/>
                <a:latin typeface="Republika" panose="02000506040000020004" pitchFamily="2" charset="-18"/>
                <a:ea typeface="+mn-ea"/>
                <a:cs typeface="+mn-cs"/>
              </a:rPr>
              <a:t>konzorcijskimi</a:t>
            </a:r>
            <a:r>
              <a:rPr kumimoji="0" lang="sl-SI" altLang="sl-SI" b="0" i="0" u="none" strike="noStrike" kern="1200" cap="none" spc="0" normalizeH="0" baseline="0" noProof="0" dirty="0">
                <a:ln>
                  <a:noFill/>
                </a:ln>
                <a:solidFill>
                  <a:srgbClr val="000000"/>
                </a:solidFill>
                <a:effectLst/>
                <a:uLnTx/>
                <a:uFillTx/>
                <a:latin typeface="Republika" panose="02000506040000020004" pitchFamily="2" charset="-18"/>
                <a:ea typeface="+mn-ea"/>
                <a:cs typeface="+mn-cs"/>
              </a:rPr>
              <a:t> partnerji.</a:t>
            </a:r>
          </a:p>
        </p:txBody>
      </p:sp>
    </p:spTree>
    <p:extLst>
      <p:ext uri="{BB962C8B-B14F-4D97-AF65-F5344CB8AC3E}">
        <p14:creationId xmlns:p14="http://schemas.microsoft.com/office/powerpoint/2010/main" val="24410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Naslov 1"/>
          <p:cNvSpPr>
            <a:spLocks noGrp="1"/>
          </p:cNvSpPr>
          <p:nvPr>
            <p:ph type="ctrTitle"/>
          </p:nvPr>
        </p:nvSpPr>
        <p:spPr bwMode="auto">
          <a:xfrm>
            <a:off x="615506" y="533361"/>
            <a:ext cx="4000278"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KAZALNIKI</a:t>
            </a:r>
            <a:endParaRPr lang="en-AU" altLang="sl-SI" b="0" dirty="0">
              <a:solidFill>
                <a:srgbClr val="529DBA"/>
              </a:solidFill>
              <a:latin typeface="Republika" panose="02000506040000020004" pitchFamily="2" charset="-18"/>
            </a:endParaRPr>
          </a:p>
        </p:txBody>
      </p:sp>
      <p:sp>
        <p:nvSpPr>
          <p:cNvPr id="6" name="Pravokotnik 2">
            <a:extLst>
              <a:ext uri="{FF2B5EF4-FFF2-40B4-BE49-F238E27FC236}">
                <a16:creationId xmlns:a16="http://schemas.microsoft.com/office/drawing/2014/main" id="{D368E8D8-C2F2-2D65-4EC8-CBD44FC808D6}"/>
              </a:ext>
            </a:extLst>
          </p:cNvPr>
          <p:cNvSpPr>
            <a:spLocks noChangeArrowheads="1"/>
          </p:cNvSpPr>
          <p:nvPr/>
        </p:nvSpPr>
        <p:spPr bwMode="auto">
          <a:xfrm>
            <a:off x="615506" y="1610361"/>
            <a:ext cx="610949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a:spcAft>
                <a:spcPts val="600"/>
              </a:spcAft>
              <a:buFont typeface="Arial" panose="020B0604020202020204" pitchFamily="34" charset="0"/>
              <a:buChar char="•"/>
            </a:pPr>
            <a:r>
              <a:rPr lang="sl-SI" sz="2400" b="1" dirty="0">
                <a:solidFill>
                  <a:srgbClr val="529DBA"/>
                </a:solidFill>
                <a:effectLst/>
                <a:latin typeface="Republika" panose="02000506040000020004" pitchFamily="2" charset="-18"/>
                <a:ea typeface="Times New Roman" panose="02020603050405020304" pitchFamily="18" charset="0"/>
              </a:rPr>
              <a:t>KAZALNIKI REZULTATA AKTIVNOSTI</a:t>
            </a:r>
            <a:r>
              <a:rPr lang="sl-SI" sz="2400" dirty="0">
                <a:solidFill>
                  <a:srgbClr val="529DBA"/>
                </a:solidFill>
                <a:effectLst/>
                <a:latin typeface="Republika" panose="02000506040000020004" pitchFamily="2" charset="-18"/>
                <a:ea typeface="Times New Roman" panose="02020603050405020304" pitchFamily="18" charset="0"/>
              </a:rPr>
              <a:t>: </a:t>
            </a:r>
          </a:p>
          <a:p>
            <a:pPr marL="0" indent="0" algn="just">
              <a:spcAft>
                <a:spcPts val="600"/>
              </a:spcAft>
            </a:pPr>
            <a:r>
              <a:rPr lang="sl-SI" altLang="sl-SI" sz="2400" dirty="0">
                <a:solidFill>
                  <a:schemeClr val="tx2"/>
                </a:solidFill>
                <a:latin typeface="Republika" panose="02000506040000020004" pitchFamily="2" charset="-18"/>
              </a:rPr>
              <a:t>Določeni na podlagi posameznih vsebinskih sklopov aktivnosti.</a:t>
            </a:r>
          </a:p>
          <a:p>
            <a:pPr marL="285750" indent="-285750" algn="just">
              <a:spcAft>
                <a:spcPts val="600"/>
              </a:spcAft>
              <a:buFont typeface="Arial" panose="020B0604020202020204" pitchFamily="34" charset="0"/>
              <a:buChar char="•"/>
            </a:pPr>
            <a:endParaRPr lang="sl-SI" altLang="sl-SI" sz="2400" dirty="0">
              <a:solidFill>
                <a:schemeClr val="tx2"/>
              </a:solidFill>
              <a:latin typeface="Republika" panose="02000506040000020004" pitchFamily="2" charset="-18"/>
            </a:endParaRPr>
          </a:p>
          <a:p>
            <a:pPr marL="285750" indent="-285750" algn="just">
              <a:spcAft>
                <a:spcPts val="600"/>
              </a:spcAft>
              <a:buFont typeface="Arial" panose="020B0604020202020204" pitchFamily="34" charset="0"/>
              <a:buChar char="•"/>
            </a:pPr>
            <a:r>
              <a:rPr kumimoji="0" lang="sl-SI" sz="2400" b="1" i="0" u="none" strike="noStrike" kern="1200" cap="none" spc="0" normalizeH="0" baseline="0" noProof="0" dirty="0">
                <a:ln>
                  <a:noFill/>
                </a:ln>
                <a:solidFill>
                  <a:srgbClr val="529DBA"/>
                </a:solidFill>
                <a:effectLst/>
                <a:uLnTx/>
                <a:uFillTx/>
                <a:latin typeface="Republika" panose="02000506040000020004" pitchFamily="2" charset="-18"/>
                <a:ea typeface="Times New Roman" panose="02020603050405020304" pitchFamily="18" charset="0"/>
              </a:rPr>
              <a:t>KAZALNIK UČINKA</a:t>
            </a:r>
            <a:r>
              <a:rPr kumimoji="0" lang="sl-SI" sz="2400" b="0" i="0" u="none" strike="noStrike" kern="1200" cap="none" spc="0" normalizeH="0" baseline="0" noProof="0" dirty="0">
                <a:ln>
                  <a:noFill/>
                </a:ln>
                <a:solidFill>
                  <a:srgbClr val="529DBA"/>
                </a:solidFill>
                <a:effectLst/>
                <a:uLnTx/>
                <a:uFillTx/>
                <a:latin typeface="Republika" panose="02000506040000020004" pitchFamily="2" charset="-18"/>
                <a:ea typeface="Times New Roman" panose="02020603050405020304" pitchFamily="18" charset="0"/>
              </a:rPr>
              <a:t>: </a:t>
            </a:r>
          </a:p>
          <a:p>
            <a:pPr marL="0" indent="0" algn="just">
              <a:spcAft>
                <a:spcPts val="600"/>
              </a:spcAft>
            </a:pPr>
            <a:r>
              <a:rPr lang="sl-SI" altLang="sl-SI" sz="2400" dirty="0">
                <a:solidFill>
                  <a:schemeClr val="tx2"/>
                </a:solidFill>
                <a:latin typeface="Republika" panose="02000506040000020004" pitchFamily="2" charset="-18"/>
              </a:rPr>
              <a:t>Do zaključka operacije se pričakuje, da bo podprtih 157 </a:t>
            </a:r>
            <a:r>
              <a:rPr lang="sl-SI" altLang="sl-SI" sz="2400" dirty="0" err="1">
                <a:solidFill>
                  <a:schemeClr val="tx2"/>
                </a:solidFill>
                <a:latin typeface="Republika" panose="02000506040000020004" pitchFamily="2" charset="-18"/>
              </a:rPr>
              <a:t>mikro</a:t>
            </a:r>
            <a:r>
              <a:rPr lang="sl-SI" altLang="sl-SI" sz="2400" dirty="0">
                <a:solidFill>
                  <a:schemeClr val="tx2"/>
                </a:solidFill>
                <a:latin typeface="Republika" panose="02000506040000020004" pitchFamily="2" charset="-18"/>
              </a:rPr>
              <a:t>, malih in srednjih podjetij (vključno z zadrugami in socialnimi podjetji), tj. organizacij socialnega gospodarstva oziroma ekonomije, od tega vsaj 141 v kohezijski regiji Vzhodna Slovenija in 16 v kohezijski regiji Zahodna Slovenija.</a:t>
            </a:r>
          </a:p>
        </p:txBody>
      </p:sp>
      <p:pic>
        <p:nvPicPr>
          <p:cNvPr id="3" name="Slika 2">
            <a:extLst>
              <a:ext uri="{FF2B5EF4-FFF2-40B4-BE49-F238E27FC236}">
                <a16:creationId xmlns:a16="http://schemas.microsoft.com/office/drawing/2014/main" id="{C91D3996-A1A7-DC53-29A7-CC02A6ABCB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49214" y="2496178"/>
            <a:ext cx="4797968" cy="3060457"/>
          </a:xfrm>
          <a:prstGeom prst="rect">
            <a:avLst/>
          </a:prstGeom>
        </p:spPr>
      </p:pic>
    </p:spTree>
    <p:extLst>
      <p:ext uri="{BB962C8B-B14F-4D97-AF65-F5344CB8AC3E}">
        <p14:creationId xmlns:p14="http://schemas.microsoft.com/office/powerpoint/2010/main" val="47444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ka 4">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
        <p:nvSpPr>
          <p:cNvPr id="9" name="Naslov 1"/>
          <p:cNvSpPr>
            <a:spLocks noGrp="1"/>
          </p:cNvSpPr>
          <p:nvPr>
            <p:ph type="ctrTitle"/>
          </p:nvPr>
        </p:nvSpPr>
        <p:spPr bwMode="auto">
          <a:xfrm>
            <a:off x="896508" y="1211902"/>
            <a:ext cx="9471582" cy="1354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chemeClr val="bg1"/>
                </a:solidFill>
                <a:latin typeface="Republika" panose="02000506040000020004" pitchFamily="2" charset="-18"/>
              </a:rPr>
              <a:t>VSEBINSKI </a:t>
            </a:r>
            <a:br>
              <a:rPr lang="sl-SI" altLang="sl-SI" dirty="0">
                <a:solidFill>
                  <a:schemeClr val="bg1"/>
                </a:solidFill>
                <a:latin typeface="Republika" panose="02000506040000020004" pitchFamily="2" charset="-18"/>
              </a:rPr>
            </a:br>
            <a:r>
              <a:rPr lang="sl-SI" altLang="sl-SI" dirty="0">
                <a:solidFill>
                  <a:schemeClr val="bg1"/>
                </a:solidFill>
                <a:latin typeface="Republika" panose="02000506040000020004" pitchFamily="2" charset="-18"/>
              </a:rPr>
              <a:t>SKLOPI AKTIVNOSTI</a:t>
            </a:r>
          </a:p>
        </p:txBody>
      </p:sp>
    </p:spTree>
    <p:extLst>
      <p:ext uri="{BB962C8B-B14F-4D97-AF65-F5344CB8AC3E}">
        <p14:creationId xmlns:p14="http://schemas.microsoft.com/office/powerpoint/2010/main" val="1174512259"/>
      </p:ext>
    </p:extLst>
  </p:cSld>
  <p:clrMapOvr>
    <a:masterClrMapping/>
  </p:clrMapOvr>
</p:sld>
</file>

<file path=ppt/theme/theme1.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stavitev1" id="{CEE15B44-698D-4535-8D18-EDE27D83BDEF}" vid="{ABB16934-B8B7-44B6-8A37-28562FBD382F}"/>
    </a:ext>
  </a:extLst>
</a:theme>
</file>

<file path=ppt/theme/theme2.xml><?xml version="1.0" encoding="utf-8"?>
<a:theme xmlns:a="http://schemas.openxmlformats.org/drawingml/2006/main" name="MGRT tema">
  <a:themeElements>
    <a:clrScheme name="MGRT">
      <a:dk1>
        <a:srgbClr val="000000"/>
      </a:dk1>
      <a:lt1>
        <a:srgbClr val="FFFFFF"/>
      </a:lt1>
      <a:dk2>
        <a:srgbClr val="000000"/>
      </a:dk2>
      <a:lt2>
        <a:srgbClr val="FFFFFF"/>
      </a:lt2>
      <a:accent1>
        <a:srgbClr val="529DBA"/>
      </a:accent1>
      <a:accent2>
        <a:srgbClr val="3E7C94"/>
      </a:accent2>
      <a:accent3>
        <a:srgbClr val="1B495A"/>
      </a:accent3>
      <a:accent4>
        <a:srgbClr val="5C9A92"/>
      </a:accent4>
      <a:accent5>
        <a:srgbClr val="457A73"/>
      </a:accent5>
      <a:accent6>
        <a:srgbClr val="1F4843"/>
      </a:accent6>
      <a:hlink>
        <a:srgbClr val="529DBA"/>
      </a:hlink>
      <a:folHlink>
        <a:srgbClr val="3E7C94"/>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dstavitev1" id="{CEE15B44-698D-4535-8D18-EDE27D83BDEF}" vid="{0C6BA7AE-331B-4849-9671-6AADA2A2281D}"/>
    </a:ext>
  </a:extLst>
</a:theme>
</file>

<file path=ppt/theme/theme3.xml><?xml version="1.0" encoding="utf-8"?>
<a:theme xmlns:a="http://schemas.openxmlformats.org/drawingml/2006/main" name="1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stavitev1" id="{CEE15B44-698D-4535-8D18-EDE27D83BDEF}" vid="{823AFA34-0F9A-4C24-86BD-5DF325F4B300}"/>
    </a:ext>
  </a:extLst>
</a:theme>
</file>

<file path=ppt/theme/theme4.xml><?xml version="1.0" encoding="utf-8"?>
<a:theme xmlns:a="http://schemas.openxmlformats.org/drawingml/2006/main" name="2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stavitev1" id="{CEE15B44-698D-4535-8D18-EDE27D83BDEF}" vid="{58D39843-6AD1-4537-B334-53B6A6C6F9B1}"/>
    </a:ext>
  </a:extLst>
</a:theme>
</file>

<file path=ppt/theme/theme5.xml><?xml version="1.0" encoding="utf-8"?>
<a:theme xmlns:a="http://schemas.openxmlformats.org/drawingml/2006/main" name="3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dstavitev1" id="{4B2F0AA6-20F5-4E6F-A126-61814A1D4912}" vid="{F9C06B6A-B969-4ACD-A35E-DB014C37CBA1}"/>
    </a:ext>
  </a:extLst>
</a:theme>
</file>

<file path=ppt/theme/theme6.xml><?xml version="1.0" encoding="utf-8"?>
<a:theme xmlns:a="http://schemas.openxmlformats.org/drawingml/2006/main" name="1_MGRT tema">
  <a:themeElements>
    <a:clrScheme name="MGRT">
      <a:dk1>
        <a:srgbClr val="000000"/>
      </a:dk1>
      <a:lt1>
        <a:srgbClr val="FFFFFF"/>
      </a:lt1>
      <a:dk2>
        <a:srgbClr val="000000"/>
      </a:dk2>
      <a:lt2>
        <a:srgbClr val="FFFFFF"/>
      </a:lt2>
      <a:accent1>
        <a:srgbClr val="529DBA"/>
      </a:accent1>
      <a:accent2>
        <a:srgbClr val="3E7C94"/>
      </a:accent2>
      <a:accent3>
        <a:srgbClr val="1B495A"/>
      </a:accent3>
      <a:accent4>
        <a:srgbClr val="5C9A92"/>
      </a:accent4>
      <a:accent5>
        <a:srgbClr val="457A73"/>
      </a:accent5>
      <a:accent6>
        <a:srgbClr val="1F4843"/>
      </a:accent6>
      <a:hlink>
        <a:srgbClr val="529DBA"/>
      </a:hlink>
      <a:folHlink>
        <a:srgbClr val="3E7C94"/>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ako narediti predstavitev" id="{C6FDF24A-5096-4A97-8CE1-471DA420A1CC}" vid="{DFB428A8-F40A-4EBE-882D-7E6A03605645}"/>
    </a:ext>
  </a:extLst>
</a:theme>
</file>

<file path=ppt/theme/theme7.xml><?xml version="1.0" encoding="utf-8"?>
<a:theme xmlns:a="http://schemas.openxmlformats.org/drawingml/2006/main" name="4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ko narediti predstavitev" id="{C6FDF24A-5096-4A97-8CE1-471DA420A1CC}" vid="{A8F4278A-59BD-4B96-8F93-D1A9EEB0E0B2}"/>
    </a:ext>
  </a:extLst>
</a:theme>
</file>

<file path=ppt/theme/theme8.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Kako narediti predstavitev (dostopno ranljivim skupinam)</Template>
  <TotalTime>1188</TotalTime>
  <Words>2886</Words>
  <Application>Microsoft Office PowerPoint</Application>
  <PresentationFormat>Širokozaslonsko</PresentationFormat>
  <Paragraphs>203</Paragraphs>
  <Slides>24</Slides>
  <Notes>19</Notes>
  <HiddenSlides>0</HiddenSlides>
  <MMClips>0</MMClips>
  <ScaleCrop>false</ScaleCrop>
  <HeadingPairs>
    <vt:vector size="6" baseType="variant">
      <vt:variant>
        <vt:lpstr>Uporabljene pisave</vt:lpstr>
      </vt:variant>
      <vt:variant>
        <vt:i4>6</vt:i4>
      </vt:variant>
      <vt:variant>
        <vt:lpstr>Tema</vt:lpstr>
      </vt:variant>
      <vt:variant>
        <vt:i4>7</vt:i4>
      </vt:variant>
      <vt:variant>
        <vt:lpstr>Naslovi diapozitivov</vt:lpstr>
      </vt:variant>
      <vt:variant>
        <vt:i4>24</vt:i4>
      </vt:variant>
    </vt:vector>
  </HeadingPairs>
  <TitlesOfParts>
    <vt:vector size="37" baseType="lpstr">
      <vt:lpstr>Arial</vt:lpstr>
      <vt:lpstr>Symbol</vt:lpstr>
      <vt:lpstr>Republika</vt:lpstr>
      <vt:lpstr>Calibri</vt:lpstr>
      <vt:lpstr>Republica</vt:lpstr>
      <vt:lpstr>Wingdings</vt:lpstr>
      <vt:lpstr>Custom Design</vt:lpstr>
      <vt:lpstr>MGRT tema</vt:lpstr>
      <vt:lpstr>1_Custom Design</vt:lpstr>
      <vt:lpstr>2_Custom Design</vt:lpstr>
      <vt:lpstr>3_Custom Design</vt:lpstr>
      <vt:lpstr>1_MGRT tema</vt:lpstr>
      <vt:lpstr>4_Custom Design</vt:lpstr>
      <vt:lpstr>Delavnica za prijavitelje: JR ZA OBLIKOVANJE ZAGOVORNIŠKE ORGANIZACIJE NA PODROČJU SOCIALNE EKONOMIJE</vt:lpstr>
      <vt:lpstr>NAMEN </vt:lpstr>
      <vt:lpstr>CILJI </vt:lpstr>
      <vt:lpstr>PREDMET </vt:lpstr>
      <vt:lpstr>PRIPOROČILA PRIJAVITELJEM-  za doseganje predmeta javnega razpisa v prijavi opredelite:</vt:lpstr>
      <vt:lpstr>UPRAVIČENEC / CILJNE SKUPINE </vt:lpstr>
      <vt:lpstr>Pisma podpore, območje izvajanja in pogoji partnerstva </vt:lpstr>
      <vt:lpstr>KAZALNIKI</vt:lpstr>
      <vt:lpstr>VSEBINSKI  SKLOPI AKTIVNOSTI</vt:lpstr>
      <vt:lpstr>VSEBINSKI SKLOPI JAVNEGA RAZPISA</vt:lpstr>
      <vt:lpstr>1. Promocija socialnega podjetništva</vt:lpstr>
      <vt:lpstr>2. Razvoj sistema informiranja  in izobraževanja za socialno podjetništvo</vt:lpstr>
      <vt:lpstr>3. Razvoj podpornih storitev</vt:lpstr>
      <vt:lpstr>4. Iskanje novih poslovnih  priložnosti za socialna podjetja</vt:lpstr>
      <vt:lpstr>POGOJI ZA  KANDIDIRANJE  NA JAVNEM RAZPISU</vt:lpstr>
      <vt:lpstr>POGOJI ZA KANDIDIRANJE  NA JAVNEM RAZPISU</vt:lpstr>
      <vt:lpstr>POGOJI JAVNEGA RAZPISA</vt:lpstr>
      <vt:lpstr>FINANČNI IN  ČASOVNI OKVIR</vt:lpstr>
      <vt:lpstr>OKVIRNA RAZPOLOŽLJIVA SREDSTVA JAVNEGA RAZPISA</vt:lpstr>
      <vt:lpstr>UPRAVIČENI STROŠKI</vt:lpstr>
      <vt:lpstr>NAČRTOVANJE UPRAVIČENIH  STROŠKOV PROJEKTA </vt:lpstr>
      <vt:lpstr>POROČANJE V SISTEMU eMA</vt:lpstr>
      <vt:lpstr>ČASOVNI OKVIR</vt:lpstr>
      <vt:lpstr>V PRIMERU  VPRAŠANJ SMO  NA VOLJO.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JAVNI RAZPIS ZA OBLIKOVANJE ZAGOVORNIŠKE ORGANIZACIJE NA PODROČJU SOCIALNE EKONOMIJE</dc:title>
  <dc:creator>Petra Kovačec</dc:creator>
  <cp:lastModifiedBy>Petra Kovačec</cp:lastModifiedBy>
  <cp:revision>40</cp:revision>
  <cp:lastPrinted>2022-11-09T08:46:38Z</cp:lastPrinted>
  <dcterms:created xsi:type="dcterms:W3CDTF">2024-11-13T08:42:14Z</dcterms:created>
  <dcterms:modified xsi:type="dcterms:W3CDTF">2024-12-12T09:41:19Z</dcterms:modified>
</cp:coreProperties>
</file>