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6">
  <p:sldMasterIdLst>
    <p:sldMasterId id="2147483768" r:id="rId1"/>
  </p:sldMasterIdLst>
  <p:notesMasterIdLst>
    <p:notesMasterId r:id="rId29"/>
  </p:notesMasterIdLst>
  <p:handoutMasterIdLst>
    <p:handoutMasterId r:id="rId30"/>
  </p:handoutMasterIdLst>
  <p:sldIdLst>
    <p:sldId id="256" r:id="rId2"/>
    <p:sldId id="257" r:id="rId3"/>
    <p:sldId id="303" r:id="rId4"/>
    <p:sldId id="285" r:id="rId5"/>
    <p:sldId id="300" r:id="rId6"/>
    <p:sldId id="284" r:id="rId7"/>
    <p:sldId id="299" r:id="rId8"/>
    <p:sldId id="258" r:id="rId9"/>
    <p:sldId id="259" r:id="rId10"/>
    <p:sldId id="260" r:id="rId11"/>
    <p:sldId id="292" r:id="rId12"/>
    <p:sldId id="290" r:id="rId13"/>
    <p:sldId id="301" r:id="rId14"/>
    <p:sldId id="265" r:id="rId15"/>
    <p:sldId id="294" r:id="rId16"/>
    <p:sldId id="295" r:id="rId17"/>
    <p:sldId id="271" r:id="rId18"/>
    <p:sldId id="270" r:id="rId19"/>
    <p:sldId id="269" r:id="rId20"/>
    <p:sldId id="297" r:id="rId21"/>
    <p:sldId id="298" r:id="rId22"/>
    <p:sldId id="274" r:id="rId23"/>
    <p:sldId id="275" r:id="rId24"/>
    <p:sldId id="276" r:id="rId25"/>
    <p:sldId id="277" r:id="rId26"/>
    <p:sldId id="283" r:id="rId27"/>
    <p:sldId id="278" r:id="rId28"/>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4AF"/>
    <a:srgbClr val="FFFABF"/>
    <a:srgbClr val="549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1" autoAdjust="0"/>
    <p:restoredTop sz="77950" autoAdjust="0"/>
  </p:normalViewPr>
  <p:slideViewPr>
    <p:cSldViewPr snapToGrid="0" showGuides="1">
      <p:cViewPr varScale="1">
        <p:scale>
          <a:sx n="84" d="100"/>
          <a:sy n="84" d="100"/>
        </p:scale>
        <p:origin x="1014" y="84"/>
      </p:cViewPr>
      <p:guideLst>
        <p:guide orient="horz" pos="2160"/>
        <p:guide pos="3840"/>
      </p:guideLst>
    </p:cSldViewPr>
  </p:slideViewPr>
  <p:notesTextViewPr>
    <p:cViewPr>
      <p:scale>
        <a:sx n="1" d="1"/>
        <a:sy n="1" d="1"/>
      </p:scale>
      <p:origin x="0" y="0"/>
    </p:cViewPr>
  </p:notesTextViewPr>
  <p:notesViewPr>
    <p:cSldViewPr snapToGrid="0" showGuides="1">
      <p:cViewPr varScale="1">
        <p:scale>
          <a:sx n="81" d="100"/>
          <a:sy n="81" d="100"/>
        </p:scale>
        <p:origin x="317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1"/>
            <a:ext cx="2971800" cy="498055"/>
          </a:xfrm>
          <a:prstGeom prst="rect">
            <a:avLst/>
          </a:prstGeom>
        </p:spPr>
        <p:txBody>
          <a:bodyPr vert="horz" lIns="91440" tIns="45720" rIns="91440" bIns="45720" rtlCol="0"/>
          <a:lstStyle>
            <a:lvl1pPr algn="l">
              <a:defRPr sz="1200"/>
            </a:lvl1pPr>
          </a:lstStyle>
          <a:p>
            <a:endParaRPr lang="sl-SI" dirty="0"/>
          </a:p>
        </p:txBody>
      </p:sp>
      <p:sp>
        <p:nvSpPr>
          <p:cNvPr id="3" name="Označba mesta datuma 2"/>
          <p:cNvSpPr>
            <a:spLocks noGrp="1"/>
          </p:cNvSpPr>
          <p:nvPr>
            <p:ph type="dt" sz="quarter" idx="1"/>
          </p:nvPr>
        </p:nvSpPr>
        <p:spPr>
          <a:xfrm>
            <a:off x="3884614" y="1"/>
            <a:ext cx="2971800" cy="498055"/>
          </a:xfrm>
          <a:prstGeom prst="rect">
            <a:avLst/>
          </a:prstGeom>
        </p:spPr>
        <p:txBody>
          <a:bodyPr vert="horz" lIns="91440" tIns="45720" rIns="91440" bIns="45720" rtlCol="0"/>
          <a:lstStyle>
            <a:lvl1pPr algn="r">
              <a:defRPr sz="1200"/>
            </a:lvl1pPr>
          </a:lstStyle>
          <a:p>
            <a:fld id="{51028AAA-FE5B-41AA-8CD5-B2DA67CB4361}" type="datetimeFigureOut">
              <a:rPr lang="sl-SI" smtClean="0"/>
              <a:t>4.7.2019</a:t>
            </a:fld>
            <a:endParaRPr lang="sl-SI" dirty="0"/>
          </a:p>
        </p:txBody>
      </p:sp>
      <p:sp>
        <p:nvSpPr>
          <p:cNvPr id="4" name="Označba mesta noge 3"/>
          <p:cNvSpPr>
            <a:spLocks noGrp="1"/>
          </p:cNvSpPr>
          <p:nvPr>
            <p:ph type="ftr" sz="quarter" idx="2"/>
          </p:nvPr>
        </p:nvSpPr>
        <p:spPr>
          <a:xfrm>
            <a:off x="0" y="9428584"/>
            <a:ext cx="2971800" cy="498054"/>
          </a:xfrm>
          <a:prstGeom prst="rect">
            <a:avLst/>
          </a:prstGeom>
        </p:spPr>
        <p:txBody>
          <a:bodyPr vert="horz" lIns="91440" tIns="45720" rIns="91440" bIns="45720" rtlCol="0" anchor="b"/>
          <a:lstStyle>
            <a:lvl1pPr algn="l">
              <a:defRPr sz="1200"/>
            </a:lvl1pPr>
          </a:lstStyle>
          <a:p>
            <a:endParaRPr lang="sl-SI" dirty="0"/>
          </a:p>
        </p:txBody>
      </p:sp>
      <p:sp>
        <p:nvSpPr>
          <p:cNvPr id="5" name="Označba mesta številke diapozitiva 4"/>
          <p:cNvSpPr>
            <a:spLocks noGrp="1"/>
          </p:cNvSpPr>
          <p:nvPr>
            <p:ph type="sldNum" sz="quarter" idx="3"/>
          </p:nvPr>
        </p:nvSpPr>
        <p:spPr>
          <a:xfrm>
            <a:off x="3884614" y="9428584"/>
            <a:ext cx="2971800" cy="498054"/>
          </a:xfrm>
          <a:prstGeom prst="rect">
            <a:avLst/>
          </a:prstGeom>
        </p:spPr>
        <p:txBody>
          <a:bodyPr vert="horz" lIns="91440" tIns="45720" rIns="91440" bIns="45720" rtlCol="0" anchor="b"/>
          <a:lstStyle>
            <a:lvl1pPr algn="r">
              <a:defRPr sz="1200"/>
            </a:lvl1pPr>
          </a:lstStyle>
          <a:p>
            <a:fld id="{48C9C899-2FBB-4BCB-825D-C376580BC5A1}" type="slidenum">
              <a:rPr lang="sl-SI" smtClean="0"/>
              <a:t>‹#›</a:t>
            </a:fld>
            <a:endParaRPr lang="sl-SI" dirty="0"/>
          </a:p>
        </p:txBody>
      </p:sp>
    </p:spTree>
    <p:extLst>
      <p:ext uri="{BB962C8B-B14F-4D97-AF65-F5344CB8AC3E}">
        <p14:creationId xmlns:p14="http://schemas.microsoft.com/office/powerpoint/2010/main" val="3657881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1"/>
            <a:ext cx="2971800" cy="498055"/>
          </a:xfrm>
          <a:prstGeom prst="rect">
            <a:avLst/>
          </a:prstGeom>
        </p:spPr>
        <p:txBody>
          <a:bodyPr vert="horz" lIns="91440" tIns="45720" rIns="91440" bIns="45720" rtlCol="0"/>
          <a:lstStyle>
            <a:lvl1pPr algn="l">
              <a:defRPr sz="1200"/>
            </a:lvl1pPr>
          </a:lstStyle>
          <a:p>
            <a:endParaRPr lang="sl-SI" dirty="0"/>
          </a:p>
        </p:txBody>
      </p:sp>
      <p:sp>
        <p:nvSpPr>
          <p:cNvPr id="3" name="Označba mesta datuma 2"/>
          <p:cNvSpPr>
            <a:spLocks noGrp="1"/>
          </p:cNvSpPr>
          <p:nvPr>
            <p:ph type="dt" idx="1"/>
          </p:nvPr>
        </p:nvSpPr>
        <p:spPr>
          <a:xfrm>
            <a:off x="3884614" y="1"/>
            <a:ext cx="2971800" cy="498055"/>
          </a:xfrm>
          <a:prstGeom prst="rect">
            <a:avLst/>
          </a:prstGeom>
        </p:spPr>
        <p:txBody>
          <a:bodyPr vert="horz" lIns="91440" tIns="45720" rIns="91440" bIns="45720" rtlCol="0"/>
          <a:lstStyle>
            <a:lvl1pPr algn="r">
              <a:defRPr sz="1200"/>
            </a:lvl1pPr>
          </a:lstStyle>
          <a:p>
            <a:fld id="{7AE87D45-2A39-4C70-AB86-25E487DABBB4}" type="datetimeFigureOut">
              <a:rPr lang="sl-SI" smtClean="0"/>
              <a:t>4.7.2019</a:t>
            </a:fld>
            <a:endParaRPr lang="sl-SI" dirty="0"/>
          </a:p>
        </p:txBody>
      </p:sp>
      <p:sp>
        <p:nvSpPr>
          <p:cNvPr id="4" name="Označba mesta stranske slike 3"/>
          <p:cNvSpPr>
            <a:spLocks noGrp="1" noRot="1" noChangeAspect="1"/>
          </p:cNvSpPr>
          <p:nvPr>
            <p:ph type="sldImg" idx="2"/>
          </p:nvPr>
        </p:nvSpPr>
        <p:spPr>
          <a:xfrm>
            <a:off x="450850" y="1241425"/>
            <a:ext cx="5956300" cy="3349625"/>
          </a:xfrm>
          <a:prstGeom prst="rect">
            <a:avLst/>
          </a:prstGeom>
          <a:noFill/>
          <a:ln w="12700">
            <a:solidFill>
              <a:prstClr val="black"/>
            </a:solidFill>
          </a:ln>
        </p:spPr>
        <p:txBody>
          <a:bodyPr vert="horz" lIns="91440" tIns="45720" rIns="91440" bIns="45720" rtlCol="0" anchor="ctr"/>
          <a:lstStyle/>
          <a:p>
            <a:endParaRPr lang="sl-SI" dirty="0"/>
          </a:p>
        </p:txBody>
      </p:sp>
      <p:sp>
        <p:nvSpPr>
          <p:cNvPr id="5" name="Označba mesta opomb 4"/>
          <p:cNvSpPr>
            <a:spLocks noGrp="1"/>
          </p:cNvSpPr>
          <p:nvPr>
            <p:ph type="body" sz="quarter" idx="3"/>
          </p:nvPr>
        </p:nvSpPr>
        <p:spPr>
          <a:xfrm>
            <a:off x="685801" y="4777195"/>
            <a:ext cx="5486400" cy="3908614"/>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428584"/>
            <a:ext cx="2971800" cy="498054"/>
          </a:xfrm>
          <a:prstGeom prst="rect">
            <a:avLst/>
          </a:prstGeom>
        </p:spPr>
        <p:txBody>
          <a:bodyPr vert="horz" lIns="91440" tIns="45720" rIns="91440" bIns="45720" rtlCol="0" anchor="b"/>
          <a:lstStyle>
            <a:lvl1pPr algn="l">
              <a:defRPr sz="1200"/>
            </a:lvl1pPr>
          </a:lstStyle>
          <a:p>
            <a:endParaRPr lang="sl-SI" dirty="0"/>
          </a:p>
        </p:txBody>
      </p:sp>
      <p:sp>
        <p:nvSpPr>
          <p:cNvPr id="7" name="Označba mesta številke diapozitiva 6"/>
          <p:cNvSpPr>
            <a:spLocks noGrp="1"/>
          </p:cNvSpPr>
          <p:nvPr>
            <p:ph type="sldNum" sz="quarter" idx="5"/>
          </p:nvPr>
        </p:nvSpPr>
        <p:spPr>
          <a:xfrm>
            <a:off x="3884614" y="9428584"/>
            <a:ext cx="2971800" cy="498054"/>
          </a:xfrm>
          <a:prstGeom prst="rect">
            <a:avLst/>
          </a:prstGeom>
        </p:spPr>
        <p:txBody>
          <a:bodyPr vert="horz" lIns="91440" tIns="45720" rIns="91440" bIns="45720" rtlCol="0" anchor="b"/>
          <a:lstStyle>
            <a:lvl1pPr algn="r">
              <a:defRPr sz="1200"/>
            </a:lvl1pPr>
          </a:lstStyle>
          <a:p>
            <a:fld id="{199AC3E5-4843-4D16-A108-3E4899F477B3}" type="slidenum">
              <a:rPr lang="sl-SI" smtClean="0"/>
              <a:t>‹#›</a:t>
            </a:fld>
            <a:endParaRPr lang="sl-SI" dirty="0"/>
          </a:p>
        </p:txBody>
      </p:sp>
    </p:spTree>
    <p:extLst>
      <p:ext uri="{BB962C8B-B14F-4D97-AF65-F5344CB8AC3E}">
        <p14:creationId xmlns:p14="http://schemas.microsoft.com/office/powerpoint/2010/main" val="1170822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dirty="0" smtClean="0"/>
              <a:t> </a:t>
            </a:r>
            <a:endParaRPr lang="sl-SI" sz="1200" kern="1200" dirty="0">
              <a:solidFill>
                <a:schemeClr val="tx1"/>
              </a:solidFill>
              <a:effectLst/>
              <a:latin typeface="+mn-lt"/>
              <a:ea typeface="+mn-ea"/>
              <a:cs typeface="+mn-cs"/>
            </a:endParaRPr>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a:t>
            </a:fld>
            <a:endParaRPr lang="sl-SI"/>
          </a:p>
        </p:txBody>
      </p:sp>
    </p:spTree>
    <p:extLst>
      <p:ext uri="{BB962C8B-B14F-4D97-AF65-F5344CB8AC3E}">
        <p14:creationId xmlns:p14="http://schemas.microsoft.com/office/powerpoint/2010/main" val="1953965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15</a:t>
            </a:fld>
            <a:endParaRPr lang="sl-SI" dirty="0"/>
          </a:p>
        </p:txBody>
      </p:sp>
    </p:spTree>
    <p:extLst>
      <p:ext uri="{BB962C8B-B14F-4D97-AF65-F5344CB8AC3E}">
        <p14:creationId xmlns:p14="http://schemas.microsoft.com/office/powerpoint/2010/main" val="39405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16</a:t>
            </a:fld>
            <a:endParaRPr lang="sl-SI" dirty="0"/>
          </a:p>
        </p:txBody>
      </p:sp>
    </p:spTree>
    <p:extLst>
      <p:ext uri="{BB962C8B-B14F-4D97-AF65-F5344CB8AC3E}">
        <p14:creationId xmlns:p14="http://schemas.microsoft.com/office/powerpoint/2010/main" val="2557794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19</a:t>
            </a:fld>
            <a:endParaRPr lang="sl-SI" dirty="0"/>
          </a:p>
        </p:txBody>
      </p:sp>
    </p:spTree>
    <p:extLst>
      <p:ext uri="{BB962C8B-B14F-4D97-AF65-F5344CB8AC3E}">
        <p14:creationId xmlns:p14="http://schemas.microsoft.com/office/powerpoint/2010/main" val="2789261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20</a:t>
            </a:fld>
            <a:endParaRPr lang="sl-SI" dirty="0"/>
          </a:p>
        </p:txBody>
      </p:sp>
    </p:spTree>
    <p:extLst>
      <p:ext uri="{BB962C8B-B14F-4D97-AF65-F5344CB8AC3E}">
        <p14:creationId xmlns:p14="http://schemas.microsoft.com/office/powerpoint/2010/main" val="2177310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21</a:t>
            </a:fld>
            <a:endParaRPr lang="sl-SI" dirty="0"/>
          </a:p>
        </p:txBody>
      </p:sp>
    </p:spTree>
    <p:extLst>
      <p:ext uri="{BB962C8B-B14F-4D97-AF65-F5344CB8AC3E}">
        <p14:creationId xmlns:p14="http://schemas.microsoft.com/office/powerpoint/2010/main" val="2872829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22</a:t>
            </a:fld>
            <a:endParaRPr lang="sl-SI" dirty="0"/>
          </a:p>
        </p:txBody>
      </p:sp>
    </p:spTree>
    <p:extLst>
      <p:ext uri="{BB962C8B-B14F-4D97-AF65-F5344CB8AC3E}">
        <p14:creationId xmlns:p14="http://schemas.microsoft.com/office/powerpoint/2010/main" val="1920628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25</a:t>
            </a:fld>
            <a:endParaRPr lang="sl-SI" dirty="0"/>
          </a:p>
        </p:txBody>
      </p:sp>
    </p:spTree>
    <p:extLst>
      <p:ext uri="{BB962C8B-B14F-4D97-AF65-F5344CB8AC3E}">
        <p14:creationId xmlns:p14="http://schemas.microsoft.com/office/powerpoint/2010/main" val="1798540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26</a:t>
            </a:fld>
            <a:endParaRPr lang="sl-SI" dirty="0"/>
          </a:p>
        </p:txBody>
      </p:sp>
    </p:spTree>
    <p:extLst>
      <p:ext uri="{BB962C8B-B14F-4D97-AF65-F5344CB8AC3E}">
        <p14:creationId xmlns:p14="http://schemas.microsoft.com/office/powerpoint/2010/main" val="251740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6</a:t>
            </a:fld>
            <a:endParaRPr lang="sl-SI"/>
          </a:p>
        </p:txBody>
      </p:sp>
    </p:spTree>
    <p:extLst>
      <p:ext uri="{BB962C8B-B14F-4D97-AF65-F5344CB8AC3E}">
        <p14:creationId xmlns:p14="http://schemas.microsoft.com/office/powerpoint/2010/main" val="3617065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7</a:t>
            </a:fld>
            <a:endParaRPr lang="sl-SI"/>
          </a:p>
        </p:txBody>
      </p:sp>
    </p:spTree>
    <p:extLst>
      <p:ext uri="{BB962C8B-B14F-4D97-AF65-F5344CB8AC3E}">
        <p14:creationId xmlns:p14="http://schemas.microsoft.com/office/powerpoint/2010/main" val="604582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8</a:t>
            </a:fld>
            <a:endParaRPr lang="sl-SI" dirty="0"/>
          </a:p>
        </p:txBody>
      </p:sp>
    </p:spTree>
    <p:extLst>
      <p:ext uri="{BB962C8B-B14F-4D97-AF65-F5344CB8AC3E}">
        <p14:creationId xmlns:p14="http://schemas.microsoft.com/office/powerpoint/2010/main" val="1153686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9</a:t>
            </a:fld>
            <a:endParaRPr lang="sl-SI"/>
          </a:p>
        </p:txBody>
      </p:sp>
    </p:spTree>
    <p:extLst>
      <p:ext uri="{BB962C8B-B14F-4D97-AF65-F5344CB8AC3E}">
        <p14:creationId xmlns:p14="http://schemas.microsoft.com/office/powerpoint/2010/main" val="2597659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smtClean="0">
                <a:solidFill>
                  <a:schemeClr val="tx1"/>
                </a:solidFill>
                <a:effectLst/>
                <a:latin typeface="+mn-lt"/>
                <a:ea typeface="+mn-ea"/>
                <a:cs typeface="+mn-cs"/>
              </a:rPr>
              <a:t> </a:t>
            </a:r>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11</a:t>
            </a:fld>
            <a:endParaRPr lang="sl-SI"/>
          </a:p>
        </p:txBody>
      </p:sp>
    </p:spTree>
    <p:extLst>
      <p:ext uri="{BB962C8B-B14F-4D97-AF65-F5344CB8AC3E}">
        <p14:creationId xmlns:p14="http://schemas.microsoft.com/office/powerpoint/2010/main" val="922229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smtClean="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12</a:t>
            </a:fld>
            <a:endParaRPr lang="sl-SI"/>
          </a:p>
        </p:txBody>
      </p:sp>
    </p:spTree>
    <p:extLst>
      <p:ext uri="{BB962C8B-B14F-4D97-AF65-F5344CB8AC3E}">
        <p14:creationId xmlns:p14="http://schemas.microsoft.com/office/powerpoint/2010/main" val="368702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smtClean="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13</a:t>
            </a:fld>
            <a:endParaRPr lang="sl-SI"/>
          </a:p>
        </p:txBody>
      </p:sp>
    </p:spTree>
    <p:extLst>
      <p:ext uri="{BB962C8B-B14F-4D97-AF65-F5344CB8AC3E}">
        <p14:creationId xmlns:p14="http://schemas.microsoft.com/office/powerpoint/2010/main" val="2671760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AC3E5-4843-4D16-A108-3E4899F477B3}" type="slidenum">
              <a:rPr lang="sl-SI" smtClean="0"/>
              <a:t>14</a:t>
            </a:fld>
            <a:endParaRPr lang="sl-SI" dirty="0"/>
          </a:p>
        </p:txBody>
      </p:sp>
    </p:spTree>
    <p:extLst>
      <p:ext uri="{BB962C8B-B14F-4D97-AF65-F5344CB8AC3E}">
        <p14:creationId xmlns:p14="http://schemas.microsoft.com/office/powerpoint/2010/main" val="3911204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7/4/2019</a:t>
            </a:fld>
            <a:endParaRPr lang="en-US" dirty="0"/>
          </a:p>
        </p:txBody>
      </p:sp>
      <p:sp>
        <p:nvSpPr>
          <p:cNvPr id="5" name="Footer Placeholder 4"/>
          <p:cNvSpPr>
            <a:spLocks noGrp="1"/>
          </p:cNvSpPr>
          <p:nvPr>
            <p:ph type="ftr" sz="quarter" idx="11"/>
          </p:nvPr>
        </p:nvSpPr>
        <p:spPr/>
        <p:txBody>
          <a:bodyPr/>
          <a:lstStyle/>
          <a:p>
            <a:r>
              <a:rPr lang="sl-SI" dirty="0" smtClean="0"/>
              <a:t>JR Karierni centri</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578753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50B6E300-0A13-4A81-945A-7333C271A069}" type="datetimeFigureOut">
              <a:rPr lang="en-US" smtClean="0"/>
              <a:t>7/4/2019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3528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34671962-1EA4-46E7-BCB0-F36CE46D1A59}" type="datetimeFigureOut">
              <a:rPr lang="en-US" smtClean="0"/>
              <a:t>7/4/2019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0787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331555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sl-SI" smtClean="0"/>
              <a:t>Uredite slog naslova matrice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486F077B-A50F-4D64-8574-E2D6A98A5553}" type="datetimeFigureOut">
              <a:rPr lang="en-US" smtClean="0"/>
              <a:t>7/4/2019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347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8" name="Date Placeholder 7"/>
          <p:cNvSpPr>
            <a:spLocks noGrp="1"/>
          </p:cNvSpPr>
          <p:nvPr>
            <p:ph type="dt" sz="half" idx="10"/>
          </p:nvPr>
        </p:nvSpPr>
        <p:spPr/>
        <p:txBody>
          <a:bodyPr/>
          <a:lstStyle/>
          <a:p>
            <a:fld id="{7D9E2A62-1983-43A1-A163-D8AA46534C80}" type="datetimeFigureOut">
              <a:rPr lang="en-US" smtClean="0"/>
              <a:t>7/4/2019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89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2" name="Date Placeholder 1"/>
          <p:cNvSpPr>
            <a:spLocks noGrp="1"/>
          </p:cNvSpPr>
          <p:nvPr>
            <p:ph type="dt" sz="half" idx="10"/>
          </p:nvPr>
        </p:nvSpPr>
        <p:spPr/>
        <p:txBody>
          <a:bodyPr/>
          <a:lstStyle/>
          <a:p>
            <a:fld id="{898F3E3B-34E3-4345-B2A1-994B83598A9C}" type="datetimeFigureOut">
              <a:rPr lang="en-US" smtClean="0"/>
              <a:t>7/4/2019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925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l-SI" smtClean="0"/>
              <a:t>Uredite slog naslova matrice</a:t>
            </a:r>
            <a:endParaRPr lang="en-US" dirty="0"/>
          </a:p>
        </p:txBody>
      </p:sp>
      <p:sp>
        <p:nvSpPr>
          <p:cNvPr id="2" name="Date Placeholder 1"/>
          <p:cNvSpPr>
            <a:spLocks noGrp="1"/>
          </p:cNvSpPr>
          <p:nvPr>
            <p:ph type="dt" sz="half" idx="10"/>
          </p:nvPr>
        </p:nvSpPr>
        <p:spPr/>
        <p:txBody>
          <a:bodyPr/>
          <a:lstStyle/>
          <a:p>
            <a:fld id="{FD816C96-82A1-4D77-8ADA-627AC6FE3D65}" type="datetimeFigureOut">
              <a:rPr lang="en-US" smtClean="0"/>
              <a:t>7/4/2019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356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102C1E-28F2-47E9-802D-339E64E2F920}" type="datetimeFigureOut">
              <a:rPr lang="en-US" smtClean="0"/>
              <a:t>7/4/2019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133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sl-SI" smtClean="0"/>
              <a:t>Uredite slog naslova matrice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8" name="Date Placeholder 7"/>
          <p:cNvSpPr>
            <a:spLocks noGrp="1"/>
          </p:cNvSpPr>
          <p:nvPr>
            <p:ph type="dt" sz="half" idx="10"/>
          </p:nvPr>
        </p:nvSpPr>
        <p:spPr/>
        <p:txBody>
          <a:bodyPr/>
          <a:lstStyle/>
          <a:p>
            <a:fld id="{5DC5B261-8843-42D1-AAFC-05E20E2D9B97}" type="datetimeFigureOut">
              <a:rPr lang="en-US" smtClean="0"/>
              <a:t>7/4/2019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333693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dirty="0" smtClean="0"/>
              <a:t>Kliknite ikono, če želite dodati sliko</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8" name="Date Placeholder 7"/>
          <p:cNvSpPr>
            <a:spLocks noGrp="1"/>
          </p:cNvSpPr>
          <p:nvPr>
            <p:ph type="dt" sz="half" idx="10"/>
          </p:nvPr>
        </p:nvSpPr>
        <p:spPr/>
        <p:txBody>
          <a:bodyPr/>
          <a:lstStyle/>
          <a:p>
            <a:fld id="{65B747F8-9654-4282-85D2-65F41AAE7A75}" type="datetimeFigureOut">
              <a:rPr lang="en-US" smtClean="0"/>
              <a:t>7/4/2019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004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DC5B261-8843-42D1-AAFC-05E20E2D9B97}" type="datetimeFigureOut">
              <a:rPr lang="en-US" smtClean="0"/>
              <a:t>7/4/2019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pic>
        <p:nvPicPr>
          <p:cNvPr id="9" name="Slika 8" descr="MIZS_slovenščina"/>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42510" y="307560"/>
            <a:ext cx="2426970" cy="391795"/>
          </a:xfrm>
          <a:prstGeom prst="rect">
            <a:avLst/>
          </a:prstGeom>
          <a:noFill/>
          <a:ln>
            <a:noFill/>
          </a:ln>
        </p:spPr>
      </p:pic>
      <p:pic>
        <p:nvPicPr>
          <p:cNvPr id="10" name="Slika 9" descr="Logo_EKP_socialni_sklad_SLO_slogan"/>
          <p:cNvPicPr/>
          <p:nvPr userDrawn="1"/>
        </p:nvPicPr>
        <p:blipFill rotWithShape="1">
          <a:blip r:embed="rId14">
            <a:extLst>
              <a:ext uri="{28A0092B-C50C-407E-A947-70E740481C1C}">
                <a14:useLocalDpi xmlns:a14="http://schemas.microsoft.com/office/drawing/2010/main" val="0"/>
              </a:ext>
            </a:extLst>
          </a:blip>
          <a:srcRect l="15965" t="15413" r="7024" b="20183"/>
          <a:stretch/>
        </p:blipFill>
        <p:spPr bwMode="auto">
          <a:xfrm>
            <a:off x="9881120" y="139958"/>
            <a:ext cx="1866122" cy="755780"/>
          </a:xfrm>
          <a:prstGeom prst="rect">
            <a:avLst/>
          </a:prstGeom>
          <a:noFill/>
          <a:ln>
            <a:noFill/>
          </a:ln>
        </p:spPr>
      </p:pic>
    </p:spTree>
    <p:extLst>
      <p:ext uri="{BB962C8B-B14F-4D97-AF65-F5344CB8AC3E}">
        <p14:creationId xmlns:p14="http://schemas.microsoft.com/office/powerpoint/2010/main" val="220492156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acea.ec.europa.eu/erasmus-plus/actions/erasmus-charter_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F:\Informativni%20dan%20KC\2-Prijavni%20obrazec_popr.%2023.6.2016.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damjana.herman@gov.s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simona.tomazic@gov.si"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 y="771526"/>
            <a:ext cx="9134475" cy="5305424"/>
          </a:xfrm>
          <a:solidFill>
            <a:schemeClr val="accent6">
              <a:lumMod val="20000"/>
              <a:lumOff val="80000"/>
            </a:schemeClr>
          </a:solidFill>
        </p:spPr>
        <p:txBody>
          <a:bodyPr>
            <a:normAutofit/>
          </a:bodyPr>
          <a:lstStyle/>
          <a:p>
            <a:pPr algn="ctr"/>
            <a:r>
              <a:rPr lang="sl-SI" sz="2800" b="1" dirty="0">
                <a:solidFill>
                  <a:schemeClr val="tx1"/>
                </a:solidFill>
              </a:rPr>
              <a:t>Javni razpis: </a:t>
            </a:r>
            <a:r>
              <a:rPr lang="sl-SI" sz="2800" b="1" dirty="0" smtClean="0">
                <a:solidFill>
                  <a:schemeClr val="tx1"/>
                </a:solidFill>
              </a:rPr>
              <a:t/>
            </a:r>
            <a:br>
              <a:rPr lang="sl-SI" sz="2800" b="1" dirty="0" smtClean="0">
                <a:solidFill>
                  <a:schemeClr val="tx1"/>
                </a:solidFill>
              </a:rPr>
            </a:br>
            <a:r>
              <a:rPr lang="sl-SI" sz="2800" b="1" dirty="0" smtClean="0">
                <a:solidFill>
                  <a:schemeClr val="tx1"/>
                </a:solidFill>
              </a:rPr>
              <a:t/>
            </a:r>
            <a:br>
              <a:rPr lang="sl-SI" sz="2800" b="1" dirty="0" smtClean="0">
                <a:solidFill>
                  <a:schemeClr val="tx1"/>
                </a:solidFill>
              </a:rPr>
            </a:br>
            <a:r>
              <a:rPr lang="sl-SI" sz="2800" b="1" dirty="0" smtClean="0">
                <a:solidFill>
                  <a:schemeClr val="tx1"/>
                </a:solidFill>
              </a:rPr>
              <a:t>Krajša </a:t>
            </a:r>
            <a:r>
              <a:rPr lang="sl-SI" sz="2800" b="1" dirty="0">
                <a:solidFill>
                  <a:schemeClr val="tx1"/>
                </a:solidFill>
              </a:rPr>
              <a:t>in daljša gostovanja tujih strokovnjakov in visokošolskih učiteljev na slovenskih visokošolskih zavodih v letih </a:t>
            </a:r>
            <a:r>
              <a:rPr lang="sl-SI" sz="2800" b="1" dirty="0" smtClean="0">
                <a:solidFill>
                  <a:schemeClr val="tx1"/>
                </a:solidFill>
              </a:rPr>
              <a:t>2019 </a:t>
            </a:r>
            <a:r>
              <a:rPr lang="sl-SI" sz="2800" b="1" dirty="0">
                <a:solidFill>
                  <a:schemeClr val="tx1"/>
                </a:solidFill>
              </a:rPr>
              <a:t>– </a:t>
            </a:r>
            <a:r>
              <a:rPr lang="sl-SI" sz="2800" b="1" dirty="0" smtClean="0">
                <a:solidFill>
                  <a:schemeClr val="tx1"/>
                </a:solidFill>
              </a:rPr>
              <a:t>2022</a:t>
            </a:r>
            <a:r>
              <a:rPr lang="sl-SI" sz="2800" dirty="0">
                <a:solidFill>
                  <a:schemeClr val="tx1"/>
                </a:solidFill>
              </a:rPr>
              <a:t/>
            </a:r>
            <a:br>
              <a:rPr lang="sl-SI" sz="2800" dirty="0">
                <a:solidFill>
                  <a:schemeClr val="tx1"/>
                </a:solidFill>
              </a:rPr>
            </a:br>
            <a:r>
              <a:rPr lang="sl-SI" sz="2800" dirty="0" smtClean="0">
                <a:solidFill>
                  <a:schemeClr val="tx1"/>
                </a:solidFill>
              </a:rPr>
              <a:t/>
            </a:r>
            <a:br>
              <a:rPr lang="sl-SI" sz="2800" dirty="0" smtClean="0">
                <a:solidFill>
                  <a:schemeClr val="tx1"/>
                </a:solidFill>
              </a:rPr>
            </a:br>
            <a:r>
              <a:rPr lang="sl-SI" sz="2800" b="1" dirty="0" smtClean="0">
                <a:solidFill>
                  <a:schemeClr val="tx1"/>
                </a:solidFill>
              </a:rPr>
              <a:t/>
            </a:r>
            <a:br>
              <a:rPr lang="sl-SI" sz="2800" b="1" dirty="0" smtClean="0">
                <a:solidFill>
                  <a:schemeClr val="tx1"/>
                </a:solidFill>
              </a:rPr>
            </a:br>
            <a:r>
              <a:rPr lang="sl-SI" sz="2800" dirty="0" smtClean="0">
                <a:solidFill>
                  <a:schemeClr val="tx1"/>
                </a:solidFill>
              </a:rPr>
              <a:t>Informativni </a:t>
            </a:r>
            <a:r>
              <a:rPr lang="sl-SI" sz="2800" dirty="0">
                <a:solidFill>
                  <a:schemeClr val="tx1"/>
                </a:solidFill>
              </a:rPr>
              <a:t>dan</a:t>
            </a:r>
            <a:br>
              <a:rPr lang="sl-SI" sz="2800" dirty="0">
                <a:solidFill>
                  <a:schemeClr val="tx1"/>
                </a:solidFill>
              </a:rPr>
            </a:br>
            <a:r>
              <a:rPr lang="sl-SI" sz="2800" dirty="0" smtClean="0">
                <a:solidFill>
                  <a:schemeClr val="tx1"/>
                </a:solidFill>
              </a:rPr>
              <a:t>5.  </a:t>
            </a:r>
            <a:r>
              <a:rPr lang="sl-SI" sz="2800" dirty="0">
                <a:solidFill>
                  <a:schemeClr val="tx1"/>
                </a:solidFill>
              </a:rPr>
              <a:t>7</a:t>
            </a:r>
            <a:r>
              <a:rPr lang="sl-SI" sz="2800" dirty="0" smtClean="0">
                <a:solidFill>
                  <a:schemeClr val="tx1"/>
                </a:solidFill>
              </a:rPr>
              <a:t>.  2019 </a:t>
            </a:r>
            <a:r>
              <a:rPr lang="sl-SI" sz="2800" dirty="0">
                <a:solidFill>
                  <a:schemeClr val="tx1"/>
                </a:solidFill>
              </a:rPr>
              <a:t>ob </a:t>
            </a:r>
            <a:r>
              <a:rPr lang="sl-SI" sz="2800" dirty="0" smtClean="0">
                <a:solidFill>
                  <a:schemeClr val="tx1"/>
                </a:solidFill>
              </a:rPr>
              <a:t>10. </a:t>
            </a:r>
            <a:r>
              <a:rPr lang="sl-SI" sz="2800" dirty="0">
                <a:solidFill>
                  <a:schemeClr val="tx1"/>
                </a:solidFill>
              </a:rPr>
              <a:t>uri</a:t>
            </a:r>
            <a:br>
              <a:rPr lang="sl-SI" sz="2800" dirty="0">
                <a:solidFill>
                  <a:schemeClr val="tx1"/>
                </a:solidFill>
              </a:rPr>
            </a:br>
            <a:r>
              <a:rPr lang="sl-SI" sz="2200" dirty="0" smtClean="0">
                <a:solidFill>
                  <a:schemeClr val="tx1"/>
                </a:solidFill>
              </a:rPr>
              <a:t>								</a:t>
            </a:r>
            <a:r>
              <a:rPr lang="sl-SI" sz="2200" dirty="0">
                <a:solidFill>
                  <a:schemeClr val="tx1"/>
                </a:solidFill>
              </a:rPr>
              <a:t/>
            </a:r>
            <a:br>
              <a:rPr lang="sl-SI" sz="2200" dirty="0">
                <a:solidFill>
                  <a:schemeClr val="tx1"/>
                </a:solidFill>
              </a:rPr>
            </a:br>
            <a:r>
              <a:rPr lang="sl-SI" sz="2200" dirty="0" smtClean="0">
                <a:solidFill>
                  <a:schemeClr val="tx1"/>
                </a:solidFill>
              </a:rPr>
              <a:t>				</a:t>
            </a:r>
            <a:br>
              <a:rPr lang="sl-SI" sz="2200" dirty="0" smtClean="0">
                <a:solidFill>
                  <a:schemeClr val="tx1"/>
                </a:solidFill>
              </a:rPr>
            </a:br>
            <a:r>
              <a:rPr lang="sl-SI" sz="2200" dirty="0" smtClean="0">
                <a:solidFill>
                  <a:schemeClr val="tx1"/>
                </a:solidFill>
              </a:rPr>
              <a:t>	</a:t>
            </a:r>
            <a:r>
              <a:rPr lang="sl-SI" sz="2200" dirty="0">
                <a:solidFill>
                  <a:schemeClr val="tx1"/>
                </a:solidFill>
              </a:rPr>
              <a:t> </a:t>
            </a:r>
            <a:r>
              <a:rPr lang="sl-SI" sz="2200" dirty="0" smtClean="0">
                <a:solidFill>
                  <a:schemeClr val="tx1"/>
                </a:solidFill>
              </a:rPr>
              <a:t>                              Damjana Herman , Simona Tomažič		</a:t>
            </a:r>
            <a:r>
              <a:rPr lang="sl-SI" sz="2200" dirty="0" smtClean="0"/>
              <a:t>		</a:t>
            </a:r>
            <a:endParaRPr lang="sl-SI" sz="2200" dirty="0"/>
          </a:p>
        </p:txBody>
      </p:sp>
      <p:sp>
        <p:nvSpPr>
          <p:cNvPr id="3" name="Podnaslov 2"/>
          <p:cNvSpPr>
            <a:spLocks noGrp="1"/>
          </p:cNvSpPr>
          <p:nvPr>
            <p:ph type="subTitle" idx="1"/>
          </p:nvPr>
        </p:nvSpPr>
        <p:spPr>
          <a:xfrm>
            <a:off x="9658351" y="925830"/>
            <a:ext cx="1805940" cy="2366009"/>
          </a:xfrm>
        </p:spPr>
        <p:txBody>
          <a:bodyPr>
            <a:normAutofit/>
          </a:bodyPr>
          <a:lstStyle/>
          <a:p>
            <a:r>
              <a:rPr lang="sl-SI" sz="800" dirty="0" smtClean="0"/>
              <a:t>, </a:t>
            </a:r>
            <a:endParaRPr lang="sl-SI" sz="800" cap="none" dirty="0">
              <a:solidFill>
                <a:schemeClr val="tx1"/>
              </a:solidFill>
              <a:latin typeface="+mn-lt"/>
            </a:endParaRPr>
          </a:p>
        </p:txBody>
      </p:sp>
      <p:pic>
        <p:nvPicPr>
          <p:cNvPr id="4" name="Slika 3" descr="MIZS_slovenščina"/>
          <p:cNvPicPr/>
          <p:nvPr/>
        </p:nvPicPr>
        <p:blipFill>
          <a:blip r:embed="rId3">
            <a:extLst>
              <a:ext uri="{28A0092B-C50C-407E-A947-70E740481C1C}">
                <a14:useLocalDpi xmlns:a14="http://schemas.microsoft.com/office/drawing/2010/main" val="0"/>
              </a:ext>
            </a:extLst>
          </a:blip>
          <a:srcRect/>
          <a:stretch>
            <a:fillRect/>
          </a:stretch>
        </p:blipFill>
        <p:spPr bwMode="auto">
          <a:xfrm>
            <a:off x="421322" y="251460"/>
            <a:ext cx="2426970" cy="391795"/>
          </a:xfrm>
          <a:prstGeom prst="rect">
            <a:avLst/>
          </a:prstGeom>
          <a:noFill/>
          <a:ln>
            <a:noFill/>
          </a:ln>
        </p:spPr>
      </p:pic>
      <p:pic>
        <p:nvPicPr>
          <p:cNvPr id="5" name="Slika 4" descr="Logo_EKP_socialni_sklad_SLO_slogan"/>
          <p:cNvPicPr/>
          <p:nvPr/>
        </p:nvPicPr>
        <p:blipFill rotWithShape="1">
          <a:blip r:embed="rId4">
            <a:extLst>
              <a:ext uri="{28A0092B-C50C-407E-A947-70E740481C1C}">
                <a14:useLocalDpi xmlns:a14="http://schemas.microsoft.com/office/drawing/2010/main" val="0"/>
              </a:ext>
            </a:extLst>
          </a:blip>
          <a:srcRect l="16365" t="18670" r="6198" b="22889"/>
          <a:stretch/>
        </p:blipFill>
        <p:spPr bwMode="auto">
          <a:xfrm>
            <a:off x="9867898" y="85726"/>
            <a:ext cx="1876425" cy="685800"/>
          </a:xfrm>
          <a:prstGeom prst="rect">
            <a:avLst/>
          </a:prstGeom>
          <a:noFill/>
          <a:ln>
            <a:noFill/>
          </a:ln>
        </p:spPr>
      </p:pic>
      <p:sp>
        <p:nvSpPr>
          <p:cNvPr id="7" name="Rectangle 2"/>
          <p:cNvSpPr>
            <a:spLocks noChangeArrowheads="1"/>
          </p:cNvSpPr>
          <p:nvPr/>
        </p:nvSpPr>
        <p:spPr bwMode="auto">
          <a:xfrm>
            <a:off x="9749791" y="2374498"/>
            <a:ext cx="2143125"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9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sl-SI" altLang="sl-SI" sz="9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9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sl-SI" altLang="sl-SI" sz="9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9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sl-SI" altLang="sl-SI" sz="9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9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sl-SI" altLang="sl-SI" sz="9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9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lang="sl-SI" altLang="sl-SI" sz="9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900" b="0" i="0" u="none" strike="noStrike" cap="none" normalizeH="0" baseline="0" dirty="0" smtClean="0">
              <a:ln>
                <a:noFill/>
              </a:ln>
              <a:solidFill>
                <a:schemeClr val="tx1"/>
              </a:solidFill>
              <a:effectLst/>
              <a:latin typeface="+mj-lt"/>
            </a:endParaRPr>
          </a:p>
        </p:txBody>
      </p:sp>
      <p:sp>
        <p:nvSpPr>
          <p:cNvPr id="9" name="Pravokotnik 8"/>
          <p:cNvSpPr/>
          <p:nvPr/>
        </p:nvSpPr>
        <p:spPr>
          <a:xfrm>
            <a:off x="9406890" y="1085081"/>
            <a:ext cx="2486026" cy="4413516"/>
          </a:xfrm>
          <a:prstGeom prst="rect">
            <a:avLst/>
          </a:prstGeom>
        </p:spPr>
        <p:txBody>
          <a:bodyPr wrap="square">
            <a:spAutoFit/>
          </a:bodyPr>
          <a:lstStyle/>
          <a:p>
            <a:pPr lvl="0" algn="just" defTabSz="914400">
              <a:lnSpc>
                <a:spcPct val="90000"/>
              </a:lnSpc>
              <a:spcBef>
                <a:spcPts val="1200"/>
              </a:spcBef>
              <a:buClr>
                <a:srgbClr val="549E39"/>
              </a:buClr>
            </a:pPr>
            <a:r>
              <a:rPr lang="sl-SI" sz="1200" dirty="0">
                <a:solidFill>
                  <a:srgbClr val="000000"/>
                </a:solidFill>
                <a:ea typeface="Times New Roman" panose="02020603050405020304" pitchFamily="18" charset="0"/>
                <a:cs typeface="Arial" panose="020B0604020202020204" pitchFamily="34" charset="0"/>
              </a:rPr>
              <a:t>Javni razpis za izbor operacij delno financira Evropska unija, in sicer iz Evropskega socialnega sklada.  Javni razpis za izbor operacij se izvaja v okviru operativnega programa za izvajanje evropske kohezijske politike v obdobju 2014-2020, prednostne osi: 10. Znanje, spretnosti in vseživljenjsko učenje za boljšo zaposljivost; prednostne naložbe: 10.1 Izboljšanje enakega dostopa do vseživljenjskega učenja za vse starostne skupine pri formalnih, neformalnih in priložnostnih oblikah učenja, posodobitev znanja, spretnosti in kompetenc delovne sile ter spodbujanje prožnih oblik učenja, tudi s poklicnim svetovanjem in potrjevanjem pridobljenih kompetenc, specifičnega cilja: 10.1.3 Spodbujanje prožnih oblik učenja ter podpora kakovostni karierni</a:t>
            </a:r>
            <a:r>
              <a:rPr lang="sl-SI" sz="1200" i="1" dirty="0">
                <a:solidFill>
                  <a:srgbClr val="000000"/>
                </a:solidFill>
                <a:ea typeface="Times New Roman" panose="02020603050405020304" pitchFamily="18" charset="0"/>
                <a:cs typeface="Arial" panose="020B0604020202020204" pitchFamily="34" charset="0"/>
              </a:rPr>
              <a:t> </a:t>
            </a:r>
            <a:r>
              <a:rPr lang="sl-SI" sz="1200" dirty="0">
                <a:solidFill>
                  <a:srgbClr val="000000"/>
                </a:solidFill>
                <a:ea typeface="Times New Roman" panose="02020603050405020304" pitchFamily="18" charset="0"/>
                <a:cs typeface="Arial" panose="020B0604020202020204" pitchFamily="34" charset="0"/>
              </a:rPr>
              <a:t>orientaciji za šolajočo se mladino na vseh ravneh izobraževalnega sistema.</a:t>
            </a:r>
            <a:endParaRPr lang="sl-SI" sz="1200" dirty="0">
              <a:solidFill>
                <a:srgbClr val="549E39">
                  <a:lumMod val="20000"/>
                  <a:lumOff val="80000"/>
                </a:srgbClr>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79280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9807"/>
            <a:ext cx="3451860" cy="5349241"/>
          </a:xfrm>
          <a:solidFill>
            <a:schemeClr val="accent6">
              <a:lumMod val="20000"/>
              <a:lumOff val="80000"/>
            </a:schemeClr>
          </a:solidFill>
        </p:spPr>
        <p:txBody>
          <a:bodyPr/>
          <a:lstStyle/>
          <a:p>
            <a:r>
              <a:rPr lang="sl-SI" b="1" dirty="0" smtClean="0">
                <a:solidFill>
                  <a:schemeClr val="tx1"/>
                </a:solidFill>
              </a:rPr>
              <a:t>Trajanje</a:t>
            </a:r>
            <a:br>
              <a:rPr lang="sl-SI" b="1" dirty="0" smtClean="0">
                <a:solidFill>
                  <a:schemeClr val="tx1"/>
                </a:solidFill>
              </a:rPr>
            </a:br>
            <a:r>
              <a:rPr lang="sl-SI" b="1" dirty="0" smtClean="0">
                <a:solidFill>
                  <a:schemeClr val="tx1"/>
                </a:solidFill>
              </a:rPr>
              <a:t> </a:t>
            </a:r>
            <a:r>
              <a:rPr lang="sl-SI" b="1" dirty="0">
                <a:solidFill>
                  <a:schemeClr val="tx1"/>
                </a:solidFill>
              </a:rPr>
              <a:t>javnega razpisa</a:t>
            </a:r>
            <a:br>
              <a:rPr lang="sl-SI" b="1" dirty="0">
                <a:solidFill>
                  <a:schemeClr val="tx1"/>
                </a:solidFill>
              </a:rPr>
            </a:br>
            <a:endParaRPr lang="sl-SI" dirty="0">
              <a:solidFill>
                <a:schemeClr val="tx1"/>
              </a:solidFill>
            </a:endParaRPr>
          </a:p>
        </p:txBody>
      </p:sp>
      <p:sp>
        <p:nvSpPr>
          <p:cNvPr id="3" name="Označba mesta vsebine 2"/>
          <p:cNvSpPr>
            <a:spLocks noGrp="1"/>
          </p:cNvSpPr>
          <p:nvPr>
            <p:ph idx="1"/>
          </p:nvPr>
        </p:nvSpPr>
        <p:spPr/>
        <p:txBody>
          <a:bodyPr/>
          <a:lstStyle/>
          <a:p>
            <a:pPr lvl="0"/>
            <a:r>
              <a:rPr lang="sl-SI" sz="2400" dirty="0">
                <a:solidFill>
                  <a:schemeClr val="tx1"/>
                </a:solidFill>
              </a:rPr>
              <a:t>upravičenost stroškov od 1. </a:t>
            </a:r>
            <a:r>
              <a:rPr lang="sl-SI" sz="2400" dirty="0" smtClean="0">
                <a:solidFill>
                  <a:schemeClr val="tx1"/>
                </a:solidFill>
              </a:rPr>
              <a:t>10. 2019 </a:t>
            </a:r>
            <a:r>
              <a:rPr lang="sl-SI" sz="2400" dirty="0">
                <a:solidFill>
                  <a:schemeClr val="tx1"/>
                </a:solidFill>
              </a:rPr>
              <a:t>do </a:t>
            </a:r>
            <a:r>
              <a:rPr lang="sl-SI" sz="2400" dirty="0" smtClean="0">
                <a:solidFill>
                  <a:schemeClr val="tx1"/>
                </a:solidFill>
              </a:rPr>
              <a:t>vključno 30</a:t>
            </a:r>
            <a:r>
              <a:rPr lang="sl-SI" sz="2400" dirty="0">
                <a:solidFill>
                  <a:schemeClr val="tx1"/>
                </a:solidFill>
              </a:rPr>
              <a:t>. 6. </a:t>
            </a:r>
            <a:r>
              <a:rPr lang="sl-SI" sz="2400" dirty="0" smtClean="0">
                <a:solidFill>
                  <a:schemeClr val="tx1"/>
                </a:solidFill>
              </a:rPr>
              <a:t>2022</a:t>
            </a:r>
          </a:p>
          <a:p>
            <a:r>
              <a:rPr lang="sl-SI" sz="2400" dirty="0" smtClean="0">
                <a:solidFill>
                  <a:schemeClr val="tx1"/>
                </a:solidFill>
              </a:rPr>
              <a:t>rok </a:t>
            </a:r>
            <a:r>
              <a:rPr lang="sl-SI" sz="2400" dirty="0">
                <a:solidFill>
                  <a:schemeClr val="tx1"/>
                </a:solidFill>
              </a:rPr>
              <a:t>za dokončanje projekta (zaključek aktivnosti) je najkasneje do 30. 6. </a:t>
            </a:r>
            <a:r>
              <a:rPr lang="sl-SI" sz="2400" dirty="0" smtClean="0">
                <a:solidFill>
                  <a:schemeClr val="tx1"/>
                </a:solidFill>
              </a:rPr>
              <a:t>2022</a:t>
            </a:r>
          </a:p>
          <a:p>
            <a:r>
              <a:rPr lang="sl-SI" sz="2400" dirty="0" smtClean="0">
                <a:solidFill>
                  <a:schemeClr val="tx1"/>
                </a:solidFill>
              </a:rPr>
              <a:t>upravičenost izdatkov od 1</a:t>
            </a:r>
            <a:r>
              <a:rPr lang="sl-SI" sz="2400" dirty="0">
                <a:solidFill>
                  <a:schemeClr val="tx1"/>
                </a:solidFill>
              </a:rPr>
              <a:t>. </a:t>
            </a:r>
            <a:r>
              <a:rPr lang="sl-SI" sz="2400" dirty="0" smtClean="0">
                <a:solidFill>
                  <a:schemeClr val="tx1"/>
                </a:solidFill>
              </a:rPr>
              <a:t>10. 2019 </a:t>
            </a:r>
            <a:r>
              <a:rPr lang="sl-SI" sz="2400" dirty="0">
                <a:solidFill>
                  <a:schemeClr val="tx1"/>
                </a:solidFill>
              </a:rPr>
              <a:t>do vključno dne 31. </a:t>
            </a:r>
            <a:r>
              <a:rPr lang="sl-SI" sz="2400" dirty="0" smtClean="0">
                <a:solidFill>
                  <a:schemeClr val="tx1"/>
                </a:solidFill>
              </a:rPr>
              <a:t>7. 2019. </a:t>
            </a:r>
            <a:endParaRPr lang="sl-SI" sz="2400" dirty="0">
              <a:solidFill>
                <a:schemeClr val="tx1"/>
              </a:solidFill>
            </a:endParaRPr>
          </a:p>
          <a:p>
            <a:pPr lvl="0"/>
            <a:endParaRPr lang="sl-SI" sz="2400" dirty="0"/>
          </a:p>
          <a:p>
            <a:endParaRPr lang="sl-SI" dirty="0"/>
          </a:p>
        </p:txBody>
      </p:sp>
    </p:spTree>
    <p:extLst>
      <p:ext uri="{BB962C8B-B14F-4D97-AF65-F5344CB8AC3E}">
        <p14:creationId xmlns:p14="http://schemas.microsoft.com/office/powerpoint/2010/main" val="460292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2950"/>
            <a:ext cx="3428999" cy="5427841"/>
          </a:xfrm>
          <a:solidFill>
            <a:schemeClr val="accent6">
              <a:lumMod val="20000"/>
              <a:lumOff val="80000"/>
            </a:schemeClr>
          </a:solidFill>
        </p:spPr>
        <p:txBody>
          <a:bodyPr>
            <a:normAutofit/>
          </a:bodyPr>
          <a:lstStyle/>
          <a:p>
            <a:r>
              <a:rPr lang="sl-SI" sz="2800" b="1" dirty="0" smtClean="0">
                <a:solidFill>
                  <a:schemeClr val="tx1"/>
                </a:solidFill>
              </a:rPr>
              <a:t>Pogoji za kandidiranje  na javnem razpisu</a:t>
            </a:r>
            <a:br>
              <a:rPr lang="sl-SI" sz="2800" b="1" dirty="0" smtClean="0">
                <a:solidFill>
                  <a:schemeClr val="tx1"/>
                </a:solidFill>
              </a:rPr>
            </a:br>
            <a:r>
              <a:rPr lang="sl-SI" sz="2800" b="1" dirty="0" smtClean="0">
                <a:solidFill>
                  <a:schemeClr val="tx1"/>
                </a:solidFill>
              </a:rPr>
              <a:t/>
            </a:r>
            <a:br>
              <a:rPr lang="sl-SI" sz="2800" b="1" dirty="0" smtClean="0">
                <a:solidFill>
                  <a:schemeClr val="tx1"/>
                </a:solidFill>
              </a:rPr>
            </a:br>
            <a:r>
              <a:rPr lang="sl-SI" sz="2800" b="1" dirty="0" smtClean="0">
                <a:solidFill>
                  <a:schemeClr val="tx1"/>
                </a:solidFill>
              </a:rPr>
              <a:t> </a:t>
            </a:r>
            <a:r>
              <a:rPr lang="sl-SI" sz="2800" b="1" i="1" dirty="0" smtClean="0">
                <a:solidFill>
                  <a:schemeClr val="tx1"/>
                </a:solidFill>
              </a:rPr>
              <a:t>3.1 Pogoji za prijavo</a:t>
            </a:r>
            <a:br>
              <a:rPr lang="sl-SI" sz="2800" b="1" i="1" dirty="0" smtClean="0">
                <a:solidFill>
                  <a:schemeClr val="tx1"/>
                </a:solidFill>
              </a:rPr>
            </a:br>
            <a:r>
              <a:rPr lang="sl-SI" sz="2800" b="1" i="1" dirty="0" smtClean="0">
                <a:solidFill>
                  <a:schemeClr val="tx1"/>
                </a:solidFill>
              </a:rPr>
              <a:t/>
            </a:r>
            <a:br>
              <a:rPr lang="sl-SI" sz="2800" b="1" i="1" dirty="0" smtClean="0">
                <a:solidFill>
                  <a:schemeClr val="tx1"/>
                </a:solidFill>
              </a:rPr>
            </a:br>
            <a:endParaRPr lang="sl-SI" sz="2400" b="1" i="1" dirty="0">
              <a:solidFill>
                <a:schemeClr val="tx1"/>
              </a:solidFill>
            </a:endParaRPr>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917533253"/>
              </p:ext>
            </p:extLst>
          </p:nvPr>
        </p:nvGraphicFramePr>
        <p:xfrm>
          <a:off x="3680461" y="1062990"/>
          <a:ext cx="8046719" cy="4636237"/>
        </p:xfrm>
        <a:graphic>
          <a:graphicData uri="http://schemas.openxmlformats.org/drawingml/2006/table">
            <a:tbl>
              <a:tblPr firstRow="1" firstCol="1" bandRow="1">
                <a:tableStyleId>{5C22544A-7EE6-4342-B048-85BDC9FD1C3A}</a:tableStyleId>
              </a:tblPr>
              <a:tblGrid>
                <a:gridCol w="397257"/>
                <a:gridCol w="4106162"/>
                <a:gridCol w="3543300"/>
              </a:tblGrid>
              <a:tr h="320040">
                <a:tc>
                  <a:txBody>
                    <a:bodyPr/>
                    <a:lstStyle/>
                    <a:p>
                      <a:pPr algn="just">
                        <a:spcAft>
                          <a:spcPts val="0"/>
                        </a:spcAft>
                      </a:pPr>
                      <a:r>
                        <a:rPr lang="sl-SI" sz="1800" dirty="0">
                          <a:effectLst/>
                        </a:rPr>
                        <a:t> </a:t>
                      </a:r>
                      <a:endParaRPr lang="sl-SI" sz="1800" dirty="0">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sl-SI" sz="1800" dirty="0">
                          <a:solidFill>
                            <a:schemeClr val="tx1"/>
                          </a:solidFill>
                          <a:effectLst/>
                        </a:rPr>
                        <a:t>Pogoji</a:t>
                      </a:r>
                      <a:endParaRPr lang="sl-SI"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0"/>
                        </a:spcAft>
                      </a:pPr>
                      <a:r>
                        <a:rPr lang="sl-SI" sz="1800" dirty="0" smtClean="0">
                          <a:solidFill>
                            <a:schemeClr val="tx1"/>
                          </a:solidFill>
                          <a:effectLst/>
                        </a:rPr>
                        <a:t>Dokazila</a:t>
                      </a:r>
                      <a:endParaRPr lang="sl-SI"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r>
              <a:tr h="1038705">
                <a:tc>
                  <a:txBody>
                    <a:bodyPr/>
                    <a:lstStyle/>
                    <a:p>
                      <a:pPr algn="just">
                        <a:spcAft>
                          <a:spcPts val="0"/>
                        </a:spcAft>
                      </a:pPr>
                      <a:r>
                        <a:rPr lang="sl-SI" sz="1800" dirty="0">
                          <a:solidFill>
                            <a:schemeClr val="tx1"/>
                          </a:solidFill>
                          <a:effectLst/>
                        </a:rPr>
                        <a:t>1.</a:t>
                      </a:r>
                      <a:endParaRPr lang="sl-SI"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marL="0" indent="0" algn="just">
                        <a:spcAft>
                          <a:spcPts val="0"/>
                        </a:spcAft>
                        <a:tabLst/>
                      </a:pPr>
                      <a:r>
                        <a:rPr lang="sl-SI" sz="1400" dirty="0">
                          <a:effectLst/>
                        </a:rPr>
                        <a:t>je visokošolski zavod, ki je na dan odpiranja vloge vpisan v Evidenčni in analitski informacijski sistem visokega šolstva v Republiki Sloveniji (v nadaljnjem besedilu: </a:t>
                      </a:r>
                      <a:r>
                        <a:rPr lang="sl-SI" sz="1400" dirty="0" err="1">
                          <a:effectLst/>
                        </a:rPr>
                        <a:t>eVŠ</a:t>
                      </a:r>
                      <a:r>
                        <a:rPr lang="sl-SI" sz="1400" dirty="0">
                          <a:effectLst/>
                        </a:rPr>
                        <a:t>) in izvaja javno veljavne študijske programe, vpisane v </a:t>
                      </a:r>
                      <a:r>
                        <a:rPr lang="sl-SI" sz="1400" dirty="0" err="1">
                          <a:effectLst/>
                        </a:rPr>
                        <a:t>eVŠ</a:t>
                      </a:r>
                      <a:r>
                        <a:rPr lang="sl-SI" sz="1400" dirty="0">
                          <a:effectLst/>
                        </a:rPr>
                        <a:t>,</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rgbClr val="FFFABF"/>
                    </a:solidFill>
                  </a:tcPr>
                </a:tc>
                <a:tc>
                  <a:txBody>
                    <a:bodyPr/>
                    <a:lstStyle/>
                    <a:p>
                      <a:pPr marL="0" indent="0" algn="just">
                        <a:spcAft>
                          <a:spcPts val="0"/>
                        </a:spcAft>
                        <a:tabLst>
                          <a:tab pos="539750" algn="l"/>
                          <a:tab pos="620713" algn="l"/>
                        </a:tabLst>
                      </a:pPr>
                      <a:r>
                        <a:rPr lang="sl-SI" sz="1400" dirty="0" smtClean="0">
                          <a:effectLst/>
                        </a:rPr>
                        <a:t>Izpolnjevanje pogoja bo preverjeno v </a:t>
                      </a:r>
                      <a:r>
                        <a:rPr lang="sl-SI" sz="1400" dirty="0" err="1" smtClean="0">
                          <a:effectLst/>
                        </a:rPr>
                        <a:t>eVŠ</a:t>
                      </a:r>
                      <a:r>
                        <a:rPr lang="sl-SI" sz="1400" dirty="0" smtClean="0">
                          <a:effectLst/>
                        </a:rPr>
                        <a:t>, ki ga vodi ministrstvo. </a:t>
                      </a:r>
                    </a:p>
                    <a:p>
                      <a:pPr marL="457200" indent="-228600" algn="just">
                        <a:spcAft>
                          <a:spcPts val="0"/>
                        </a:spcAft>
                        <a:tabLst>
                          <a:tab pos="457200" algn="l"/>
                          <a:tab pos="449580" algn="l"/>
                        </a:tabLst>
                      </a:pP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chemeClr val="accent3">
                        <a:lumMod val="20000"/>
                        <a:lumOff val="80000"/>
                      </a:schemeClr>
                    </a:solidFill>
                  </a:tcPr>
                </a:tc>
              </a:tr>
              <a:tr h="919293">
                <a:tc>
                  <a:txBody>
                    <a:bodyPr/>
                    <a:lstStyle/>
                    <a:p>
                      <a:pPr algn="just">
                        <a:spcAft>
                          <a:spcPts val="0"/>
                        </a:spcAft>
                      </a:pPr>
                      <a:r>
                        <a:rPr lang="sl-SI" sz="1800" dirty="0">
                          <a:solidFill>
                            <a:schemeClr val="tx1"/>
                          </a:solidFill>
                          <a:effectLst/>
                        </a:rPr>
                        <a:t>2.</a:t>
                      </a:r>
                      <a:endParaRPr lang="sl-SI"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600"/>
                        </a:spcAft>
                      </a:pPr>
                      <a:r>
                        <a:rPr lang="sl-SI" sz="1400" dirty="0">
                          <a:effectLst/>
                        </a:rPr>
                        <a:t>je na dan odpiranja vloge imetnik univerzitetne listine Erasmus 2014-2020, </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rgbClr val="FFFABF"/>
                    </a:solidFill>
                  </a:tcPr>
                </a:tc>
                <a:tc>
                  <a:txBody>
                    <a:bodyPr/>
                    <a:lstStyle/>
                    <a:p>
                      <a:pPr marL="11430" indent="-228600" algn="just">
                        <a:spcAft>
                          <a:spcPts val="0"/>
                        </a:spcAft>
                        <a:tabLst>
                          <a:tab pos="457200" algn="l"/>
                          <a:tab pos="449580" algn="l"/>
                        </a:tabLst>
                      </a:pPr>
                      <a:r>
                        <a:rPr lang="sl-SI" sz="1400" dirty="0">
                          <a:effectLst/>
                        </a:rPr>
                        <a:t>Izpolnjevanje pogoja bo preverjalo ministrstvo v seznamu visokošolskih zavodov z Erasmus listino na spletni strani Evropske komisije (EK). </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chemeClr val="accent3">
                        <a:lumMod val="20000"/>
                        <a:lumOff val="80000"/>
                      </a:schemeClr>
                    </a:solidFill>
                  </a:tcPr>
                </a:tc>
              </a:tr>
              <a:tr h="623224">
                <a:tc>
                  <a:txBody>
                    <a:bodyPr/>
                    <a:lstStyle/>
                    <a:p>
                      <a:pPr algn="just">
                        <a:spcAft>
                          <a:spcPts val="0"/>
                        </a:spcAft>
                      </a:pPr>
                      <a:r>
                        <a:rPr lang="sl-SI" sz="1800" dirty="0">
                          <a:solidFill>
                            <a:schemeClr val="tx1"/>
                          </a:solidFill>
                          <a:effectLst/>
                        </a:rPr>
                        <a:t>3.</a:t>
                      </a:r>
                      <a:endParaRPr lang="sl-SI"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gn="just">
                        <a:spcAft>
                          <a:spcPts val="600"/>
                        </a:spcAft>
                      </a:pPr>
                      <a:r>
                        <a:rPr lang="sl-SI" sz="1400" dirty="0">
                          <a:effectLst/>
                        </a:rPr>
                        <a:t>ima v študijskem letu 2018/2019 vpisane študente v javnoveljavnih študijskih programih,</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rgbClr val="FFFABF"/>
                    </a:solidFill>
                  </a:tcPr>
                </a:tc>
                <a:tc>
                  <a:txBody>
                    <a:bodyPr/>
                    <a:lstStyle/>
                    <a:p>
                      <a:pPr marL="11430" indent="-228600" algn="just">
                        <a:spcAft>
                          <a:spcPts val="0"/>
                        </a:spcAft>
                        <a:tabLst>
                          <a:tab pos="457200" algn="l"/>
                          <a:tab pos="449580" algn="l"/>
                        </a:tabLst>
                      </a:pPr>
                      <a:r>
                        <a:rPr lang="sl-SI" sz="1400" dirty="0">
                          <a:effectLst/>
                        </a:rPr>
                        <a:t>Izpolnjevanje pogoja bo preverjeno v </a:t>
                      </a:r>
                      <a:r>
                        <a:rPr lang="sl-SI" sz="1400" dirty="0" err="1">
                          <a:effectLst/>
                        </a:rPr>
                        <a:t>eVŠ</a:t>
                      </a:r>
                      <a:r>
                        <a:rPr lang="sl-SI" sz="1400" dirty="0">
                          <a:effectLst/>
                        </a:rPr>
                        <a:t>, ki ga vodi ministrstvo.</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chemeClr val="accent3">
                        <a:lumMod val="20000"/>
                        <a:lumOff val="80000"/>
                      </a:schemeClr>
                    </a:solidFill>
                  </a:tcPr>
                </a:tc>
              </a:tr>
              <a:tr h="1058545">
                <a:tc>
                  <a:txBody>
                    <a:bodyPr/>
                    <a:lstStyle/>
                    <a:p>
                      <a:pPr algn="just">
                        <a:spcAft>
                          <a:spcPts val="0"/>
                        </a:spcAft>
                      </a:pPr>
                      <a:r>
                        <a:rPr lang="sl-SI" sz="1800" dirty="0">
                          <a:solidFill>
                            <a:schemeClr val="tx1"/>
                          </a:solidFill>
                          <a:effectLst/>
                        </a:rPr>
                        <a:t>4.</a:t>
                      </a:r>
                      <a:endParaRPr lang="sl-SI"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marL="0" indent="0" algn="just">
                        <a:spcAft>
                          <a:spcPts val="0"/>
                        </a:spcAft>
                        <a:tabLst>
                          <a:tab pos="176213" algn="l"/>
                          <a:tab pos="269875" algn="l"/>
                        </a:tabLst>
                      </a:pPr>
                      <a:r>
                        <a:rPr lang="sl-SI" sz="1400" dirty="0">
                          <a:effectLst/>
                        </a:rPr>
                        <a:t>za stroške, ki so predmet sofinanciranja v okviru tega javnega razpisa, ni pridobil in ne bo pridobil ter ni v postopku pridobivanja sredstev iz drugih javnih virov, </a:t>
                      </a:r>
                      <a:r>
                        <a:rPr lang="sl-SI" sz="1400" dirty="0" err="1">
                          <a:effectLst/>
                        </a:rPr>
                        <a:t>t.j</a:t>
                      </a:r>
                      <a:r>
                        <a:rPr lang="sl-SI" sz="1400" dirty="0">
                          <a:effectLst/>
                        </a:rPr>
                        <a:t>. iz javnih finančnih sredstev evropskega, državnega ali lokalnega proračuna,</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rgbClr val="FFFABF"/>
                    </a:solidFill>
                  </a:tcPr>
                </a:tc>
                <a:tc>
                  <a:txBody>
                    <a:bodyPr/>
                    <a:lstStyle/>
                    <a:p>
                      <a:pPr marL="11430" indent="-228600" algn="just">
                        <a:spcAft>
                          <a:spcPts val="0"/>
                        </a:spcAft>
                        <a:tabLst>
                          <a:tab pos="457200" algn="l"/>
                          <a:tab pos="449580" algn="l"/>
                        </a:tabLst>
                      </a:pPr>
                      <a:r>
                        <a:rPr lang="sl-SI" sz="1400" dirty="0">
                          <a:effectLst/>
                        </a:rPr>
                        <a:t>Izjave prijavitelja (točka 8 Prijavnega obrazca) </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chemeClr val="accent3">
                        <a:lumMod val="20000"/>
                        <a:lumOff val="80000"/>
                      </a:schemeClr>
                    </a:solidFill>
                  </a:tcPr>
                </a:tc>
              </a:tr>
              <a:tr h="635127">
                <a:tc>
                  <a:txBody>
                    <a:bodyPr/>
                    <a:lstStyle/>
                    <a:p>
                      <a:pPr algn="just">
                        <a:spcAft>
                          <a:spcPts val="0"/>
                        </a:spcAft>
                      </a:pPr>
                      <a:r>
                        <a:rPr lang="sl-SI" sz="1800" dirty="0">
                          <a:solidFill>
                            <a:schemeClr val="tx1"/>
                          </a:solidFill>
                          <a:effectLst/>
                        </a:rPr>
                        <a:t>5.</a:t>
                      </a:r>
                      <a:endParaRPr lang="sl-SI" sz="18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marL="0" indent="0" algn="just">
                        <a:spcAft>
                          <a:spcPts val="0"/>
                        </a:spcAft>
                        <a:tabLst>
                          <a:tab pos="0" algn="l"/>
                          <a:tab pos="93663" algn="l"/>
                        </a:tabLst>
                      </a:pPr>
                      <a:r>
                        <a:rPr lang="sl-SI" sz="1400" dirty="0">
                          <a:effectLst/>
                        </a:rPr>
                        <a:t>ima na dan oddaje vloge na javni razpis skladno z veljavno zakonodajo poravnane vse davke, prispevke in druge dajatve.</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rgbClr val="FFFABF"/>
                    </a:solidFill>
                  </a:tcPr>
                </a:tc>
                <a:tc>
                  <a:txBody>
                    <a:bodyPr/>
                    <a:lstStyle/>
                    <a:p>
                      <a:pPr marL="11430" indent="8890" algn="just">
                        <a:spcAft>
                          <a:spcPts val="0"/>
                        </a:spcAft>
                        <a:tabLst>
                          <a:tab pos="457200" algn="l"/>
                        </a:tabLst>
                      </a:pPr>
                      <a:r>
                        <a:rPr lang="sl-SI" sz="1400" dirty="0">
                          <a:effectLst/>
                        </a:rPr>
                        <a:t>Potrdilo FURS-a,</a:t>
                      </a:r>
                    </a:p>
                    <a:p>
                      <a:pPr marL="11430" indent="8890" algn="just">
                        <a:spcAft>
                          <a:spcPts val="0"/>
                        </a:spcAft>
                        <a:tabLst>
                          <a:tab pos="457200" algn="l"/>
                        </a:tabLst>
                      </a:pPr>
                      <a:r>
                        <a:rPr lang="sl-SI" sz="1400" dirty="0">
                          <a:effectLst/>
                        </a:rPr>
                        <a:t>Izjave prijavitelja (točka 8 Prijavnega obrazca). </a:t>
                      </a:r>
                      <a:endParaRPr lang="sl-SI" sz="1400" dirty="0">
                        <a:effectLst/>
                        <a:latin typeface="Times New Roman" panose="02020603050405020304" pitchFamily="18" charset="0"/>
                        <a:ea typeface="Times New Roman" panose="02020603050405020304" pitchFamily="18" charset="0"/>
                      </a:endParaRPr>
                    </a:p>
                  </a:txBody>
                  <a:tcPr marL="68580" marR="68580" marT="0" marB="0">
                    <a:solidFill>
                      <a:schemeClr val="accent3">
                        <a:lumMod val="20000"/>
                        <a:lumOff val="80000"/>
                      </a:schemeClr>
                    </a:solidFill>
                  </a:tcPr>
                </a:tc>
              </a:tr>
            </a:tbl>
          </a:graphicData>
        </a:graphic>
      </p:graphicFrame>
      <p:sp>
        <p:nvSpPr>
          <p:cNvPr id="5" name="Rectangle 1"/>
          <p:cNvSpPr>
            <a:spLocks noChangeArrowheads="1"/>
          </p:cNvSpPr>
          <p:nvPr/>
        </p:nvSpPr>
        <p:spPr bwMode="auto">
          <a:xfrm>
            <a:off x="4865688" y="15605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sl-SI" sz="1800" b="0" i="0" u="none" strike="noStrike" cap="none" normalizeH="0" baseline="0" smtClean="0">
                <a:ln>
                  <a:noFill/>
                </a:ln>
                <a:solidFill>
                  <a:schemeClr val="tx1"/>
                </a:solidFill>
                <a:effectLst/>
                <a:latin typeface="Arial" panose="020B0604020202020204" pitchFamily="34" charset="0"/>
              </a:rPr>
              <a:t/>
            </a:r>
            <a:br>
              <a:rPr kumimoji="0" lang="sl-SI" altLang="sl-SI" sz="1800" b="0" i="0" u="none" strike="noStrike" cap="none" normalizeH="0" baseline="0" smtClean="0">
                <a:ln>
                  <a:noFill/>
                </a:ln>
                <a:solidFill>
                  <a:schemeClr val="tx1"/>
                </a:solidFill>
                <a:effectLst/>
                <a:latin typeface="Arial" panose="020B0604020202020204" pitchFamily="34" charset="0"/>
              </a:rPr>
            </a:br>
            <a:endParaRPr kumimoji="0" lang="sl-SI" altLang="sl-SI" sz="1800" b="0" i="0" u="none" strike="noStrike" cap="none" normalizeH="0" baseline="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3863340" y="5907851"/>
            <a:ext cx="814959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sl-SI" altLang="sl-SI" sz="800" b="0" i="1" u="none" strike="noStrike" cap="none" normalizeH="0" baseline="0" dirty="0" smtClean="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sl-SI" altLang="sl-SI" sz="1000" b="0" i="1" u="none" strike="noStrike" cap="none" normalizeH="0" baseline="0" dirty="0" smtClean="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Pogoj se bo preverjal na spletni strani Evropske komisije (EK), kjer so seznami visokošolskih zavodov z Erasmus listino: </a:t>
            </a:r>
            <a:r>
              <a:rPr kumimoji="0" lang="sl-SI" altLang="sl-SI" sz="1000" b="0" i="1" u="none" strike="noStrike" cap="none" normalizeH="0" baseline="0" dirty="0" smtClean="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rPr>
              <a:t>https://eacea.ec.europa.eu/erasmus-plus/actions/erasmus-charter_en</a:t>
            </a:r>
            <a:r>
              <a:rPr kumimoji="0" lang="sl-SI" altLang="sl-SI" sz="1000" b="0" i="1" u="sng" strike="noStrike" cap="none" normalizeH="0" baseline="0" dirty="0" smtClean="0" bmk="">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rPr>
              <a:t>.</a:t>
            </a:r>
            <a:endParaRPr kumimoji="0" lang="sl-SI" altLang="sl-SI" sz="1000" b="0" i="1" u="none" strike="noStrike" cap="none" normalizeH="0" baseline="0" dirty="0" smtClean="0" bmk="">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altLang="sl-SI" sz="1000" b="0" i="1" u="none" strike="noStrike" cap="none" normalizeH="0" baseline="0" dirty="0" smtClean="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Podatki o vpisanih študentih so zajeti iz </a:t>
            </a:r>
            <a:r>
              <a:rPr kumimoji="0" lang="sl-SI" altLang="sl-SI" sz="1000" b="0" i="1" u="none" strike="noStrike" cap="none" normalizeH="0" baseline="0" dirty="0" err="1" smtClean="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eVŠ</a:t>
            </a:r>
            <a:r>
              <a:rPr kumimoji="0" lang="sl-SI" altLang="sl-SI" sz="1000" b="0" i="1" u="none" strike="noStrike" cap="none" normalizeH="0" baseline="0" dirty="0" smtClean="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za študijsko leto 2018/2019 (stanje na dan 30. 10. 2018).</a:t>
            </a:r>
            <a:endParaRPr kumimoji="0" lang="sl-SI" altLang="sl-SI" sz="1000" b="0" i="1" u="none" strike="noStrike" cap="none" normalizeH="0" baseline="0" dirty="0" smtClean="0" bmk="">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altLang="sl-SI" sz="10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Ministrstvo bo Potrdilo FURS-a pridobilo po uradni dolžnosti.</a:t>
            </a:r>
            <a:r>
              <a:rPr kumimoji="0" lang="sl-SI" altLang="sl-SI" sz="10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Za ta namen prijavitelj podpiše izjavo, ki je opredeljena v točki 8 Izjave prijavitelja prijavnega obrazca</a:t>
            </a:r>
            <a:r>
              <a:rPr kumimoji="0" lang="sl-SI" altLang="sl-SI" sz="10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kumimoji="0" lang="sl-SI" altLang="sl-SI" sz="1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9805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23786"/>
            <a:ext cx="3549228" cy="5368404"/>
          </a:xfrm>
          <a:solidFill>
            <a:schemeClr val="accent6">
              <a:lumMod val="20000"/>
              <a:lumOff val="80000"/>
            </a:schemeClr>
          </a:solidFill>
        </p:spPr>
        <p:txBody>
          <a:bodyPr>
            <a:normAutofit/>
          </a:bodyPr>
          <a:lstStyle/>
          <a:p>
            <a:r>
              <a:rPr lang="sl-SI" sz="2800" b="1" dirty="0" smtClean="0">
                <a:solidFill>
                  <a:schemeClr val="tx1"/>
                </a:solidFill>
              </a:rPr>
              <a:t>3.2 Pogoji, vezani na vlogo</a:t>
            </a:r>
            <a:br>
              <a:rPr lang="sl-SI" sz="2800" b="1" dirty="0" smtClean="0">
                <a:solidFill>
                  <a:schemeClr val="tx1"/>
                </a:solidFill>
              </a:rPr>
            </a:br>
            <a:r>
              <a:rPr lang="sl-SI" sz="2800" b="1" dirty="0">
                <a:solidFill>
                  <a:schemeClr val="tx1"/>
                </a:solidFill>
              </a:rPr>
              <a:t/>
            </a:r>
            <a:br>
              <a:rPr lang="sl-SI" sz="2800" b="1" dirty="0">
                <a:solidFill>
                  <a:schemeClr val="tx1"/>
                </a:solidFill>
              </a:rPr>
            </a:br>
            <a:r>
              <a:rPr lang="sl-SI" sz="2000" i="1" dirty="0" smtClean="0">
                <a:solidFill>
                  <a:schemeClr val="tx1"/>
                </a:solidFill>
                <a:latin typeface="+mn-lt"/>
                <a:ea typeface="Times New Roman" panose="02020603050405020304" pitchFamily="18" charset="0"/>
              </a:rPr>
              <a:t>Prijava </a:t>
            </a:r>
            <a:r>
              <a:rPr lang="sl-SI" sz="2000" i="1" dirty="0">
                <a:solidFill>
                  <a:schemeClr val="tx1"/>
                </a:solidFill>
                <a:latin typeface="+mn-lt"/>
                <a:ea typeface="Times New Roman" panose="02020603050405020304" pitchFamily="18" charset="0"/>
              </a:rPr>
              <a:t>na javni razpis mora biti skladna z namenom, predmetom in cilji razpisa, pri čemer mora projekt upoštevati časovni in finančni okvir tega razpisa. </a:t>
            </a:r>
            <a:r>
              <a:rPr lang="sl-SI" sz="2000" b="1" i="1" dirty="0" smtClean="0">
                <a:solidFill>
                  <a:schemeClr val="tx1"/>
                </a:solidFill>
                <a:latin typeface="+mn-lt"/>
              </a:rPr>
              <a:t>  </a:t>
            </a:r>
            <a:endParaRPr lang="sl-SI" sz="2000" b="1" i="1" dirty="0">
              <a:solidFill>
                <a:schemeClr val="tx1"/>
              </a:solidFill>
              <a:latin typeface="+mn-lt"/>
            </a:endParaRPr>
          </a:p>
        </p:txBody>
      </p:sp>
      <p:sp>
        <p:nvSpPr>
          <p:cNvPr id="3" name="Označba mesta vsebine 2"/>
          <p:cNvSpPr>
            <a:spLocks noGrp="1"/>
          </p:cNvSpPr>
          <p:nvPr>
            <p:ph idx="1"/>
          </p:nvPr>
        </p:nvSpPr>
        <p:spPr>
          <a:xfrm>
            <a:off x="3549228" y="-2096262"/>
            <a:ext cx="7315200" cy="5120640"/>
          </a:xfrm>
        </p:spPr>
        <p:txBody>
          <a:bodyPr>
            <a:normAutofit/>
          </a:bodyPr>
          <a:lstStyle/>
          <a:p>
            <a:endParaRPr lang="sl-SI" sz="2400" dirty="0"/>
          </a:p>
          <a:p>
            <a:endParaRPr lang="sl-SI" sz="2400" dirty="0" smtClean="0"/>
          </a:p>
          <a:p>
            <a:endParaRPr lang="sl-SI" sz="2400" dirty="0"/>
          </a:p>
          <a:p>
            <a:pPr marL="0" indent="0" algn="just">
              <a:buNone/>
            </a:pPr>
            <a:endParaRPr lang="sl-SI" sz="800" dirty="0"/>
          </a:p>
          <a:p>
            <a:pPr algn="just"/>
            <a:endParaRPr lang="sl-SI" sz="6200" dirty="0"/>
          </a:p>
          <a:p>
            <a:pPr algn="just"/>
            <a:endParaRPr lang="sl-SI" sz="3100" dirty="0">
              <a:solidFill>
                <a:schemeClr val="tx1"/>
              </a:solidFill>
            </a:endParaRPr>
          </a:p>
          <a:p>
            <a:endParaRPr lang="sl-SI" sz="2400" dirty="0"/>
          </a:p>
          <a:p>
            <a:pPr marL="0" lvl="0" indent="0">
              <a:buNone/>
            </a:pPr>
            <a:endParaRPr lang="sl-SI" sz="2400" dirty="0"/>
          </a:p>
        </p:txBody>
      </p:sp>
      <p:graphicFrame>
        <p:nvGraphicFramePr>
          <p:cNvPr id="4" name="Tabela 3"/>
          <p:cNvGraphicFramePr>
            <a:graphicFrameLocks noGrp="1"/>
          </p:cNvGraphicFramePr>
          <p:nvPr>
            <p:extLst>
              <p:ext uri="{D42A27DB-BD31-4B8C-83A1-F6EECF244321}">
                <p14:modId xmlns:p14="http://schemas.microsoft.com/office/powerpoint/2010/main" val="3947515646"/>
              </p:ext>
            </p:extLst>
          </p:nvPr>
        </p:nvGraphicFramePr>
        <p:xfrm>
          <a:off x="4208780" y="994410"/>
          <a:ext cx="5469255" cy="1679416"/>
        </p:xfrm>
        <a:graphic>
          <a:graphicData uri="http://schemas.openxmlformats.org/drawingml/2006/table">
            <a:tbl>
              <a:tblPr>
                <a:tableStyleId>{5C22544A-7EE6-4342-B048-85BDC9FD1C3A}</a:tableStyleId>
              </a:tblPr>
              <a:tblGrid>
                <a:gridCol w="3129280"/>
                <a:gridCol w="2339975"/>
              </a:tblGrid>
              <a:tr h="495612">
                <a:tc>
                  <a:txBody>
                    <a:bodyPr/>
                    <a:lstStyle/>
                    <a:p>
                      <a:pPr>
                        <a:spcAft>
                          <a:spcPts val="0"/>
                        </a:spcAft>
                        <a:tabLst>
                          <a:tab pos="2743200" algn="ctr"/>
                          <a:tab pos="5486400" algn="r"/>
                        </a:tabLst>
                      </a:pPr>
                      <a:r>
                        <a:rPr lang="sl-SI" sz="1200" dirty="0">
                          <a:effectLst/>
                        </a:rPr>
                        <a:t>Izkazovanje ustreznosti ciljnih skupin (v rubriki B točka 5 Prijavnega obrazca) </a:t>
                      </a:r>
                      <a:endParaRPr lang="sl-S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Aft>
                          <a:spcPts val="0"/>
                        </a:spcAft>
                      </a:pPr>
                      <a:r>
                        <a:rPr lang="sl-SI" sz="1200" dirty="0">
                          <a:effectLst/>
                        </a:rPr>
                        <a:t> DA          NE </a:t>
                      </a:r>
                      <a:endParaRPr lang="sl-SI" sz="1200" dirty="0">
                        <a:effectLst/>
                        <a:latin typeface="Arial" panose="020B0604020202020204" pitchFamily="34" charset="0"/>
                        <a:ea typeface="Times New Roman" panose="02020603050405020304" pitchFamily="18" charset="0"/>
                      </a:endParaRPr>
                    </a:p>
                  </a:txBody>
                  <a:tcPr marL="68580" marR="68580" marT="0" marB="0"/>
                </a:tc>
              </a:tr>
              <a:tr h="635164">
                <a:tc>
                  <a:txBody>
                    <a:bodyPr/>
                    <a:lstStyle/>
                    <a:p>
                      <a:pPr>
                        <a:spcAft>
                          <a:spcPts val="0"/>
                        </a:spcAft>
                        <a:tabLst>
                          <a:tab pos="2743200" algn="ctr"/>
                          <a:tab pos="5486400" algn="r"/>
                        </a:tabLst>
                      </a:pPr>
                      <a:r>
                        <a:rPr lang="sl-SI" sz="1200" dirty="0">
                          <a:effectLst/>
                        </a:rPr>
                        <a:t>Skladnost operacije s cilji in rezultati prednostne osi in prednostne naložbe (v rubriki B točka 5 Prijavnega obrazca) </a:t>
                      </a:r>
                      <a:endParaRPr lang="sl-S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Aft>
                          <a:spcPts val="0"/>
                        </a:spcAft>
                      </a:pPr>
                      <a:r>
                        <a:rPr lang="sl-SI" sz="1200" dirty="0">
                          <a:effectLst/>
                        </a:rPr>
                        <a:t> DA          NE </a:t>
                      </a:r>
                      <a:endParaRPr lang="sl-SI" sz="1200" dirty="0">
                        <a:effectLst/>
                        <a:latin typeface="Arial" panose="020B0604020202020204" pitchFamily="34" charset="0"/>
                        <a:ea typeface="Times New Roman" panose="02020603050405020304" pitchFamily="18" charset="0"/>
                      </a:endParaRPr>
                    </a:p>
                  </a:txBody>
                  <a:tcPr marL="68580" marR="68580" marT="0" marB="0"/>
                </a:tc>
              </a:tr>
              <a:tr h="320834">
                <a:tc>
                  <a:txBody>
                    <a:bodyPr/>
                    <a:lstStyle/>
                    <a:p>
                      <a:pPr>
                        <a:spcAft>
                          <a:spcPts val="0"/>
                        </a:spcAft>
                      </a:pPr>
                      <a:r>
                        <a:rPr lang="sl-SI" sz="1200" dirty="0">
                          <a:effectLst/>
                        </a:rPr>
                        <a:t>Izkazovanje realne izvedljivosti operacije v obdobju, za katerega velja podpora (v rubriki B točka 3.1 in 3.2 Prijavnega obrazca)</a:t>
                      </a:r>
                      <a:endParaRPr lang="sl-S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5000"/>
                        </a:lnSpc>
                        <a:spcAft>
                          <a:spcPts val="0"/>
                        </a:spcAft>
                      </a:pPr>
                      <a:r>
                        <a:rPr lang="sl-SI" sz="1200" dirty="0">
                          <a:effectLst/>
                        </a:rPr>
                        <a:t> DA          NE </a:t>
                      </a:r>
                      <a:endParaRPr lang="sl-SI" sz="1200" dirty="0">
                        <a:effectLst/>
                        <a:latin typeface="Arial" panose="020B0604020202020204" pitchFamily="34" charset="0"/>
                        <a:ea typeface="Times New Roman" panose="02020603050405020304" pitchFamily="18" charset="0"/>
                      </a:endParaRPr>
                    </a:p>
                  </a:txBody>
                  <a:tcPr marL="68580" marR="68580" marT="0" marB="0"/>
                </a:tc>
              </a:tr>
            </a:tbl>
          </a:graphicData>
        </a:graphic>
      </p:graphicFrame>
      <p:sp>
        <p:nvSpPr>
          <p:cNvPr id="5" name="Pravokotnik 4"/>
          <p:cNvSpPr/>
          <p:nvPr/>
        </p:nvSpPr>
        <p:spPr>
          <a:xfrm>
            <a:off x="3741015" y="2778219"/>
            <a:ext cx="8146185" cy="3539430"/>
          </a:xfrm>
          <a:prstGeom prst="rect">
            <a:avLst/>
          </a:prstGeom>
        </p:spPr>
        <p:txBody>
          <a:bodyPr wrap="square">
            <a:spAutoFit/>
          </a:bodyPr>
          <a:lstStyle/>
          <a:p>
            <a:pPr algn="just">
              <a:spcAft>
                <a:spcPts val="0"/>
              </a:spcAft>
            </a:pPr>
            <a:endParaRPr lang="sl-SI" sz="1400" dirty="0" smtClean="0">
              <a:latin typeface="Arial" panose="020B0604020202020204" pitchFamily="34" charset="0"/>
              <a:ea typeface="Times New Roman" panose="02020603050405020304" pitchFamily="18" charset="0"/>
            </a:endParaRPr>
          </a:p>
          <a:p>
            <a:pPr algn="just">
              <a:spcAft>
                <a:spcPts val="600"/>
              </a:spcAft>
            </a:pPr>
            <a:r>
              <a:rPr lang="sl-SI" sz="2400" i="1" dirty="0" smtClean="0">
                <a:latin typeface="+mj-lt"/>
                <a:ea typeface="Times New Roman" panose="02020603050405020304" pitchFamily="18" charset="0"/>
                <a:cs typeface="Times New Roman" panose="02020603050405020304" pitchFamily="18" charset="0"/>
              </a:rPr>
              <a:t>Prijavitelj </a:t>
            </a:r>
            <a:r>
              <a:rPr lang="sl-SI" sz="2400" i="1" dirty="0">
                <a:latin typeface="+mj-lt"/>
                <a:ea typeface="Times New Roman" panose="02020603050405020304" pitchFamily="18" charset="0"/>
                <a:cs typeface="Times New Roman" panose="02020603050405020304" pitchFamily="18" charset="0"/>
              </a:rPr>
              <a:t>lahko prijavi gostujoče tuje strokovnjake: </a:t>
            </a:r>
            <a:endParaRPr lang="sl-SI" sz="2400" i="1" dirty="0" smtClean="0">
              <a:latin typeface="+mj-lt"/>
              <a:ea typeface="Times New Roman" panose="02020603050405020304" pitchFamily="18" charset="0"/>
              <a:cs typeface="Times New Roman" panose="02020603050405020304" pitchFamily="18" charset="0"/>
            </a:endParaRPr>
          </a:p>
          <a:p>
            <a:pPr marL="342900" lvl="0" indent="-342900" algn="just">
              <a:spcAft>
                <a:spcPts val="600"/>
              </a:spcAft>
              <a:buFont typeface="Times New Roman" panose="02020603050405020304" pitchFamily="18" charset="0"/>
              <a:buChar char="−"/>
            </a:pPr>
            <a:r>
              <a:rPr lang="sl-SI" sz="2400" i="1" dirty="0" smtClean="0">
                <a:latin typeface="+mj-lt"/>
                <a:ea typeface="Times New Roman" panose="02020603050405020304" pitchFamily="18" charset="0"/>
              </a:rPr>
              <a:t>samo </a:t>
            </a:r>
            <a:r>
              <a:rPr lang="sl-SI" sz="2400" i="1" dirty="0">
                <a:latin typeface="+mj-lt"/>
                <a:ea typeface="Times New Roman" panose="02020603050405020304" pitchFamily="18" charset="0"/>
              </a:rPr>
              <a:t>za Aktivnost 1: krajša gostovanja </a:t>
            </a:r>
            <a:r>
              <a:rPr lang="sl-SI" sz="2400" i="1" dirty="0" smtClean="0">
                <a:latin typeface="+mj-lt"/>
                <a:ea typeface="Times New Roman" panose="02020603050405020304" pitchFamily="18" charset="0"/>
              </a:rPr>
              <a:t>ali</a:t>
            </a:r>
          </a:p>
          <a:p>
            <a:pPr marL="342900" lvl="0" indent="-342900" algn="just">
              <a:spcAft>
                <a:spcPts val="600"/>
              </a:spcAft>
              <a:buFont typeface="Times New Roman" panose="02020603050405020304" pitchFamily="18" charset="0"/>
              <a:buChar char="−"/>
            </a:pPr>
            <a:r>
              <a:rPr lang="sl-SI" sz="2400" i="1" dirty="0" smtClean="0">
                <a:latin typeface="+mj-lt"/>
                <a:ea typeface="Times New Roman" panose="02020603050405020304" pitchFamily="18" charset="0"/>
              </a:rPr>
              <a:t>za </a:t>
            </a:r>
            <a:r>
              <a:rPr lang="sl-SI" sz="2400" i="1" dirty="0">
                <a:latin typeface="+mj-lt"/>
                <a:ea typeface="Times New Roman" panose="02020603050405020304" pitchFamily="18" charset="0"/>
              </a:rPr>
              <a:t>Aktivnost 1: krajša gostovanja in Aktivnost 2: daljša gostovanja. </a:t>
            </a:r>
            <a:endParaRPr lang="sl-SI" sz="2400" i="1" dirty="0" smtClean="0">
              <a:latin typeface="+mj-lt"/>
              <a:ea typeface="Times New Roman" panose="02020603050405020304" pitchFamily="18" charset="0"/>
            </a:endParaRPr>
          </a:p>
          <a:p>
            <a:pPr marL="342900" lvl="0" indent="-342900" algn="just">
              <a:spcAft>
                <a:spcPts val="600"/>
              </a:spcAft>
              <a:buFont typeface="Times New Roman" panose="02020603050405020304" pitchFamily="18" charset="0"/>
              <a:buChar char="−"/>
            </a:pPr>
            <a:endParaRPr lang="sl-SI" sz="1400" b="1" dirty="0">
              <a:latin typeface="Arial" panose="020B0604020202020204" pitchFamily="34" charset="0"/>
              <a:ea typeface="Times New Roman" panose="02020603050405020304" pitchFamily="18" charset="0"/>
            </a:endParaRPr>
          </a:p>
          <a:p>
            <a:pPr marL="342900" lvl="0" indent="-342900" algn="just">
              <a:spcAft>
                <a:spcPts val="600"/>
              </a:spcAft>
              <a:buFont typeface="Times New Roman" panose="02020603050405020304" pitchFamily="18" charset="0"/>
              <a:buChar char="−"/>
            </a:pPr>
            <a:endParaRPr lang="sl-SI" sz="1400" b="1" dirty="0" smtClean="0">
              <a:latin typeface="Arial" panose="020B0604020202020204" pitchFamily="34" charset="0"/>
              <a:ea typeface="Times New Roman" panose="02020603050405020304" pitchFamily="18" charset="0"/>
            </a:endParaRPr>
          </a:p>
          <a:p>
            <a:pPr lvl="0" algn="just">
              <a:spcAft>
                <a:spcPts val="600"/>
              </a:spcAft>
            </a:pPr>
            <a:r>
              <a:rPr lang="sl-SI" sz="1400" i="1" dirty="0" smtClean="0">
                <a:latin typeface="Arial" panose="020B0604020202020204" pitchFamily="34" charset="0"/>
                <a:ea typeface="Times New Roman" panose="02020603050405020304" pitchFamily="18" charset="0"/>
              </a:rPr>
              <a:t>V </a:t>
            </a:r>
            <a:r>
              <a:rPr lang="sl-SI" sz="1400" i="1" dirty="0">
                <a:latin typeface="Arial" panose="020B0604020202020204" pitchFamily="34" charset="0"/>
                <a:ea typeface="Times New Roman" panose="02020603050405020304" pitchFamily="18" charset="0"/>
              </a:rPr>
              <a:t>okviru Aktivnosti 2 lahko prijavitelj prijavi največ dva (2) gostujoča tuja strokovnjaka za celotni visokošolski zavod (v primeru univerze sta to dva (2) gostujoča strokovnjaka na posamezno sodelujočo članico). </a:t>
            </a:r>
            <a:endParaRPr lang="sl-SI" sz="1400" i="1" dirty="0">
              <a:latin typeface="Times New Roman" panose="02020603050405020304" pitchFamily="18" charset="0"/>
              <a:ea typeface="Times New Roman" panose="02020603050405020304" pitchFamily="18" charset="0"/>
            </a:endParaRPr>
          </a:p>
          <a:p>
            <a:pPr algn="just">
              <a:spcAft>
                <a:spcPts val="0"/>
              </a:spcAft>
            </a:pPr>
            <a:endParaRPr lang="sl-SI"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8908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58077"/>
            <a:ext cx="3459480" cy="5368403"/>
          </a:xfrm>
          <a:solidFill>
            <a:schemeClr val="accent6">
              <a:lumMod val="20000"/>
              <a:lumOff val="80000"/>
            </a:schemeClr>
          </a:solidFill>
        </p:spPr>
        <p:txBody>
          <a:bodyPr>
            <a:normAutofit/>
          </a:bodyPr>
          <a:lstStyle/>
          <a:p>
            <a:r>
              <a:rPr lang="sl-SI" sz="2800" b="1" dirty="0" smtClean="0">
                <a:solidFill>
                  <a:schemeClr val="tx1"/>
                </a:solidFill>
              </a:rPr>
              <a:t>3.2 Pogoji, vezani na vlogo</a:t>
            </a:r>
            <a:br>
              <a:rPr lang="sl-SI" sz="2800" b="1" dirty="0" smtClean="0">
                <a:solidFill>
                  <a:schemeClr val="tx1"/>
                </a:solidFill>
              </a:rPr>
            </a:br>
            <a:r>
              <a:rPr lang="sl-SI" sz="2800" b="1" dirty="0">
                <a:solidFill>
                  <a:schemeClr val="tx1"/>
                </a:solidFill>
              </a:rPr>
              <a:t/>
            </a:r>
            <a:br>
              <a:rPr lang="sl-SI" sz="2800" b="1" dirty="0">
                <a:solidFill>
                  <a:schemeClr val="tx1"/>
                </a:solidFill>
              </a:rPr>
            </a:br>
            <a:r>
              <a:rPr lang="sl-SI" sz="2000" b="1" i="1" dirty="0" smtClean="0">
                <a:solidFill>
                  <a:schemeClr val="tx1"/>
                </a:solidFill>
              </a:rPr>
              <a:t>Prijavitelj odda: </a:t>
            </a:r>
            <a:br>
              <a:rPr lang="sl-SI" sz="2000" b="1" i="1" dirty="0" smtClean="0">
                <a:solidFill>
                  <a:schemeClr val="tx1"/>
                </a:solidFill>
              </a:rPr>
            </a:br>
            <a:r>
              <a:rPr lang="sl-SI" sz="2000" b="1" i="1" dirty="0" smtClean="0">
                <a:solidFill>
                  <a:schemeClr val="tx1"/>
                </a:solidFill>
              </a:rPr>
              <a:t>- le eno (1) vlogo; </a:t>
            </a:r>
            <a:br>
              <a:rPr lang="sl-SI" sz="2000" b="1" i="1" dirty="0" smtClean="0">
                <a:solidFill>
                  <a:schemeClr val="tx1"/>
                </a:solidFill>
              </a:rPr>
            </a:br>
            <a:r>
              <a:rPr lang="sl-SI" sz="2000" b="1" i="1" dirty="0" smtClean="0">
                <a:solidFill>
                  <a:schemeClr val="tx1"/>
                </a:solidFill>
              </a:rPr>
              <a:t/>
            </a:r>
            <a:br>
              <a:rPr lang="sl-SI" sz="2000" b="1" i="1" dirty="0" smtClean="0">
                <a:solidFill>
                  <a:schemeClr val="tx1"/>
                </a:solidFill>
              </a:rPr>
            </a:br>
            <a:r>
              <a:rPr lang="sl-SI" sz="2000" b="1" i="1" dirty="0" smtClean="0">
                <a:solidFill>
                  <a:schemeClr val="tx1"/>
                </a:solidFill>
              </a:rPr>
              <a:t>Prijavitelj predlaga: </a:t>
            </a:r>
            <a:br>
              <a:rPr lang="sl-SI" sz="2000" b="1" i="1" dirty="0" smtClean="0">
                <a:solidFill>
                  <a:schemeClr val="tx1"/>
                </a:solidFill>
              </a:rPr>
            </a:br>
            <a:r>
              <a:rPr lang="sl-SI" sz="2000" b="1" i="1" dirty="0" smtClean="0">
                <a:solidFill>
                  <a:schemeClr val="tx1"/>
                </a:solidFill>
              </a:rPr>
              <a:t>- omejeno število gostujočih tujih strokovnjakov na visokošolski zavod (v </a:t>
            </a:r>
            <a:r>
              <a:rPr lang="sl-SI" sz="2000" b="1" i="1" dirty="0">
                <a:solidFill>
                  <a:schemeClr val="tx1"/>
                </a:solidFill>
              </a:rPr>
              <a:t>primeru univerze je to članica z vpisanimi študenti</a:t>
            </a:r>
            <a:r>
              <a:rPr lang="sl-SI" sz="2000" b="1" i="1" dirty="0" smtClean="0">
                <a:solidFill>
                  <a:schemeClr val="tx1"/>
                </a:solidFill>
              </a:rPr>
              <a:t>);</a:t>
            </a:r>
            <a:r>
              <a:rPr lang="sl-SI" sz="2000" b="1" i="1" dirty="0" smtClean="0">
                <a:latin typeface="Arial" panose="020B0604020202020204" pitchFamily="34" charset="0"/>
                <a:ea typeface="Times New Roman" panose="02020603050405020304" pitchFamily="18" charset="0"/>
              </a:rPr>
              <a:t> </a:t>
            </a:r>
            <a:br>
              <a:rPr lang="sl-SI" sz="2000" b="1" i="1" dirty="0" smtClean="0">
                <a:latin typeface="Arial" panose="020B0604020202020204" pitchFamily="34" charset="0"/>
                <a:ea typeface="Times New Roman" panose="02020603050405020304" pitchFamily="18" charset="0"/>
              </a:rPr>
            </a:br>
            <a:r>
              <a:rPr lang="sl-SI" sz="2000" b="1" i="1" dirty="0" smtClean="0">
                <a:latin typeface="Arial" panose="020B0604020202020204" pitchFamily="34" charset="0"/>
                <a:ea typeface="Times New Roman" panose="02020603050405020304" pitchFamily="18" charset="0"/>
              </a:rPr>
              <a:t/>
            </a:r>
            <a:br>
              <a:rPr lang="sl-SI" sz="2000" b="1" i="1" dirty="0" smtClean="0">
                <a:latin typeface="Arial" panose="020B0604020202020204" pitchFamily="34" charset="0"/>
                <a:ea typeface="Times New Roman" panose="02020603050405020304" pitchFamily="18" charset="0"/>
              </a:rPr>
            </a:br>
            <a:r>
              <a:rPr lang="sl-SI" sz="2000" i="1" dirty="0" smtClean="0">
                <a:solidFill>
                  <a:schemeClr val="tx1"/>
                </a:solidFill>
                <a:latin typeface="Arial" panose="020B0604020202020204" pitchFamily="34" charset="0"/>
                <a:ea typeface="Times New Roman" panose="02020603050405020304" pitchFamily="18" charset="0"/>
              </a:rPr>
              <a:t>- </a:t>
            </a:r>
            <a:r>
              <a:rPr lang="sl-SI" sz="2000" b="1" i="1" dirty="0" smtClean="0">
                <a:solidFill>
                  <a:schemeClr val="tx1"/>
                </a:solidFill>
              </a:rPr>
              <a:t>na </a:t>
            </a:r>
            <a:r>
              <a:rPr lang="sl-SI" sz="2000" b="1" i="1" dirty="0">
                <a:solidFill>
                  <a:schemeClr val="tx1"/>
                </a:solidFill>
              </a:rPr>
              <a:t>število vpisanih študentov v študijskem letu </a:t>
            </a:r>
            <a:r>
              <a:rPr lang="sl-SI" sz="2000" b="1" i="1" dirty="0" smtClean="0">
                <a:solidFill>
                  <a:schemeClr val="tx1"/>
                </a:solidFill>
              </a:rPr>
              <a:t>2018/2019</a:t>
            </a:r>
            <a:endParaRPr lang="sl-SI" sz="2000" b="1" i="1" dirty="0">
              <a:solidFill>
                <a:schemeClr val="tx1"/>
              </a:solidFill>
            </a:endParaRPr>
          </a:p>
        </p:txBody>
      </p:sp>
      <p:sp>
        <p:nvSpPr>
          <p:cNvPr id="3" name="Označba mesta vsebine 2"/>
          <p:cNvSpPr>
            <a:spLocks noGrp="1"/>
          </p:cNvSpPr>
          <p:nvPr>
            <p:ph idx="1"/>
          </p:nvPr>
        </p:nvSpPr>
        <p:spPr>
          <a:xfrm>
            <a:off x="3549228" y="-2096262"/>
            <a:ext cx="7315200" cy="8337042"/>
          </a:xfrm>
        </p:spPr>
        <p:txBody>
          <a:bodyPr>
            <a:normAutofit/>
          </a:bodyPr>
          <a:lstStyle/>
          <a:p>
            <a:endParaRPr lang="sl-SI" sz="2400" dirty="0"/>
          </a:p>
          <a:p>
            <a:endParaRPr lang="sl-SI" sz="2400" dirty="0" smtClean="0"/>
          </a:p>
          <a:p>
            <a:endParaRPr lang="sl-SI" sz="2400" dirty="0"/>
          </a:p>
          <a:p>
            <a:pPr marL="0" indent="0" algn="just">
              <a:buNone/>
            </a:pPr>
            <a:endParaRPr lang="sl-SI" sz="800" dirty="0"/>
          </a:p>
          <a:p>
            <a:pPr algn="just"/>
            <a:endParaRPr lang="sl-SI" sz="6200" dirty="0"/>
          </a:p>
          <a:p>
            <a:pPr algn="just"/>
            <a:endParaRPr lang="sl-SI" sz="3100" dirty="0">
              <a:solidFill>
                <a:schemeClr val="tx1"/>
              </a:solidFill>
            </a:endParaRPr>
          </a:p>
          <a:p>
            <a:endParaRPr lang="sl-SI" sz="2400" dirty="0"/>
          </a:p>
          <a:p>
            <a:pPr marL="0" lvl="0" indent="0">
              <a:buNone/>
            </a:pPr>
            <a:endParaRPr lang="sl-SI" sz="2400" dirty="0"/>
          </a:p>
        </p:txBody>
      </p:sp>
      <p:sp>
        <p:nvSpPr>
          <p:cNvPr id="6" name="Pravokotnik 5"/>
          <p:cNvSpPr/>
          <p:nvPr/>
        </p:nvSpPr>
        <p:spPr>
          <a:xfrm>
            <a:off x="3905250" y="956256"/>
            <a:ext cx="7216140" cy="5284524"/>
          </a:xfrm>
          <a:prstGeom prst="rect">
            <a:avLst/>
          </a:prstGeom>
        </p:spPr>
        <p:txBody>
          <a:bodyPr wrap="square">
            <a:spAutoFit/>
          </a:bodyPr>
          <a:lstStyle/>
          <a:p>
            <a:pPr algn="just"/>
            <a:r>
              <a:rPr lang="sl-SI" dirty="0">
                <a:latin typeface="Arial" panose="020B0604020202020204" pitchFamily="34" charset="0"/>
                <a:ea typeface="Times New Roman" panose="02020603050405020304" pitchFamily="18" charset="0"/>
              </a:rPr>
              <a:t> </a:t>
            </a:r>
            <a:endParaRPr lang="sl-SI" sz="2800" dirty="0">
              <a:latin typeface="Times New Roman" panose="02020603050405020304" pitchFamily="18" charset="0"/>
              <a:ea typeface="Times New Roman" panose="02020603050405020304" pitchFamily="18" charset="0"/>
            </a:endParaRPr>
          </a:p>
          <a:p>
            <a:pPr algn="just">
              <a:lnSpc>
                <a:spcPct val="115000"/>
              </a:lnSpc>
              <a:spcAft>
                <a:spcPts val="0"/>
              </a:spcAft>
            </a:pPr>
            <a:r>
              <a:rPr lang="sl-SI" b="1" dirty="0">
                <a:solidFill>
                  <a:srgbClr val="000000"/>
                </a:solidFill>
                <a:ea typeface="Times New Roman" panose="02020603050405020304" pitchFamily="18" charset="0"/>
              </a:rPr>
              <a:t>Razčlenitev števila predlaganih </a:t>
            </a:r>
            <a:r>
              <a:rPr lang="sl-SI" b="1" dirty="0">
                <a:ea typeface="Times New Roman" panose="02020603050405020304" pitchFamily="18" charset="0"/>
              </a:rPr>
              <a:t>gostujočih tujih strokovnjakov:</a:t>
            </a:r>
            <a:endParaRPr lang="sl-SI" sz="2800" b="1" dirty="0">
              <a:ea typeface="Times New Roman" panose="02020603050405020304" pitchFamily="18" charset="0"/>
            </a:endParaRPr>
          </a:p>
          <a:p>
            <a:pPr algn="just">
              <a:lnSpc>
                <a:spcPct val="115000"/>
              </a:lnSpc>
              <a:spcAft>
                <a:spcPts val="0"/>
              </a:spcAft>
            </a:pPr>
            <a:r>
              <a:rPr lang="sl-SI" dirty="0">
                <a:ea typeface="Times New Roman" panose="02020603050405020304" pitchFamily="18" charset="0"/>
              </a:rPr>
              <a:t> </a:t>
            </a:r>
            <a:endParaRPr lang="sl-SI" sz="2800" dirty="0" smtClean="0">
              <a:ea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sl-SI" dirty="0" smtClean="0">
                <a:ea typeface="Times New Roman" panose="02020603050405020304" pitchFamily="18" charset="0"/>
              </a:rPr>
              <a:t>visokošolski zavod z vpisanimi od 1 do 500 študenti lahko predlaga do največ </a:t>
            </a:r>
            <a:r>
              <a:rPr lang="sl-SI" b="1" dirty="0" smtClean="0">
                <a:effectLst>
                  <a:outerShdw blurRad="38100" dist="38100" dir="2700000" algn="tl">
                    <a:srgbClr val="000000">
                      <a:alpha val="43137"/>
                    </a:srgbClr>
                  </a:outerShdw>
                </a:effectLst>
                <a:ea typeface="Times New Roman" panose="02020603050405020304" pitchFamily="18" charset="0"/>
              </a:rPr>
              <a:t>šest (6)</a:t>
            </a:r>
            <a:r>
              <a:rPr lang="sl-SI" b="1" dirty="0" smtClean="0">
                <a:ea typeface="Times New Roman" panose="02020603050405020304" pitchFamily="18" charset="0"/>
              </a:rPr>
              <a:t> </a:t>
            </a:r>
            <a:r>
              <a:rPr lang="sl-SI" dirty="0" smtClean="0">
                <a:ea typeface="Times New Roman" panose="02020603050405020304" pitchFamily="18" charset="0"/>
              </a:rPr>
              <a:t>gostujočih tujih strokovnjakov;</a:t>
            </a:r>
            <a:endParaRPr lang="sl-SI" sz="2400" dirty="0" smtClean="0">
              <a:ea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sl-SI" dirty="0" smtClean="0">
                <a:ea typeface="Times New Roman" panose="02020603050405020304" pitchFamily="18" charset="0"/>
              </a:rPr>
              <a:t>visokošolski </a:t>
            </a:r>
            <a:r>
              <a:rPr lang="sl-SI" dirty="0">
                <a:ea typeface="Times New Roman" panose="02020603050405020304" pitchFamily="18" charset="0"/>
              </a:rPr>
              <a:t>zavod z vpisanimi od 501 do 1.000 študenti lahko predlaga do največ </a:t>
            </a:r>
            <a:r>
              <a:rPr lang="sl-SI" b="1" dirty="0">
                <a:effectLst>
                  <a:outerShdw blurRad="38100" dist="38100" dir="2700000" algn="tl">
                    <a:srgbClr val="000000">
                      <a:alpha val="43137"/>
                    </a:srgbClr>
                  </a:outerShdw>
                </a:effectLst>
                <a:ea typeface="Times New Roman" panose="02020603050405020304" pitchFamily="18" charset="0"/>
              </a:rPr>
              <a:t>osem (8</a:t>
            </a:r>
            <a:r>
              <a:rPr lang="sl-SI" b="1" dirty="0">
                <a:ea typeface="Times New Roman" panose="02020603050405020304" pitchFamily="18" charset="0"/>
              </a:rPr>
              <a:t>) </a:t>
            </a:r>
            <a:r>
              <a:rPr lang="sl-SI" dirty="0">
                <a:ea typeface="Times New Roman" panose="02020603050405020304" pitchFamily="18" charset="0"/>
              </a:rPr>
              <a:t>gostujočih tujih strokovnjakov;</a:t>
            </a:r>
            <a:endParaRPr lang="sl-SI" sz="2400" dirty="0">
              <a:ea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sl-SI" dirty="0">
                <a:ea typeface="Times New Roman" panose="02020603050405020304" pitchFamily="18" charset="0"/>
              </a:rPr>
              <a:t>visokošolski zavod z vpisanimi od 1.001 do 1.500 študenti lahko predlaga do največ </a:t>
            </a:r>
            <a:r>
              <a:rPr lang="sl-SI" b="1" dirty="0">
                <a:effectLst>
                  <a:outerShdw blurRad="38100" dist="38100" dir="2700000" algn="tl">
                    <a:srgbClr val="000000">
                      <a:alpha val="43137"/>
                    </a:srgbClr>
                  </a:outerShdw>
                </a:effectLst>
                <a:ea typeface="Times New Roman" panose="02020603050405020304" pitchFamily="18" charset="0"/>
              </a:rPr>
              <a:t>deset (10) </a:t>
            </a:r>
            <a:r>
              <a:rPr lang="sl-SI" dirty="0">
                <a:ea typeface="Times New Roman" panose="02020603050405020304" pitchFamily="18" charset="0"/>
              </a:rPr>
              <a:t>gostujočih tujih strokovnjakov;</a:t>
            </a:r>
            <a:endParaRPr lang="sl-SI" sz="2400" dirty="0">
              <a:ea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sl-SI" dirty="0">
                <a:ea typeface="Times New Roman" panose="02020603050405020304" pitchFamily="18" charset="0"/>
              </a:rPr>
              <a:t>visokošolski zavod z vpisanimi od 1.501 do 2.000 študenti lahko predlaga do največ </a:t>
            </a:r>
            <a:r>
              <a:rPr lang="sl-SI" b="1" dirty="0">
                <a:effectLst>
                  <a:outerShdw blurRad="38100" dist="38100" dir="2700000" algn="tl">
                    <a:srgbClr val="000000">
                      <a:alpha val="43137"/>
                    </a:srgbClr>
                  </a:outerShdw>
                </a:effectLst>
                <a:ea typeface="Times New Roman" panose="02020603050405020304" pitchFamily="18" charset="0"/>
              </a:rPr>
              <a:t>dvanajst (12) </a:t>
            </a:r>
            <a:r>
              <a:rPr lang="sl-SI" dirty="0">
                <a:ea typeface="Times New Roman" panose="02020603050405020304" pitchFamily="18" charset="0"/>
              </a:rPr>
              <a:t>gostujočih tujih strokovnjakov;</a:t>
            </a:r>
            <a:endParaRPr lang="sl-SI" sz="2400" dirty="0">
              <a:ea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sl-SI" dirty="0">
                <a:ea typeface="Times New Roman" panose="02020603050405020304" pitchFamily="18" charset="0"/>
              </a:rPr>
              <a:t>visokošolski zavod z vpisanimi od 2.001 ali več študenti lahko predlaga do največ </a:t>
            </a:r>
            <a:r>
              <a:rPr lang="sl-SI" b="1" dirty="0">
                <a:effectLst>
                  <a:outerShdw blurRad="38100" dist="38100" dir="2700000" algn="tl">
                    <a:srgbClr val="000000">
                      <a:alpha val="43137"/>
                    </a:srgbClr>
                  </a:outerShdw>
                </a:effectLst>
                <a:ea typeface="Times New Roman" panose="02020603050405020304" pitchFamily="18" charset="0"/>
              </a:rPr>
              <a:t>štirinajst (14) </a:t>
            </a:r>
            <a:r>
              <a:rPr lang="sl-SI" dirty="0">
                <a:ea typeface="Times New Roman" panose="02020603050405020304" pitchFamily="18" charset="0"/>
              </a:rPr>
              <a:t>gostujočih tujih strokovnjakov.</a:t>
            </a:r>
            <a:endParaRPr lang="sl-SI" sz="2400" dirty="0">
              <a:ea typeface="Times New Roman" panose="02020603050405020304" pitchFamily="18" charset="0"/>
            </a:endParaRPr>
          </a:p>
          <a:p>
            <a:pPr algn="just">
              <a:spcAft>
                <a:spcPts val="0"/>
              </a:spcAft>
            </a:pPr>
            <a:r>
              <a:rPr lang="sl-SI" dirty="0">
                <a:latin typeface="Arial" panose="020B0604020202020204" pitchFamily="34" charset="0"/>
                <a:ea typeface="Times New Roman" panose="02020603050405020304" pitchFamily="18" charset="0"/>
              </a:rPr>
              <a:t> </a:t>
            </a:r>
            <a:endParaRPr lang="sl-SI" sz="2800" dirty="0">
              <a:latin typeface="Times New Roman" panose="02020603050405020304" pitchFamily="18" charset="0"/>
              <a:ea typeface="Times New Roman" panose="02020603050405020304" pitchFamily="18" charset="0"/>
            </a:endParaRPr>
          </a:p>
          <a:p>
            <a:pPr algn="just">
              <a:spcAft>
                <a:spcPts val="0"/>
              </a:spcAft>
            </a:pPr>
            <a:endParaRPr lang="sl-SI"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3978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2950"/>
            <a:ext cx="3429000" cy="5360669"/>
          </a:xfrm>
          <a:solidFill>
            <a:schemeClr val="accent6">
              <a:lumMod val="20000"/>
              <a:lumOff val="80000"/>
            </a:schemeClr>
          </a:solidFill>
        </p:spPr>
        <p:txBody>
          <a:bodyPr/>
          <a:lstStyle/>
          <a:p>
            <a:r>
              <a:rPr lang="sl-SI" b="1" dirty="0" smtClean="0">
                <a:solidFill>
                  <a:schemeClr val="tx1"/>
                </a:solidFill>
              </a:rPr>
              <a:t>Priprava vloge </a:t>
            </a:r>
            <a:br>
              <a:rPr lang="sl-SI" b="1" dirty="0" smtClean="0">
                <a:solidFill>
                  <a:schemeClr val="tx1"/>
                </a:solidFill>
              </a:rPr>
            </a:br>
            <a:r>
              <a:rPr lang="sl-SI" b="1" dirty="0" smtClean="0">
                <a:solidFill>
                  <a:schemeClr val="tx1"/>
                </a:solidFill>
              </a:rPr>
              <a:t/>
            </a:r>
            <a:br>
              <a:rPr lang="sl-SI" b="1" dirty="0" smtClean="0">
                <a:solidFill>
                  <a:schemeClr val="tx1"/>
                </a:solidFill>
              </a:rPr>
            </a:br>
            <a:r>
              <a:rPr lang="sl-SI" sz="2000" i="1" dirty="0" smtClean="0">
                <a:solidFill>
                  <a:schemeClr val="tx1"/>
                </a:solidFill>
              </a:rPr>
              <a:t>Navodila </a:t>
            </a:r>
            <a:r>
              <a:rPr lang="sl-SI" sz="2000" i="1" dirty="0">
                <a:solidFill>
                  <a:schemeClr val="tx1"/>
                </a:solidFill>
              </a:rPr>
              <a:t>za pripravo vloge na javni </a:t>
            </a:r>
            <a:r>
              <a:rPr lang="sl-SI" sz="2000" i="1" dirty="0" smtClean="0">
                <a:solidFill>
                  <a:schemeClr val="tx1"/>
                </a:solidFill>
              </a:rPr>
              <a:t>razpis, ipd</a:t>
            </a:r>
            <a:r>
              <a:rPr lang="sl-SI" sz="2000" i="1" dirty="0">
                <a:solidFill>
                  <a:schemeClr val="tx1"/>
                </a:solidFill>
              </a:rPr>
              <a:t>.</a:t>
            </a:r>
            <a:r>
              <a:rPr lang="sl-SI" sz="2000" i="1" dirty="0" smtClean="0">
                <a:solidFill>
                  <a:schemeClr val="tx1"/>
                </a:solidFill>
              </a:rPr>
              <a:t> </a:t>
            </a:r>
            <a:r>
              <a:rPr lang="sl-SI" sz="2000" i="1" dirty="0" smtClean="0">
                <a:solidFill>
                  <a:schemeClr val="tx1"/>
                </a:solidFill>
              </a:rPr>
              <a:t/>
            </a:r>
            <a:br>
              <a:rPr lang="sl-SI" sz="2000" i="1" dirty="0" smtClean="0">
                <a:solidFill>
                  <a:schemeClr val="tx1"/>
                </a:solidFill>
              </a:rPr>
            </a:br>
            <a:r>
              <a:rPr lang="sl-SI" sz="2000" i="1" dirty="0">
                <a:solidFill>
                  <a:schemeClr val="tx1"/>
                </a:solidFill>
              </a:rPr>
              <a:t/>
            </a:r>
            <a:br>
              <a:rPr lang="sl-SI" sz="2000" i="1" dirty="0">
                <a:solidFill>
                  <a:schemeClr val="tx1"/>
                </a:solidFill>
              </a:rPr>
            </a:br>
            <a:r>
              <a:rPr lang="sl-SI" sz="2000" i="1" dirty="0">
                <a:solidFill>
                  <a:schemeClr val="tx1"/>
                </a:solidFill>
              </a:rPr>
              <a:t/>
            </a:r>
            <a:br>
              <a:rPr lang="sl-SI" sz="2000" i="1" dirty="0">
                <a:solidFill>
                  <a:schemeClr val="tx1"/>
                </a:solidFill>
              </a:rPr>
            </a:br>
            <a:r>
              <a:rPr lang="sl-SI" sz="2000" i="1" dirty="0">
                <a:solidFill>
                  <a:srgbClr val="0070C0"/>
                </a:solidFill>
              </a:rPr>
              <a:t>V okviru </a:t>
            </a:r>
            <a:r>
              <a:rPr lang="sl-SI" sz="2000" i="1" dirty="0" err="1">
                <a:solidFill>
                  <a:srgbClr val="0070C0"/>
                </a:solidFill>
              </a:rPr>
              <a:t>podmeril</a:t>
            </a:r>
            <a:r>
              <a:rPr lang="sl-SI" sz="2000" i="1" dirty="0">
                <a:solidFill>
                  <a:srgbClr val="0070C0"/>
                </a:solidFill>
              </a:rPr>
              <a:t> 1.1, 1.2, 2.3 in 3.1 bo vloga ocenjena na podlagi predloženih dokazil, ki so natančneje opredeljena v Prijavnem obrazcu, v točki 6 Navodil za pripravo vloge na javni razpis ter v Ocenjevalnem listu. </a:t>
            </a:r>
            <a:r>
              <a:rPr lang="sl-SI" sz="2000" i="1" u="sng" dirty="0">
                <a:solidFill>
                  <a:srgbClr val="0070C0"/>
                </a:solidFill>
              </a:rPr>
              <a:t>Dokazila v okviru meril ne bodo predmet dopolnjevanja.</a:t>
            </a:r>
            <a:br>
              <a:rPr lang="sl-SI" sz="2000" i="1" u="sng" dirty="0">
                <a:solidFill>
                  <a:srgbClr val="0070C0"/>
                </a:solidFill>
              </a:rPr>
            </a:br>
            <a:endParaRPr lang="sl-SI" sz="2000" i="1" dirty="0">
              <a:solidFill>
                <a:srgbClr val="0070C0"/>
              </a:solidFill>
            </a:endParaRPr>
          </a:p>
        </p:txBody>
      </p:sp>
      <p:sp>
        <p:nvSpPr>
          <p:cNvPr id="3" name="Označba mesta vsebine 2"/>
          <p:cNvSpPr>
            <a:spLocks noGrp="1"/>
          </p:cNvSpPr>
          <p:nvPr>
            <p:ph idx="1"/>
          </p:nvPr>
        </p:nvSpPr>
        <p:spPr>
          <a:xfrm>
            <a:off x="3869268" y="864108"/>
            <a:ext cx="7315200" cy="5353812"/>
          </a:xfrm>
        </p:spPr>
        <p:txBody>
          <a:bodyPr>
            <a:normAutofit fontScale="25000" lnSpcReduction="20000"/>
          </a:bodyPr>
          <a:lstStyle/>
          <a:p>
            <a:pPr marL="0" lvl="0" indent="0">
              <a:buNone/>
            </a:pPr>
            <a:endParaRPr lang="sl-SI" sz="4400" dirty="0" smtClean="0"/>
          </a:p>
          <a:p>
            <a:pPr marL="0" lvl="0" indent="0">
              <a:buNone/>
            </a:pPr>
            <a:endParaRPr lang="sl-SI" sz="4400" dirty="0"/>
          </a:p>
          <a:p>
            <a:pPr marL="0" lvl="0" indent="0">
              <a:buNone/>
            </a:pPr>
            <a:endParaRPr lang="sl-SI" sz="8000" b="1" dirty="0" smtClean="0">
              <a:solidFill>
                <a:schemeClr val="tx1"/>
              </a:solidFill>
            </a:endParaRPr>
          </a:p>
          <a:p>
            <a:pPr marL="0" lvl="0" indent="0">
              <a:buNone/>
            </a:pPr>
            <a:endParaRPr lang="sl-SI" sz="8000" b="1" dirty="0">
              <a:solidFill>
                <a:schemeClr val="tx1"/>
              </a:solidFill>
            </a:endParaRPr>
          </a:p>
          <a:p>
            <a:pPr marL="0" lvl="0" indent="0">
              <a:buNone/>
            </a:pPr>
            <a:r>
              <a:rPr lang="sl-SI" sz="9600" b="1" dirty="0" smtClean="0">
                <a:solidFill>
                  <a:schemeClr val="tx1"/>
                </a:solidFill>
              </a:rPr>
              <a:t>Formalno </a:t>
            </a:r>
            <a:r>
              <a:rPr lang="sl-SI" sz="9600" b="1" dirty="0">
                <a:solidFill>
                  <a:schemeClr val="tx1"/>
                </a:solidFill>
              </a:rPr>
              <a:t>popolna vloga (izpolnjeni, podpisani in žigosani </a:t>
            </a:r>
            <a:r>
              <a:rPr lang="sl-SI" sz="9600" b="1" dirty="0" smtClean="0">
                <a:solidFill>
                  <a:schemeClr val="tx1"/>
                </a:solidFill>
              </a:rPr>
              <a:t>obrazci v pisani in elektronski obliki  </a:t>
            </a:r>
            <a:r>
              <a:rPr lang="sl-SI" sz="9600" b="1" dirty="0">
                <a:solidFill>
                  <a:schemeClr val="tx1"/>
                </a:solidFill>
              </a:rPr>
              <a:t>ter dokazila</a:t>
            </a:r>
            <a:r>
              <a:rPr lang="sl-SI" sz="9600" b="1" dirty="0" smtClean="0">
                <a:solidFill>
                  <a:schemeClr val="tx1"/>
                </a:solidFill>
              </a:rPr>
              <a:t>):</a:t>
            </a:r>
            <a:endParaRPr lang="sl-SI" sz="9600" b="1" dirty="0" smtClean="0">
              <a:solidFill>
                <a:schemeClr val="tx1"/>
              </a:solidFill>
              <a:hlinkClick r:id="rId3" action="ppaction://hlinkfile"/>
            </a:endParaRPr>
          </a:p>
          <a:p>
            <a:pPr marL="0" lvl="0" indent="0">
              <a:buNone/>
            </a:pPr>
            <a:r>
              <a:rPr lang="sl-SI" sz="9600" b="1" dirty="0" smtClean="0">
                <a:solidFill>
                  <a:schemeClr val="tx1"/>
                </a:solidFill>
              </a:rPr>
              <a:t>- Prijavni obrazec </a:t>
            </a:r>
          </a:p>
          <a:p>
            <a:pPr lvl="0">
              <a:buFontTx/>
              <a:buChar char="-"/>
            </a:pPr>
            <a:r>
              <a:rPr lang="sl-SI" sz="9600" b="1" dirty="0" smtClean="0">
                <a:solidFill>
                  <a:schemeClr val="tx1"/>
                </a:solidFill>
              </a:rPr>
              <a:t>Priloge </a:t>
            </a:r>
            <a:r>
              <a:rPr lang="sl-SI" sz="9600" b="1" dirty="0">
                <a:solidFill>
                  <a:schemeClr val="tx1"/>
                </a:solidFill>
              </a:rPr>
              <a:t>k Prijavnemu obrazcu</a:t>
            </a:r>
            <a:r>
              <a:rPr lang="sl-SI" sz="9600" b="1" dirty="0" smtClean="0">
                <a:solidFill>
                  <a:schemeClr val="tx1"/>
                </a:solidFill>
              </a:rPr>
              <a:t>:</a:t>
            </a:r>
          </a:p>
          <a:p>
            <a:pPr marL="0" lvl="0" indent="0">
              <a:buNone/>
            </a:pPr>
            <a:endParaRPr lang="sl-SI" sz="9600" b="1" dirty="0">
              <a:solidFill>
                <a:schemeClr val="tx1"/>
              </a:solidFill>
            </a:endParaRPr>
          </a:p>
          <a:p>
            <a:pPr lvl="1"/>
            <a:r>
              <a:rPr lang="sl-SI" sz="9600" b="1" i="1" dirty="0">
                <a:solidFill>
                  <a:schemeClr val="tx1"/>
                </a:solidFill>
              </a:rPr>
              <a:t>Finančni načrt operacije s časovno dinamiko</a:t>
            </a:r>
          </a:p>
          <a:p>
            <a:pPr lvl="1"/>
            <a:r>
              <a:rPr lang="sl-SI" sz="9600" b="1" i="1" dirty="0">
                <a:solidFill>
                  <a:schemeClr val="tx1"/>
                </a:solidFill>
              </a:rPr>
              <a:t>Obrazložitev Finančnega načrta k točki 4 Prijavnega obrazca </a:t>
            </a:r>
          </a:p>
          <a:p>
            <a:pPr lvl="1"/>
            <a:r>
              <a:rPr lang="sl-SI" sz="9600" b="1" i="1" dirty="0">
                <a:solidFill>
                  <a:schemeClr val="tx1"/>
                </a:solidFill>
              </a:rPr>
              <a:t>Strateški dokument/i (če ima prijavitelj že oblikovane/ga in sprejete/ga)</a:t>
            </a:r>
          </a:p>
          <a:p>
            <a:pPr lvl="1"/>
            <a:r>
              <a:rPr lang="sl-SI" sz="9600" b="1" i="1" dirty="0">
                <a:solidFill>
                  <a:schemeClr val="tx1"/>
                </a:solidFill>
              </a:rPr>
              <a:t>Dokazila k točki C. Vsebinska zasnova operacije 1.1, 1.2, 2.3 in k prilogi k C.3.1 Prijavnega obrazca</a:t>
            </a:r>
          </a:p>
          <a:p>
            <a:pPr marL="0" indent="0" algn="just">
              <a:buNone/>
            </a:pPr>
            <a:endParaRPr lang="sl-SI" sz="4400" i="1" dirty="0">
              <a:hlinkClick r:id="rId3" action="ppaction://hlinkfile"/>
            </a:endParaRPr>
          </a:p>
          <a:p>
            <a:pPr marL="0" indent="0" algn="just">
              <a:buNone/>
            </a:pPr>
            <a:endParaRPr lang="sl-SI" sz="4400" dirty="0">
              <a:hlinkClick r:id="rId3" action="ppaction://hlinkfile"/>
            </a:endParaRPr>
          </a:p>
          <a:p>
            <a:pPr marL="0" indent="0" algn="just">
              <a:buNone/>
            </a:pPr>
            <a:endParaRPr lang="sl-SI" sz="1100" dirty="0">
              <a:hlinkClick r:id="rId3" action="ppaction://hlinkfile"/>
            </a:endParaRPr>
          </a:p>
          <a:p>
            <a:pPr marL="0" indent="0" algn="just">
              <a:buNone/>
            </a:pPr>
            <a:endParaRPr lang="sl-SI" sz="1000" dirty="0">
              <a:hlinkClick r:id="rId3" action="ppaction://hlinkfile"/>
            </a:endParaRPr>
          </a:p>
          <a:p>
            <a:pPr marL="0" indent="0">
              <a:buNone/>
            </a:pPr>
            <a:endParaRPr lang="sl-SI" sz="2400" dirty="0" smtClean="0"/>
          </a:p>
          <a:p>
            <a:pPr marL="0" indent="0">
              <a:buNone/>
            </a:pPr>
            <a:r>
              <a:rPr lang="sl-SI" sz="2400" dirty="0"/>
              <a:t> </a:t>
            </a:r>
          </a:p>
        </p:txBody>
      </p:sp>
    </p:spTree>
    <p:extLst>
      <p:ext uri="{BB962C8B-B14F-4D97-AF65-F5344CB8AC3E}">
        <p14:creationId xmlns:p14="http://schemas.microsoft.com/office/powerpoint/2010/main" val="1737357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2950"/>
            <a:ext cx="3451860" cy="5372099"/>
          </a:xfrm>
          <a:solidFill>
            <a:schemeClr val="accent6">
              <a:lumMod val="20000"/>
              <a:lumOff val="80000"/>
            </a:schemeClr>
          </a:solidFill>
        </p:spPr>
        <p:txBody>
          <a:bodyPr/>
          <a:lstStyle/>
          <a:p>
            <a:r>
              <a:rPr lang="sl-SI" b="1" dirty="0" smtClean="0">
                <a:solidFill>
                  <a:schemeClr val="tx1"/>
                </a:solidFill>
              </a:rPr>
              <a:t>UPRAVIČENI STROŠKI Standardni strošek na enoto/SSE</a:t>
            </a:r>
            <a:endParaRPr lang="sl-SI" dirty="0">
              <a:solidFill>
                <a:schemeClr val="tx1"/>
              </a:solidFill>
            </a:endParaRPr>
          </a:p>
        </p:txBody>
      </p:sp>
      <p:sp>
        <p:nvSpPr>
          <p:cNvPr id="3" name="Označba mesta vsebine 2"/>
          <p:cNvSpPr>
            <a:spLocks noGrp="1"/>
          </p:cNvSpPr>
          <p:nvPr>
            <p:ph idx="1"/>
          </p:nvPr>
        </p:nvSpPr>
        <p:spPr/>
        <p:txBody>
          <a:bodyPr>
            <a:normAutofit/>
          </a:bodyPr>
          <a:lstStyle/>
          <a:p>
            <a:pPr lvl="0" algn="just"/>
            <a:r>
              <a:rPr lang="sl-SI" sz="2400" dirty="0" smtClean="0">
                <a:solidFill>
                  <a:schemeClr val="tx1"/>
                </a:solidFill>
                <a:effectLst>
                  <a:outerShdw blurRad="38100" dist="38100" dir="2700000" algn="tl">
                    <a:srgbClr val="000000">
                      <a:alpha val="43137"/>
                    </a:srgbClr>
                  </a:outerShdw>
                </a:effectLst>
              </a:rPr>
              <a:t>Standardni </a:t>
            </a:r>
            <a:r>
              <a:rPr lang="sl-SI" sz="2400" dirty="0">
                <a:solidFill>
                  <a:schemeClr val="tx1"/>
                </a:solidFill>
                <a:effectLst>
                  <a:outerShdw blurRad="38100" dist="38100" dir="2700000" algn="tl">
                    <a:srgbClr val="000000">
                      <a:alpha val="43137"/>
                    </a:srgbClr>
                  </a:outerShdw>
                </a:effectLst>
              </a:rPr>
              <a:t>strošek na enoto </a:t>
            </a:r>
            <a:r>
              <a:rPr lang="sl-SI" sz="2400" dirty="0" smtClean="0">
                <a:solidFill>
                  <a:schemeClr val="tx1"/>
                </a:solidFill>
                <a:effectLst>
                  <a:outerShdw blurRad="38100" dist="38100" dir="2700000" algn="tl">
                    <a:srgbClr val="000000">
                      <a:alpha val="43137"/>
                    </a:srgbClr>
                  </a:outerShdw>
                </a:effectLst>
              </a:rPr>
              <a:t>za </a:t>
            </a:r>
            <a:r>
              <a:rPr lang="sl-SI" sz="2400" dirty="0">
                <a:solidFill>
                  <a:schemeClr val="tx1"/>
                </a:solidFill>
                <a:effectLst>
                  <a:outerShdw blurRad="38100" dist="38100" dir="2700000" algn="tl">
                    <a:srgbClr val="000000">
                      <a:alpha val="43137"/>
                    </a:srgbClr>
                  </a:outerShdw>
                </a:effectLst>
              </a:rPr>
              <a:t>organizacijsko podporo gostovanj na slovenskih visokošolskih </a:t>
            </a:r>
            <a:r>
              <a:rPr lang="sl-SI" sz="2400" dirty="0" smtClean="0">
                <a:solidFill>
                  <a:schemeClr val="tx1"/>
                </a:solidFill>
                <a:effectLst>
                  <a:outerShdw blurRad="38100" dist="38100" dir="2700000" algn="tl">
                    <a:srgbClr val="000000">
                      <a:alpha val="43137"/>
                    </a:srgbClr>
                  </a:outerShdw>
                </a:effectLst>
              </a:rPr>
              <a:t>zavodih</a:t>
            </a:r>
            <a:endParaRPr lang="sl-SI" sz="2400" b="1" dirty="0">
              <a:solidFill>
                <a:schemeClr val="tx1"/>
              </a:solidFill>
              <a:effectLst>
                <a:outerShdw blurRad="38100" dist="38100" dir="2700000" algn="tl">
                  <a:srgbClr val="000000">
                    <a:alpha val="43137"/>
                  </a:srgbClr>
                </a:outerShdw>
              </a:effectLst>
            </a:endParaRPr>
          </a:p>
          <a:p>
            <a:pPr lvl="0" algn="just"/>
            <a:r>
              <a:rPr lang="sl-SI" sz="2400" dirty="0">
                <a:solidFill>
                  <a:schemeClr val="tx1"/>
                </a:solidFill>
                <a:effectLst>
                  <a:outerShdw blurRad="38100" dist="38100" dir="2700000" algn="tl">
                    <a:srgbClr val="000000">
                      <a:alpha val="43137"/>
                    </a:srgbClr>
                  </a:outerShdw>
                </a:effectLst>
              </a:rPr>
              <a:t>Standardni strošek na enoto za izvedbo gostovanja </a:t>
            </a:r>
            <a:r>
              <a:rPr lang="sl-SI" sz="2400" dirty="0" smtClean="0">
                <a:solidFill>
                  <a:schemeClr val="tx1"/>
                </a:solidFill>
                <a:effectLst>
                  <a:outerShdw blurRad="38100" dist="38100" dir="2700000" algn="tl">
                    <a:srgbClr val="000000">
                      <a:alpha val="43137"/>
                    </a:srgbClr>
                  </a:outerShdw>
                </a:effectLst>
              </a:rPr>
              <a:t>gostujočega tujega </a:t>
            </a:r>
            <a:r>
              <a:rPr lang="sl-SI" sz="2400" dirty="0">
                <a:solidFill>
                  <a:schemeClr val="tx1"/>
                </a:solidFill>
                <a:effectLst>
                  <a:outerShdw blurRad="38100" dist="38100" dir="2700000" algn="tl">
                    <a:srgbClr val="000000">
                      <a:alpha val="43137"/>
                    </a:srgbClr>
                  </a:outerShdw>
                </a:effectLst>
              </a:rPr>
              <a:t>strokovnjaka, ki  vsebuje</a:t>
            </a:r>
            <a:r>
              <a:rPr lang="sl-SI" sz="2400" dirty="0" smtClean="0">
                <a:solidFill>
                  <a:schemeClr val="tx1"/>
                </a:solidFill>
                <a:effectLst>
                  <a:outerShdw blurRad="38100" dist="38100" dir="2700000" algn="tl">
                    <a:srgbClr val="000000">
                      <a:alpha val="43137"/>
                    </a:srgbClr>
                  </a:outerShdw>
                </a:effectLst>
              </a:rPr>
              <a:t>:</a:t>
            </a:r>
          </a:p>
          <a:p>
            <a:pPr marL="0" lvl="0" indent="0" algn="just">
              <a:buNone/>
            </a:pPr>
            <a:endParaRPr lang="sl-SI" sz="2400" dirty="0">
              <a:solidFill>
                <a:schemeClr val="tx1"/>
              </a:solidFill>
            </a:endParaRPr>
          </a:p>
          <a:p>
            <a:pPr lvl="1" algn="just"/>
            <a:r>
              <a:rPr lang="sl-SI" sz="2400" dirty="0">
                <a:solidFill>
                  <a:schemeClr val="tx1"/>
                </a:solidFill>
                <a:effectLst>
                  <a:outerShdw blurRad="38100" dist="38100" dir="2700000" algn="tl">
                    <a:srgbClr val="000000">
                      <a:alpha val="43137"/>
                    </a:srgbClr>
                  </a:outerShdw>
                </a:effectLst>
              </a:rPr>
              <a:t>SSE za strošek bivanja</a:t>
            </a:r>
          </a:p>
          <a:p>
            <a:pPr lvl="1" algn="just"/>
            <a:r>
              <a:rPr lang="sl-SI" sz="2400" dirty="0">
                <a:solidFill>
                  <a:schemeClr val="tx1"/>
                </a:solidFill>
                <a:effectLst>
                  <a:outerShdw blurRad="38100" dist="38100" dir="2700000" algn="tl">
                    <a:srgbClr val="000000">
                      <a:alpha val="43137"/>
                    </a:srgbClr>
                  </a:outerShdw>
                </a:effectLst>
              </a:rPr>
              <a:t>SSE za potne stroške</a:t>
            </a:r>
          </a:p>
          <a:p>
            <a:pPr lvl="1" algn="just"/>
            <a:r>
              <a:rPr lang="sl-SI" sz="2400" dirty="0" smtClean="0">
                <a:solidFill>
                  <a:schemeClr val="tx1"/>
                </a:solidFill>
                <a:effectLst>
                  <a:outerShdw blurRad="38100" dist="38100" dir="2700000" algn="tl">
                    <a:srgbClr val="000000">
                      <a:alpha val="43137"/>
                    </a:srgbClr>
                  </a:outerShdw>
                </a:effectLst>
              </a:rPr>
              <a:t>SSE </a:t>
            </a:r>
            <a:r>
              <a:rPr lang="sl-SI" sz="2400" dirty="0">
                <a:solidFill>
                  <a:schemeClr val="tx1"/>
                </a:solidFill>
                <a:effectLst>
                  <a:outerShdw blurRad="38100" dist="38100" dir="2700000" algn="tl">
                    <a:srgbClr val="000000">
                      <a:alpha val="43137"/>
                    </a:srgbClr>
                  </a:outerShdw>
                </a:effectLst>
              </a:rPr>
              <a:t>za strošek poučevanja</a:t>
            </a:r>
          </a:p>
          <a:p>
            <a:pPr lvl="0"/>
            <a:endParaRPr lang="sl-SI" sz="2400" b="1" dirty="0" smtClean="0"/>
          </a:p>
        </p:txBody>
      </p:sp>
    </p:spTree>
    <p:extLst>
      <p:ext uri="{BB962C8B-B14F-4D97-AF65-F5344CB8AC3E}">
        <p14:creationId xmlns:p14="http://schemas.microsoft.com/office/powerpoint/2010/main" val="4167259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6647"/>
            <a:ext cx="3474720" cy="5334113"/>
          </a:xfrm>
          <a:solidFill>
            <a:schemeClr val="accent6">
              <a:lumMod val="20000"/>
              <a:lumOff val="80000"/>
            </a:schemeClr>
          </a:solidFill>
        </p:spPr>
        <p:txBody>
          <a:bodyPr>
            <a:normAutofit/>
          </a:bodyPr>
          <a:lstStyle/>
          <a:p>
            <a:r>
              <a:rPr lang="sl-SI" b="1" dirty="0" smtClean="0">
                <a:solidFill>
                  <a:schemeClr val="tx1"/>
                </a:solidFill>
              </a:rPr>
              <a:t>SSE za organizacijsko podporo gostovanj</a:t>
            </a:r>
            <a:endParaRPr lang="sl-SI" dirty="0">
              <a:solidFill>
                <a:schemeClr val="tx1"/>
              </a:solidFill>
            </a:endParaRPr>
          </a:p>
        </p:txBody>
      </p:sp>
      <p:sp>
        <p:nvSpPr>
          <p:cNvPr id="5" name="Rectangle 1"/>
          <p:cNvSpPr>
            <a:spLocks noChangeArrowheads="1"/>
          </p:cNvSpPr>
          <p:nvPr/>
        </p:nvSpPr>
        <p:spPr bwMode="auto">
          <a:xfrm>
            <a:off x="-377190" y="-9258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sl-SI" altLang="sl-SI" sz="1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Za SSE za organizacijsko podporo gostovanj se upravičencu ob predložitvi ustreznih dokazil povrnejo stroški po naslednji lestvici: </a:t>
            </a:r>
            <a:endParaRPr kumimoji="0" lang="sl-SI" altLang="sl-SI"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Lst>
            </a:pPr>
            <a:endParaRPr kumimoji="0" lang="sl-SI" altLang="sl-SI" sz="1800" b="0" i="0" u="none" strike="noStrike" cap="none" normalizeH="0" baseline="0" smtClean="0">
              <a:ln>
                <a:noFill/>
              </a:ln>
              <a:solidFill>
                <a:schemeClr val="tx1"/>
              </a:solidFill>
              <a:effectLst/>
              <a:latin typeface="Arial" panose="020B0604020202020204" pitchFamily="34" charset="0"/>
            </a:endParaRPr>
          </a:p>
        </p:txBody>
      </p:sp>
      <p:sp>
        <p:nvSpPr>
          <p:cNvPr id="6" name="Pravokotnik 5"/>
          <p:cNvSpPr/>
          <p:nvPr/>
        </p:nvSpPr>
        <p:spPr>
          <a:xfrm>
            <a:off x="3840480" y="3693695"/>
            <a:ext cx="7440929" cy="2554545"/>
          </a:xfrm>
          <a:prstGeom prst="rect">
            <a:avLst/>
          </a:prstGeom>
        </p:spPr>
        <p:txBody>
          <a:bodyPr wrap="square">
            <a:spAutoFit/>
          </a:bodyPr>
          <a:lstStyle/>
          <a:p>
            <a:pPr algn="just">
              <a:spcAft>
                <a:spcPts val="0"/>
              </a:spcAft>
            </a:pPr>
            <a:endParaRPr lang="sl-SI" sz="2000" dirty="0" smtClean="0">
              <a:ea typeface="Times New Roman" panose="02020603050405020304" pitchFamily="18" charset="0"/>
            </a:endParaRPr>
          </a:p>
          <a:p>
            <a:pPr algn="just">
              <a:spcAft>
                <a:spcPts val="0"/>
              </a:spcAft>
            </a:pPr>
            <a:endParaRPr lang="sl-SI" sz="2000" dirty="0">
              <a:ea typeface="Times New Roman" panose="02020603050405020304" pitchFamily="18" charset="0"/>
            </a:endParaRPr>
          </a:p>
          <a:p>
            <a:pPr algn="just">
              <a:spcAft>
                <a:spcPts val="0"/>
              </a:spcAft>
            </a:pPr>
            <a:r>
              <a:rPr lang="sl-SI" sz="2400" i="1" u="sng" dirty="0" smtClean="0">
                <a:solidFill>
                  <a:srgbClr val="0070C0"/>
                </a:solidFill>
                <a:effectLst>
                  <a:outerShdw blurRad="38100" dist="38100" dir="2700000" algn="tl">
                    <a:srgbClr val="000000">
                      <a:alpha val="43137"/>
                    </a:srgbClr>
                  </a:outerShdw>
                </a:effectLst>
                <a:ea typeface="Times New Roman" panose="02020603050405020304" pitchFamily="18" charset="0"/>
              </a:rPr>
              <a:t>Dokazila</a:t>
            </a:r>
          </a:p>
          <a:p>
            <a:pPr marL="342900" indent="-342900" algn="just">
              <a:spcAft>
                <a:spcPts val="0"/>
              </a:spcAft>
              <a:buFont typeface="Arial" panose="020B0604020202020204" pitchFamily="34" charset="0"/>
              <a:buChar char="•"/>
            </a:pPr>
            <a:r>
              <a:rPr lang="sl-SI" sz="2400" dirty="0" smtClean="0">
                <a:solidFill>
                  <a:srgbClr val="0070C0"/>
                </a:solidFill>
                <a:effectLst>
                  <a:outerShdw blurRad="38100" dist="38100" dir="2700000" algn="tl">
                    <a:srgbClr val="000000">
                      <a:alpha val="43137"/>
                    </a:srgbClr>
                  </a:outerShdw>
                </a:effectLst>
                <a:ea typeface="Times New Roman" panose="02020603050405020304" pitchFamily="18" charset="0"/>
              </a:rPr>
              <a:t>Upravičenec dokazuje dosežene rezultate </a:t>
            </a:r>
            <a:r>
              <a:rPr lang="sl-SI" sz="2400" dirty="0">
                <a:solidFill>
                  <a:srgbClr val="0070C0"/>
                </a:solidFill>
                <a:effectLst>
                  <a:outerShdw blurRad="38100" dist="38100" dir="2700000" algn="tl">
                    <a:srgbClr val="000000">
                      <a:alpha val="43137"/>
                    </a:srgbClr>
                  </a:outerShdw>
                </a:effectLst>
                <a:ea typeface="Times New Roman" panose="02020603050405020304" pitchFamily="18" charset="0"/>
              </a:rPr>
              <a:t>v okviru SSE za organizacijsko podporo gostovanj </a:t>
            </a:r>
            <a:r>
              <a:rPr lang="sl-SI" sz="2400" dirty="0" smtClean="0">
                <a:solidFill>
                  <a:srgbClr val="0070C0"/>
                </a:solidFill>
                <a:effectLst>
                  <a:outerShdw blurRad="38100" dist="38100" dir="2700000" algn="tl">
                    <a:srgbClr val="000000">
                      <a:alpha val="43137"/>
                    </a:srgbClr>
                  </a:outerShdw>
                </a:effectLst>
                <a:ea typeface="Times New Roman" panose="02020603050405020304" pitchFamily="18" charset="0"/>
              </a:rPr>
              <a:t>z </a:t>
            </a:r>
            <a:r>
              <a:rPr lang="sl-SI" sz="2400" dirty="0">
                <a:solidFill>
                  <a:srgbClr val="0070C0"/>
                </a:solidFill>
                <a:effectLst>
                  <a:outerShdw blurRad="38100" dist="38100" dir="2700000" algn="tl">
                    <a:srgbClr val="000000">
                      <a:alpha val="43137"/>
                    </a:srgbClr>
                  </a:outerShdw>
                </a:effectLst>
                <a:ea typeface="Times New Roman" panose="02020603050405020304" pitchFamily="18" charset="0"/>
              </a:rPr>
              <a:t>izpolnjeno Prilogo </a:t>
            </a:r>
            <a:r>
              <a:rPr lang="sl-SI" sz="2400" dirty="0" smtClean="0">
                <a:solidFill>
                  <a:srgbClr val="0070C0"/>
                </a:solidFill>
                <a:effectLst>
                  <a:outerShdw blurRad="38100" dist="38100" dir="2700000" algn="tl">
                    <a:srgbClr val="000000">
                      <a:alpha val="43137"/>
                    </a:srgbClr>
                  </a:outerShdw>
                </a:effectLst>
                <a:ea typeface="Times New Roman" panose="02020603050405020304" pitchFamily="18" charset="0"/>
              </a:rPr>
              <a:t>8 razpisne dokumentacije</a:t>
            </a:r>
          </a:p>
          <a:p>
            <a:pPr marL="342900" indent="-342900" algn="just">
              <a:spcAft>
                <a:spcPts val="0"/>
              </a:spcAft>
              <a:buFont typeface="Arial" panose="020B0604020202020204" pitchFamily="34" charset="0"/>
              <a:buChar char="•"/>
            </a:pPr>
            <a:r>
              <a:rPr lang="sl-SI" sz="2400" dirty="0" smtClean="0">
                <a:solidFill>
                  <a:srgbClr val="0070C0"/>
                </a:solidFill>
                <a:effectLst>
                  <a:outerShdw blurRad="38100" dist="38100" dir="2700000" algn="tl">
                    <a:srgbClr val="000000">
                      <a:alpha val="43137"/>
                    </a:srgbClr>
                  </a:outerShdw>
                </a:effectLst>
                <a:ea typeface="Times New Roman" panose="02020603050405020304" pitchFamily="18" charset="0"/>
              </a:rPr>
              <a:t>Poročilo upravičenca o izvedenih aktivnostih</a:t>
            </a:r>
            <a:endParaRPr lang="sl-SI" sz="2400" dirty="0">
              <a:solidFill>
                <a:srgbClr val="0070C0"/>
              </a:solidFill>
              <a:effectLst>
                <a:outerShdw blurRad="38100" dist="38100" dir="2700000" algn="tl">
                  <a:srgbClr val="000000">
                    <a:alpha val="43137"/>
                  </a:srgbClr>
                </a:outerShdw>
              </a:effectLst>
              <a:ea typeface="Times New Roman" panose="02020603050405020304" pitchFamily="18" charset="0"/>
            </a:endParaRPr>
          </a:p>
        </p:txBody>
      </p:sp>
      <p:graphicFrame>
        <p:nvGraphicFramePr>
          <p:cNvPr id="13" name="Označba mesta vsebine 12"/>
          <p:cNvGraphicFramePr>
            <a:graphicFrameLocks noGrp="1"/>
          </p:cNvGraphicFramePr>
          <p:nvPr>
            <p:ph idx="1"/>
            <p:extLst>
              <p:ext uri="{D42A27DB-BD31-4B8C-83A1-F6EECF244321}">
                <p14:modId xmlns:p14="http://schemas.microsoft.com/office/powerpoint/2010/main" val="2595229885"/>
              </p:ext>
            </p:extLst>
          </p:nvPr>
        </p:nvGraphicFramePr>
        <p:xfrm>
          <a:off x="3840480" y="887222"/>
          <a:ext cx="7383780" cy="3154680"/>
        </p:xfrm>
        <a:graphic>
          <a:graphicData uri="http://schemas.openxmlformats.org/drawingml/2006/table">
            <a:tbl>
              <a:tblPr firstRow="1" firstCol="1" bandRow="1">
                <a:tableStyleId>{5C22544A-7EE6-4342-B048-85BDC9FD1C3A}</a:tableStyleId>
              </a:tblPr>
              <a:tblGrid>
                <a:gridCol w="1577340"/>
                <a:gridCol w="2736261"/>
                <a:gridCol w="3070179"/>
              </a:tblGrid>
              <a:tr h="595730">
                <a:tc rowSpan="3">
                  <a:txBody>
                    <a:bodyPr/>
                    <a:lstStyle/>
                    <a:p>
                      <a:pPr algn="ctr">
                        <a:lnSpc>
                          <a:spcPct val="115000"/>
                        </a:lnSpc>
                        <a:spcAft>
                          <a:spcPts val="0"/>
                        </a:spcAft>
                        <a:tabLst>
                          <a:tab pos="2743200" algn="ctr"/>
                          <a:tab pos="5486400" algn="r"/>
                        </a:tabLst>
                      </a:pPr>
                      <a:r>
                        <a:rPr lang="sl-SI" sz="1800" dirty="0">
                          <a:effectLst/>
                        </a:rPr>
                        <a:t> </a:t>
                      </a:r>
                    </a:p>
                    <a:p>
                      <a:pPr algn="ctr">
                        <a:lnSpc>
                          <a:spcPct val="115000"/>
                        </a:lnSpc>
                        <a:spcAft>
                          <a:spcPts val="0"/>
                        </a:spcAft>
                        <a:tabLst>
                          <a:tab pos="2743200" algn="ctr"/>
                          <a:tab pos="5486400" algn="r"/>
                        </a:tabLst>
                      </a:pPr>
                      <a:r>
                        <a:rPr lang="sl-SI" sz="1800" dirty="0">
                          <a:effectLst/>
                        </a:rPr>
                        <a:t> </a:t>
                      </a:r>
                    </a:p>
                    <a:p>
                      <a:pPr algn="ctr">
                        <a:lnSpc>
                          <a:spcPct val="115000"/>
                        </a:lnSpc>
                        <a:spcAft>
                          <a:spcPts val="0"/>
                        </a:spcAft>
                        <a:tabLst>
                          <a:tab pos="2743200" algn="ctr"/>
                          <a:tab pos="5486400" algn="r"/>
                        </a:tabLst>
                      </a:pPr>
                      <a:r>
                        <a:rPr lang="sl-SI" sz="1800" dirty="0">
                          <a:effectLst/>
                        </a:rPr>
                        <a:t> </a:t>
                      </a:r>
                    </a:p>
                    <a:p>
                      <a:pPr algn="ctr">
                        <a:lnSpc>
                          <a:spcPct val="115000"/>
                        </a:lnSpc>
                        <a:spcAft>
                          <a:spcPts val="0"/>
                        </a:spcAft>
                        <a:tabLst>
                          <a:tab pos="2743200" algn="ctr"/>
                          <a:tab pos="5486400" algn="r"/>
                        </a:tabLst>
                      </a:pPr>
                      <a:r>
                        <a:rPr lang="sl-SI" sz="1800" b="0" dirty="0">
                          <a:solidFill>
                            <a:schemeClr val="tx1"/>
                          </a:solidFill>
                          <a:effectLst/>
                        </a:rPr>
                        <a:t>SSE za organizacijsko podporo gostovanj </a:t>
                      </a:r>
                      <a:endParaRPr lang="sl-SI"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tabLst>
                          <a:tab pos="2743200" algn="ctr"/>
                          <a:tab pos="5486400" algn="r"/>
                        </a:tabLst>
                      </a:pPr>
                      <a:r>
                        <a:rPr lang="sl-SI" sz="1800" b="0" dirty="0">
                          <a:solidFill>
                            <a:schemeClr val="tx1"/>
                          </a:solidFill>
                          <a:effectLst/>
                        </a:rPr>
                        <a:t>Dodelitev glede na število udeležencev gostovanj </a:t>
                      </a:r>
                      <a:endParaRPr lang="sl-SI"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tabLst>
                          <a:tab pos="2743200" algn="ctr"/>
                          <a:tab pos="5486400" algn="r"/>
                        </a:tabLst>
                      </a:pPr>
                      <a:r>
                        <a:rPr lang="sl-SI" sz="1800" b="0" dirty="0">
                          <a:solidFill>
                            <a:schemeClr val="tx1"/>
                          </a:solidFill>
                          <a:effectLst/>
                        </a:rPr>
                        <a:t>Znesek</a:t>
                      </a:r>
                      <a:endParaRPr lang="sl-SI"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r>
              <a:tr h="1516382">
                <a:tc vMerge="1">
                  <a:txBody>
                    <a:bodyPr/>
                    <a:lstStyle/>
                    <a:p>
                      <a:endParaRPr lang="sl-SI"/>
                    </a:p>
                  </a:txBody>
                  <a:tcPr/>
                </a:tc>
                <a:tc>
                  <a:txBody>
                    <a:bodyPr/>
                    <a:lstStyle/>
                    <a:p>
                      <a:pPr algn="just">
                        <a:lnSpc>
                          <a:spcPct val="115000"/>
                        </a:lnSpc>
                        <a:spcAft>
                          <a:spcPts val="0"/>
                        </a:spcAft>
                        <a:tabLst>
                          <a:tab pos="2743200" algn="ctr"/>
                          <a:tab pos="5486400" algn="r"/>
                        </a:tabLst>
                      </a:pPr>
                      <a:r>
                        <a:rPr lang="sl-SI" sz="1800" b="1" dirty="0">
                          <a:effectLst/>
                        </a:rPr>
                        <a:t>V primeru gostovanj med državami Programa:</a:t>
                      </a:r>
                    </a:p>
                    <a:p>
                      <a:pPr marL="342900" lvl="0" indent="-342900">
                        <a:lnSpc>
                          <a:spcPct val="115000"/>
                        </a:lnSpc>
                        <a:spcAft>
                          <a:spcPts val="0"/>
                        </a:spcAft>
                        <a:buFont typeface="Symbol" panose="05050102010706020507" pitchFamily="18" charset="2"/>
                        <a:buChar char=""/>
                        <a:tabLst>
                          <a:tab pos="2743200" algn="ctr"/>
                          <a:tab pos="5486400" algn="r"/>
                        </a:tabLst>
                      </a:pPr>
                      <a:r>
                        <a:rPr lang="sl-SI" sz="1800" b="1" dirty="0">
                          <a:effectLst/>
                        </a:rPr>
                        <a:t>do 100. udeleženca</a:t>
                      </a:r>
                    </a:p>
                    <a:p>
                      <a:pPr marL="342900" lvl="0" indent="-342900">
                        <a:lnSpc>
                          <a:spcPct val="115000"/>
                        </a:lnSpc>
                        <a:spcAft>
                          <a:spcPts val="0"/>
                        </a:spcAft>
                        <a:buFont typeface="Symbol" panose="05050102010706020507" pitchFamily="18" charset="2"/>
                        <a:buChar char=""/>
                        <a:tabLst>
                          <a:tab pos="2743200" algn="ctr"/>
                          <a:tab pos="5486400" algn="r"/>
                        </a:tabLst>
                      </a:pPr>
                      <a:r>
                        <a:rPr lang="sl-SI" sz="1800" b="1" dirty="0">
                          <a:effectLst/>
                        </a:rPr>
                        <a:t>po 100. udeležencu</a:t>
                      </a:r>
                    </a:p>
                    <a:p>
                      <a:pPr>
                        <a:lnSpc>
                          <a:spcPct val="115000"/>
                        </a:lnSpc>
                        <a:spcAft>
                          <a:spcPts val="0"/>
                        </a:spcAft>
                        <a:tabLst>
                          <a:tab pos="2743200" algn="ctr"/>
                          <a:tab pos="5486400" algn="r"/>
                        </a:tabLst>
                      </a:pPr>
                      <a:r>
                        <a:rPr lang="sl-SI" sz="1800" b="1" dirty="0">
                          <a:effectLst/>
                        </a:rPr>
                        <a:t> </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nSpc>
                          <a:spcPct val="115000"/>
                        </a:lnSpc>
                        <a:spcAft>
                          <a:spcPts val="0"/>
                        </a:spcAft>
                        <a:tabLst>
                          <a:tab pos="2743200" algn="ctr"/>
                          <a:tab pos="5486400" algn="r"/>
                        </a:tabLst>
                      </a:pPr>
                      <a:r>
                        <a:rPr lang="sl-SI" sz="1800" b="1" dirty="0">
                          <a:effectLst/>
                        </a:rPr>
                        <a:t> </a:t>
                      </a:r>
                    </a:p>
                    <a:p>
                      <a:pPr>
                        <a:lnSpc>
                          <a:spcPct val="115000"/>
                        </a:lnSpc>
                        <a:spcAft>
                          <a:spcPts val="0"/>
                        </a:spcAft>
                        <a:tabLst>
                          <a:tab pos="2743200" algn="ctr"/>
                          <a:tab pos="5486400" algn="r"/>
                        </a:tabLst>
                      </a:pPr>
                      <a:r>
                        <a:rPr lang="sl-SI" sz="1800" b="1" dirty="0">
                          <a:effectLst/>
                        </a:rPr>
                        <a:t> </a:t>
                      </a:r>
                    </a:p>
                    <a:p>
                      <a:pPr>
                        <a:lnSpc>
                          <a:spcPct val="115000"/>
                        </a:lnSpc>
                        <a:spcAft>
                          <a:spcPts val="0"/>
                        </a:spcAft>
                        <a:tabLst>
                          <a:tab pos="2743200" algn="ctr"/>
                          <a:tab pos="5486400" algn="r"/>
                        </a:tabLst>
                      </a:pPr>
                      <a:r>
                        <a:rPr lang="sl-SI" sz="1800" b="1" dirty="0">
                          <a:effectLst/>
                        </a:rPr>
                        <a:t>350,00 EUR na udeleženca</a:t>
                      </a:r>
                    </a:p>
                    <a:p>
                      <a:pPr>
                        <a:lnSpc>
                          <a:spcPct val="115000"/>
                        </a:lnSpc>
                        <a:spcAft>
                          <a:spcPts val="0"/>
                        </a:spcAft>
                        <a:tabLst>
                          <a:tab pos="2743200" algn="ctr"/>
                          <a:tab pos="5486400" algn="r"/>
                        </a:tabLst>
                      </a:pPr>
                      <a:r>
                        <a:rPr lang="sl-SI" sz="1800" b="1" dirty="0">
                          <a:effectLst/>
                        </a:rPr>
                        <a:t>200,00 EUR na dodatnega udeleženca</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r>
              <a:tr h="902614">
                <a:tc vMerge="1">
                  <a:txBody>
                    <a:bodyPr/>
                    <a:lstStyle/>
                    <a:p>
                      <a:endParaRPr lang="sl-SI"/>
                    </a:p>
                  </a:txBody>
                  <a:tcPr/>
                </a:tc>
                <a:tc>
                  <a:txBody>
                    <a:bodyPr/>
                    <a:lstStyle/>
                    <a:p>
                      <a:pPr>
                        <a:lnSpc>
                          <a:spcPct val="115000"/>
                        </a:lnSpc>
                        <a:spcAft>
                          <a:spcPts val="0"/>
                        </a:spcAft>
                        <a:tabLst>
                          <a:tab pos="2743200" algn="ctr"/>
                          <a:tab pos="5486400" algn="r"/>
                        </a:tabLst>
                      </a:pPr>
                      <a:r>
                        <a:rPr lang="sl-SI" sz="1800" b="1" dirty="0">
                          <a:effectLst/>
                        </a:rPr>
                        <a:t>V primeru gostovanj med državami Programa in partnerskimi državami</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ABF"/>
                    </a:solidFill>
                  </a:tcPr>
                </a:tc>
                <a:tc>
                  <a:txBody>
                    <a:bodyPr/>
                    <a:lstStyle/>
                    <a:p>
                      <a:pPr>
                        <a:lnSpc>
                          <a:spcPct val="115000"/>
                        </a:lnSpc>
                        <a:spcAft>
                          <a:spcPts val="0"/>
                        </a:spcAft>
                        <a:tabLst>
                          <a:tab pos="2743200" algn="ctr"/>
                          <a:tab pos="5486400" algn="r"/>
                        </a:tabLst>
                      </a:pPr>
                      <a:r>
                        <a:rPr lang="sl-SI" sz="1800" b="1" dirty="0">
                          <a:effectLst/>
                        </a:rPr>
                        <a:t>350,00 EUR na udeleženca</a:t>
                      </a:r>
                      <a:endParaRPr lang="sl-SI"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ABF"/>
                    </a:solidFill>
                  </a:tcPr>
                </a:tc>
              </a:tr>
            </a:tbl>
          </a:graphicData>
        </a:graphic>
      </p:graphicFrame>
    </p:spTree>
    <p:extLst>
      <p:ext uri="{BB962C8B-B14F-4D97-AF65-F5344CB8AC3E}">
        <p14:creationId xmlns:p14="http://schemas.microsoft.com/office/powerpoint/2010/main" val="3677824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2950"/>
            <a:ext cx="3463289" cy="5349239"/>
          </a:xfrm>
          <a:solidFill>
            <a:schemeClr val="accent6">
              <a:lumMod val="20000"/>
              <a:lumOff val="80000"/>
            </a:schemeClr>
          </a:solidFill>
        </p:spPr>
        <p:txBody>
          <a:bodyPr/>
          <a:lstStyle/>
          <a:p>
            <a:r>
              <a:rPr lang="sl-SI" b="1" dirty="0">
                <a:solidFill>
                  <a:schemeClr val="tx1"/>
                </a:solidFill>
              </a:rPr>
              <a:t>SSE za določitev stroškov </a:t>
            </a:r>
            <a:r>
              <a:rPr lang="sl-SI" b="1" dirty="0" smtClean="0">
                <a:solidFill>
                  <a:schemeClr val="tx1"/>
                </a:solidFill>
              </a:rPr>
              <a:t>poučevanja</a:t>
            </a:r>
            <a:endParaRPr lang="sl-SI" dirty="0">
              <a:solidFill>
                <a:schemeClr val="tx1"/>
              </a:solidFill>
            </a:endParaRPr>
          </a:p>
        </p:txBody>
      </p:sp>
      <p:sp>
        <p:nvSpPr>
          <p:cNvPr id="3" name="Označba mesta vsebine 2"/>
          <p:cNvSpPr>
            <a:spLocks noGrp="1"/>
          </p:cNvSpPr>
          <p:nvPr>
            <p:ph idx="1"/>
          </p:nvPr>
        </p:nvSpPr>
        <p:spPr>
          <a:xfrm>
            <a:off x="3652098" y="864108"/>
            <a:ext cx="7315200" cy="5120640"/>
          </a:xfrm>
        </p:spPr>
        <p:txBody>
          <a:bodyPr>
            <a:normAutofit/>
          </a:bodyPr>
          <a:lstStyle/>
          <a:p>
            <a:pPr marL="0" indent="0">
              <a:buNone/>
            </a:pPr>
            <a:endParaRPr lang="sl-SI" sz="2800" dirty="0"/>
          </a:p>
          <a:p>
            <a:pPr algn="just"/>
            <a:r>
              <a:rPr lang="sl-SI" sz="2800" b="1" dirty="0" smtClean="0"/>
              <a:t>znaša </a:t>
            </a:r>
            <a:r>
              <a:rPr lang="sl-SI" sz="2800" b="1" dirty="0"/>
              <a:t>136,00 EUR na </a:t>
            </a:r>
            <a:r>
              <a:rPr lang="sl-SI" sz="2800" b="1" dirty="0" smtClean="0"/>
              <a:t>uro</a:t>
            </a:r>
          </a:p>
          <a:p>
            <a:pPr algn="just"/>
            <a:r>
              <a:rPr lang="sl-SI" sz="2800" b="1" dirty="0" smtClean="0"/>
              <a:t>1 </a:t>
            </a:r>
            <a:r>
              <a:rPr lang="sl-SI" sz="2800" b="1" dirty="0"/>
              <a:t>ura predavanja pomeni eno pedagoško uro (45 minut). </a:t>
            </a:r>
            <a:endParaRPr lang="sl-SI" sz="2800" b="1" dirty="0" smtClean="0"/>
          </a:p>
          <a:p>
            <a:pPr algn="just"/>
            <a:endParaRPr lang="sl-SI" sz="2800" b="1" dirty="0"/>
          </a:p>
          <a:p>
            <a:pPr marL="0" indent="0">
              <a:buNone/>
            </a:pPr>
            <a:r>
              <a:rPr lang="sl-SI" sz="2400" b="1" u="sng" dirty="0" smtClean="0">
                <a:solidFill>
                  <a:srgbClr val="0070C0"/>
                </a:solidFill>
                <a:effectLst>
                  <a:outerShdw blurRad="38100" dist="38100" dir="2700000" algn="tl">
                    <a:srgbClr val="000000">
                      <a:alpha val="43137"/>
                    </a:srgbClr>
                  </a:outerShdw>
                </a:effectLst>
              </a:rPr>
              <a:t>Dokazila: </a:t>
            </a:r>
          </a:p>
          <a:p>
            <a:pPr marL="0" indent="0" algn="just">
              <a:buNone/>
            </a:pPr>
            <a:r>
              <a:rPr lang="sl-SI" sz="2400" dirty="0" smtClean="0">
                <a:solidFill>
                  <a:srgbClr val="0070C0"/>
                </a:solidFill>
                <a:effectLst>
                  <a:outerShdw blurRad="38100" dist="38100" dir="2700000" algn="tl">
                    <a:srgbClr val="000000">
                      <a:alpha val="43137"/>
                    </a:srgbClr>
                  </a:outerShdw>
                </a:effectLst>
              </a:rPr>
              <a:t>Upravičenec dokazuje dosežene rezultate v okviru SSE za stroške poučevanja, SSE za strošek bivanja in  SSE za potne stroške za izvedbo za izvedbo gostovanja  gostujočega tujega strokovnjaka (Priloga 9 razpisne dokumentacije)  ter dodatnimi </a:t>
            </a:r>
            <a:r>
              <a:rPr lang="sl-SI" sz="2400" dirty="0" smtClean="0">
                <a:solidFill>
                  <a:srgbClr val="0070C0"/>
                </a:solidFill>
                <a:effectLst>
                  <a:outerShdw blurRad="38100" dist="38100" dir="2700000" algn="tl">
                    <a:srgbClr val="000000">
                      <a:alpha val="43137"/>
                    </a:srgbClr>
                  </a:outerShdw>
                </a:effectLst>
              </a:rPr>
              <a:t>dokazili. </a:t>
            </a:r>
            <a:endParaRPr lang="sl-SI" sz="2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324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63746"/>
            <a:ext cx="3486150" cy="5362733"/>
          </a:xfrm>
          <a:solidFill>
            <a:schemeClr val="accent6">
              <a:lumMod val="20000"/>
              <a:lumOff val="80000"/>
            </a:schemeClr>
          </a:solidFill>
        </p:spPr>
        <p:txBody>
          <a:bodyPr>
            <a:normAutofit/>
          </a:bodyPr>
          <a:lstStyle/>
          <a:p>
            <a:r>
              <a:rPr lang="sl-SI" b="1" dirty="0">
                <a:solidFill>
                  <a:schemeClr val="tx1"/>
                </a:solidFill>
              </a:rPr>
              <a:t>SSE za strošek bivanja </a:t>
            </a:r>
          </a:p>
        </p:txBody>
      </p:sp>
      <p:graphicFrame>
        <p:nvGraphicFramePr>
          <p:cNvPr id="9" name="Označba mesta vsebine 8"/>
          <p:cNvGraphicFramePr>
            <a:graphicFrameLocks noGrp="1"/>
          </p:cNvGraphicFramePr>
          <p:nvPr>
            <p:ph idx="1"/>
            <p:extLst>
              <p:ext uri="{D42A27DB-BD31-4B8C-83A1-F6EECF244321}">
                <p14:modId xmlns:p14="http://schemas.microsoft.com/office/powerpoint/2010/main" val="596158302"/>
              </p:ext>
            </p:extLst>
          </p:nvPr>
        </p:nvGraphicFramePr>
        <p:xfrm>
          <a:off x="3833812" y="1005839"/>
          <a:ext cx="6510337" cy="2019765"/>
        </p:xfrm>
        <a:graphic>
          <a:graphicData uri="http://schemas.openxmlformats.org/drawingml/2006/table">
            <a:tbl>
              <a:tblPr firstRow="1" firstCol="1" bandRow="1">
                <a:tableStyleId>{5C22544A-7EE6-4342-B048-85BDC9FD1C3A}</a:tableStyleId>
              </a:tblPr>
              <a:tblGrid>
                <a:gridCol w="2387024"/>
                <a:gridCol w="2248061"/>
                <a:gridCol w="1875252"/>
              </a:tblGrid>
              <a:tr h="440449">
                <a:tc rowSpan="4">
                  <a:txBody>
                    <a:bodyPr/>
                    <a:lstStyle/>
                    <a:p>
                      <a:pPr algn="ctr">
                        <a:lnSpc>
                          <a:spcPct val="115000"/>
                        </a:lnSpc>
                        <a:spcAft>
                          <a:spcPts val="0"/>
                        </a:spcAft>
                      </a:pPr>
                      <a:r>
                        <a:rPr lang="sl-SI" sz="1400" b="0" dirty="0">
                          <a:solidFill>
                            <a:schemeClr val="tx1"/>
                          </a:solidFill>
                          <a:effectLst/>
                          <a:latin typeface="Arial" panose="020B0604020202020204" pitchFamily="34" charset="0"/>
                          <a:ea typeface="Times New Roman" panose="02020603050405020304" pitchFamily="18" charset="0"/>
                        </a:rPr>
                        <a:t>SSE za strošek bivanja </a:t>
                      </a:r>
                      <a:endParaRPr lang="sl-SI"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0"/>
                        </a:spcAft>
                      </a:pPr>
                      <a:r>
                        <a:rPr lang="sl-SI" sz="1400" b="0" dirty="0">
                          <a:solidFill>
                            <a:schemeClr val="tx1"/>
                          </a:solidFill>
                          <a:effectLst/>
                          <a:latin typeface="Arial" panose="020B0604020202020204" pitchFamily="34" charset="0"/>
                          <a:ea typeface="Times New Roman" panose="02020603050405020304" pitchFamily="18" charset="0"/>
                        </a:rPr>
                        <a:t>Dolžina trajanja bivanja</a:t>
                      </a:r>
                      <a:endParaRPr lang="sl-SI"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15000"/>
                        </a:lnSpc>
                        <a:spcAft>
                          <a:spcPts val="0"/>
                        </a:spcAft>
                      </a:pPr>
                      <a:r>
                        <a:rPr lang="sl-SI" sz="1400" b="0" dirty="0">
                          <a:solidFill>
                            <a:schemeClr val="tx1"/>
                          </a:solidFill>
                          <a:effectLst/>
                          <a:latin typeface="Arial" panose="020B0604020202020204" pitchFamily="34" charset="0"/>
                          <a:ea typeface="Times New Roman" panose="02020603050405020304" pitchFamily="18" charset="0"/>
                        </a:rPr>
                        <a:t>Znesek (v EUR) na dan za udeleženca</a:t>
                      </a:r>
                      <a:endParaRPr lang="sl-SI"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6">
                        <a:lumMod val="20000"/>
                        <a:lumOff val="80000"/>
                      </a:schemeClr>
                    </a:solidFill>
                  </a:tcPr>
                </a:tc>
              </a:tr>
              <a:tr h="422448">
                <a:tc vMerge="1">
                  <a:txBody>
                    <a:bodyPr/>
                    <a:lstStyle/>
                    <a:p>
                      <a:endParaRPr lang="sl-SI"/>
                    </a:p>
                  </a:txBody>
                  <a:tcPr/>
                </a:tc>
                <a:tc>
                  <a:txBody>
                    <a:bodyPr/>
                    <a:lstStyle/>
                    <a:p>
                      <a:pPr>
                        <a:lnSpc>
                          <a:spcPct val="115000"/>
                        </a:lnSpc>
                        <a:spcAft>
                          <a:spcPts val="0"/>
                        </a:spcAft>
                      </a:pPr>
                      <a:r>
                        <a:rPr lang="sl-SI" sz="1400" b="1" dirty="0">
                          <a:solidFill>
                            <a:schemeClr val="tx1"/>
                          </a:solidFill>
                          <a:effectLst/>
                          <a:latin typeface="Arial" panose="020B0604020202020204" pitchFamily="34" charset="0"/>
                          <a:ea typeface="Times New Roman" panose="02020603050405020304" pitchFamily="18" charset="0"/>
                        </a:rPr>
                        <a:t>Do 14 dni </a:t>
                      </a:r>
                      <a:endParaRPr lang="sl-SI" sz="1400" b="1" dirty="0" smtClean="0">
                        <a:solidFill>
                          <a:schemeClr val="tx1"/>
                        </a:solidFill>
                        <a:effectLst/>
                        <a:latin typeface="Arial" panose="020B0604020202020204" pitchFamily="34" charset="0"/>
                        <a:ea typeface="Times New Roman" panose="02020603050405020304" pitchFamily="18" charset="0"/>
                      </a:endParaRPr>
                    </a:p>
                    <a:p>
                      <a:pPr>
                        <a:lnSpc>
                          <a:spcPct val="115000"/>
                        </a:lnSpc>
                        <a:spcAft>
                          <a:spcPts val="0"/>
                        </a:spcAft>
                      </a:pPr>
                      <a:endParaRPr lang="sl-SI" sz="1400" b="1" dirty="0" smtClean="0">
                        <a:solidFill>
                          <a:schemeClr val="tx1"/>
                        </a:solidFill>
                        <a:effectLst/>
                        <a:latin typeface="Arial" panose="020B0604020202020204" pitchFamily="34" charset="0"/>
                        <a:ea typeface="Times New Roman" panose="02020603050405020304" pitchFamily="18" charset="0"/>
                      </a:endParaRPr>
                    </a:p>
                  </a:txBody>
                  <a:tcPr marL="68580" marR="68580" marT="0" marB="0">
                    <a:solidFill>
                      <a:schemeClr val="accent3">
                        <a:lumMod val="20000"/>
                        <a:lumOff val="80000"/>
                      </a:schemeClr>
                    </a:solidFill>
                  </a:tcPr>
                </a:tc>
                <a:tc>
                  <a:txBody>
                    <a:bodyPr/>
                    <a:lstStyle/>
                    <a:p>
                      <a:pPr>
                        <a:lnSpc>
                          <a:spcPct val="115000"/>
                        </a:lnSpc>
                        <a:spcAft>
                          <a:spcPts val="0"/>
                        </a:spcAft>
                      </a:pPr>
                      <a:r>
                        <a:rPr lang="sl-SI" sz="1400" b="1" dirty="0">
                          <a:solidFill>
                            <a:schemeClr val="tx1"/>
                          </a:solidFill>
                          <a:effectLst/>
                          <a:latin typeface="Arial" panose="020B0604020202020204" pitchFamily="34" charset="0"/>
                          <a:ea typeface="Times New Roman" panose="02020603050405020304" pitchFamily="18" charset="0"/>
                        </a:rPr>
                        <a:t>140,00 EUR </a:t>
                      </a:r>
                      <a:endParaRPr lang="sl-SI" sz="1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3">
                        <a:lumMod val="20000"/>
                        <a:lumOff val="80000"/>
                      </a:schemeClr>
                    </a:solidFill>
                  </a:tcPr>
                </a:tc>
              </a:tr>
              <a:tr h="423590">
                <a:tc vMerge="1">
                  <a:txBody>
                    <a:bodyPr/>
                    <a:lstStyle/>
                    <a:p>
                      <a:endParaRPr lang="sl-SI"/>
                    </a:p>
                  </a:txBody>
                  <a:tcPr/>
                </a:tc>
                <a:tc>
                  <a:txBody>
                    <a:bodyPr/>
                    <a:lstStyle/>
                    <a:p>
                      <a:pPr>
                        <a:lnSpc>
                          <a:spcPct val="115000"/>
                        </a:lnSpc>
                        <a:spcAft>
                          <a:spcPts val="0"/>
                        </a:spcAft>
                      </a:pPr>
                      <a:r>
                        <a:rPr lang="sl-SI" sz="1400" b="1" dirty="0">
                          <a:solidFill>
                            <a:schemeClr val="tx1"/>
                          </a:solidFill>
                          <a:effectLst/>
                          <a:latin typeface="Arial" panose="020B0604020202020204" pitchFamily="34" charset="0"/>
                          <a:ea typeface="Times New Roman" panose="02020603050405020304" pitchFamily="18" charset="0"/>
                        </a:rPr>
                        <a:t>Od 15 do 60 </a:t>
                      </a:r>
                      <a:r>
                        <a:rPr lang="sl-SI" sz="1400" b="1" dirty="0" smtClean="0">
                          <a:solidFill>
                            <a:schemeClr val="tx1"/>
                          </a:solidFill>
                          <a:effectLst/>
                          <a:latin typeface="Arial" panose="020B0604020202020204" pitchFamily="34" charset="0"/>
                          <a:ea typeface="Times New Roman" panose="02020603050405020304" pitchFamily="18" charset="0"/>
                        </a:rPr>
                        <a:t>dni</a:t>
                      </a:r>
                    </a:p>
                    <a:p>
                      <a:pPr>
                        <a:lnSpc>
                          <a:spcPct val="115000"/>
                        </a:lnSpc>
                        <a:spcAft>
                          <a:spcPts val="0"/>
                        </a:spcAft>
                      </a:pPr>
                      <a:endParaRPr lang="sl-SI" sz="1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15000"/>
                        </a:lnSpc>
                        <a:spcAft>
                          <a:spcPts val="0"/>
                        </a:spcAft>
                      </a:pPr>
                      <a:r>
                        <a:rPr lang="sl-SI" sz="1400" b="1" dirty="0">
                          <a:solidFill>
                            <a:schemeClr val="tx1"/>
                          </a:solidFill>
                          <a:effectLst/>
                          <a:latin typeface="Arial" panose="020B0604020202020204" pitchFamily="34" charset="0"/>
                          <a:ea typeface="Times New Roman" panose="02020603050405020304" pitchFamily="18" charset="0"/>
                        </a:rPr>
                        <a:t>98,00 EUR </a:t>
                      </a:r>
                      <a:endParaRPr lang="sl-SI" sz="1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547581">
                <a:tc vMerge="1">
                  <a:txBody>
                    <a:bodyPr/>
                    <a:lstStyle/>
                    <a:p>
                      <a:endParaRPr lang="sl-SI"/>
                    </a:p>
                  </a:txBody>
                  <a:tcPr/>
                </a:tc>
                <a:tc>
                  <a:txBody>
                    <a:bodyPr/>
                    <a:lstStyle/>
                    <a:p>
                      <a:pPr>
                        <a:lnSpc>
                          <a:spcPct val="115000"/>
                        </a:lnSpc>
                        <a:spcAft>
                          <a:spcPts val="0"/>
                        </a:spcAft>
                      </a:pPr>
                      <a:r>
                        <a:rPr lang="sl-SI" sz="1400" b="1" dirty="0">
                          <a:solidFill>
                            <a:schemeClr val="tx1"/>
                          </a:solidFill>
                          <a:effectLst/>
                          <a:latin typeface="Arial" panose="020B0604020202020204" pitchFamily="34" charset="0"/>
                          <a:ea typeface="Times New Roman" panose="02020603050405020304" pitchFamily="18" charset="0"/>
                        </a:rPr>
                        <a:t>Od 3 do 5 mesecev  </a:t>
                      </a:r>
                      <a:endParaRPr lang="sl-SI" sz="1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F4AF"/>
                    </a:solidFill>
                  </a:tcPr>
                </a:tc>
                <a:tc>
                  <a:txBody>
                    <a:bodyPr/>
                    <a:lstStyle/>
                    <a:p>
                      <a:pPr>
                        <a:lnSpc>
                          <a:spcPct val="115000"/>
                        </a:lnSpc>
                        <a:spcAft>
                          <a:spcPts val="0"/>
                        </a:spcAft>
                      </a:pPr>
                      <a:r>
                        <a:rPr lang="sl-SI" sz="1400" b="1" dirty="0">
                          <a:solidFill>
                            <a:schemeClr val="tx1"/>
                          </a:solidFill>
                          <a:effectLst/>
                          <a:latin typeface="Arial" panose="020B0604020202020204" pitchFamily="34" charset="0"/>
                          <a:ea typeface="Times New Roman" panose="02020603050405020304" pitchFamily="18" charset="0"/>
                        </a:rPr>
                        <a:t>98,00 EUR</a:t>
                      </a:r>
                      <a:endParaRPr lang="sl-SI" sz="14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F4AF"/>
                    </a:solidFill>
                  </a:tcPr>
                </a:tc>
              </a:tr>
            </a:tbl>
          </a:graphicData>
        </a:graphic>
      </p:graphicFrame>
      <p:sp>
        <p:nvSpPr>
          <p:cNvPr id="7" name="Pravokotnik 6"/>
          <p:cNvSpPr/>
          <p:nvPr/>
        </p:nvSpPr>
        <p:spPr>
          <a:xfrm>
            <a:off x="3688080" y="3237637"/>
            <a:ext cx="7741920" cy="2308324"/>
          </a:xfrm>
          <a:prstGeom prst="rect">
            <a:avLst/>
          </a:prstGeom>
        </p:spPr>
        <p:txBody>
          <a:bodyPr wrap="square">
            <a:spAutoFit/>
          </a:bodyPr>
          <a:lstStyle/>
          <a:p>
            <a:r>
              <a:rPr lang="sl-SI" sz="2400" b="1" u="sng" dirty="0">
                <a:solidFill>
                  <a:srgbClr val="0070C0"/>
                </a:solidFill>
                <a:effectLst>
                  <a:outerShdw blurRad="38100" dist="38100" dir="2700000" algn="tl">
                    <a:srgbClr val="000000">
                      <a:alpha val="43137"/>
                    </a:srgbClr>
                  </a:outerShdw>
                </a:effectLst>
              </a:rPr>
              <a:t>Dokazila: </a:t>
            </a:r>
          </a:p>
          <a:p>
            <a:pPr algn="just"/>
            <a:r>
              <a:rPr lang="sl-SI" sz="2400" dirty="0">
                <a:solidFill>
                  <a:srgbClr val="0070C0"/>
                </a:solidFill>
                <a:effectLst>
                  <a:outerShdw blurRad="38100" dist="38100" dir="2700000" algn="tl">
                    <a:srgbClr val="000000">
                      <a:alpha val="43137"/>
                    </a:srgbClr>
                  </a:outerShdw>
                </a:effectLst>
              </a:rPr>
              <a:t>Upravičenec dokazuje dosežene rezultate v okviru SSE za stroške poučevanja, SSE za strošek bivanja in  SSE za potne stroške za izvedbo za izvedbo gostovanja  gostujočega tujega strokovnjaka (Priloga 9 razpisne dokumentacije)  ter dodatnimi </a:t>
            </a:r>
            <a:r>
              <a:rPr lang="sl-SI" sz="2400" dirty="0" smtClean="0">
                <a:solidFill>
                  <a:srgbClr val="0070C0"/>
                </a:solidFill>
                <a:effectLst>
                  <a:outerShdw blurRad="38100" dist="38100" dir="2700000" algn="tl">
                    <a:srgbClr val="000000">
                      <a:alpha val="43137"/>
                    </a:srgbClr>
                  </a:outerShdw>
                </a:effectLst>
              </a:rPr>
              <a:t>dokazili. </a:t>
            </a:r>
            <a:endParaRPr lang="sl-SI" sz="2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4583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2950"/>
            <a:ext cx="3440430" cy="5332185"/>
          </a:xfrm>
          <a:solidFill>
            <a:schemeClr val="accent6">
              <a:lumMod val="20000"/>
              <a:lumOff val="80000"/>
            </a:schemeClr>
          </a:solidFill>
        </p:spPr>
        <p:txBody>
          <a:bodyPr>
            <a:normAutofit/>
          </a:bodyPr>
          <a:lstStyle/>
          <a:p>
            <a:r>
              <a:rPr lang="sl-SI" b="1" dirty="0" smtClean="0">
                <a:solidFill>
                  <a:schemeClr val="tx1"/>
                </a:solidFill>
              </a:rPr>
              <a:t>SSE</a:t>
            </a:r>
            <a:br>
              <a:rPr lang="sl-SI" b="1" dirty="0" smtClean="0">
                <a:solidFill>
                  <a:schemeClr val="tx1"/>
                </a:solidFill>
              </a:rPr>
            </a:br>
            <a:r>
              <a:rPr lang="sl-SI" b="1" dirty="0" smtClean="0">
                <a:solidFill>
                  <a:schemeClr val="tx1"/>
                </a:solidFill>
              </a:rPr>
              <a:t>za potne stroške</a:t>
            </a:r>
            <a:br>
              <a:rPr lang="sl-SI" b="1" dirty="0" smtClean="0">
                <a:solidFill>
                  <a:schemeClr val="tx1"/>
                </a:solidFill>
              </a:rPr>
            </a:br>
            <a:r>
              <a:rPr lang="sl-SI" dirty="0"/>
              <a:t> </a:t>
            </a:r>
            <a:br>
              <a:rPr lang="sl-SI" dirty="0"/>
            </a:br>
            <a:r>
              <a:rPr lang="sl-SI" dirty="0" smtClean="0"/>
              <a:t/>
            </a:r>
            <a:br>
              <a:rPr lang="sl-SI" dirty="0" smtClean="0"/>
            </a:br>
            <a:r>
              <a:rPr lang="sl-SI" dirty="0"/>
              <a:t/>
            </a:r>
            <a:br>
              <a:rPr lang="sl-SI" dirty="0"/>
            </a:br>
            <a:r>
              <a:rPr lang="sl-SI" sz="2000" i="1" dirty="0" smtClean="0">
                <a:solidFill>
                  <a:schemeClr val="tx1"/>
                </a:solidFill>
              </a:rPr>
              <a:t>Izpis </a:t>
            </a:r>
            <a:r>
              <a:rPr lang="sl-SI" sz="2000" i="1" dirty="0">
                <a:solidFill>
                  <a:schemeClr val="tx1"/>
                </a:solidFill>
              </a:rPr>
              <a:t>poti »Distance </a:t>
            </a:r>
            <a:r>
              <a:rPr lang="sl-SI" sz="2000" i="1" dirty="0" err="1">
                <a:solidFill>
                  <a:schemeClr val="tx1"/>
                </a:solidFill>
              </a:rPr>
              <a:t>calculator</a:t>
            </a:r>
            <a:r>
              <a:rPr lang="sl-SI" sz="2000" i="1" dirty="0" smtClean="0">
                <a:solidFill>
                  <a:schemeClr val="tx1"/>
                </a:solidFill>
              </a:rPr>
              <a:t>«</a:t>
            </a:r>
            <a:r>
              <a:rPr lang="sl-SI" sz="2000" i="1" dirty="0">
                <a:solidFill>
                  <a:schemeClr val="tx1"/>
                </a:solidFill>
              </a:rPr>
              <a:t/>
            </a:r>
            <a:br>
              <a:rPr lang="sl-SI" sz="2000" i="1" dirty="0">
                <a:solidFill>
                  <a:schemeClr val="tx1"/>
                </a:solidFill>
              </a:rPr>
            </a:br>
            <a:r>
              <a:rPr lang="sl-SI" sz="1800" dirty="0"/>
              <a:t> </a:t>
            </a:r>
            <a:br>
              <a:rPr lang="sl-SI" sz="1800" dirty="0"/>
            </a:br>
            <a:endParaRPr lang="sl-SI" sz="1800" dirty="0">
              <a:solidFill>
                <a:schemeClr val="tx1"/>
              </a:solidFill>
            </a:endParaRPr>
          </a:p>
        </p:txBody>
      </p:sp>
      <p:sp>
        <p:nvSpPr>
          <p:cNvPr id="5" name="Rectangle 1"/>
          <p:cNvSpPr>
            <a:spLocks noChangeArrowheads="1"/>
          </p:cNvSpPr>
          <p:nvPr/>
        </p:nvSpPr>
        <p:spPr bwMode="auto">
          <a:xfrm>
            <a:off x="4277260" y="-674786"/>
            <a:ext cx="734847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sl-SI" altLang="sl-SI" sz="1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sl-SI" altLang="sl-SI" sz="1000" dirty="0">
              <a:solidFill>
                <a:srgbClr val="000000"/>
              </a:solidFill>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sl-SI" altLang="sl-SI" sz="1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sl-SI" altLang="sl-SI" sz="1000" dirty="0">
              <a:solidFill>
                <a:srgbClr val="000000"/>
              </a:solidFill>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sl-SI" altLang="sl-SI" sz="1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sl-SI" altLang="sl-SI" sz="1000" dirty="0">
              <a:solidFill>
                <a:srgbClr val="000000"/>
              </a:solidFill>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sl-SI" altLang="sl-SI" sz="1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sl-SI" altLang="sl-SI" sz="1000" dirty="0">
              <a:solidFill>
                <a:srgbClr val="000000"/>
              </a:solidFill>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sl-SI" altLang="sl-SI" sz="10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lang="sl-SI" altLang="sl-SI" sz="1000" dirty="0">
              <a:solidFill>
                <a:srgbClr val="000000"/>
              </a:solidFill>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sl-SI" altLang="sl-SI" sz="2000" dirty="0">
              <a:solidFill>
                <a:schemeClr val="tx1">
                  <a:lumMod val="65000"/>
                  <a:lumOff val="35000"/>
                </a:schemeClr>
              </a:solidFill>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sl-SI" altLang="sl-SI" sz="2000" dirty="0">
              <a:solidFill>
                <a:schemeClr val="tx1">
                  <a:lumMod val="65000"/>
                  <a:lumOff val="35000"/>
                </a:schemeClr>
              </a:solidFill>
              <a:latin typeface="+mn-lt"/>
            </a:endParaRPr>
          </a:p>
        </p:txBody>
      </p:sp>
      <p:graphicFrame>
        <p:nvGraphicFramePr>
          <p:cNvPr id="7" name="Označba mesta vsebine 6"/>
          <p:cNvGraphicFramePr>
            <a:graphicFrameLocks noGrp="1"/>
          </p:cNvGraphicFramePr>
          <p:nvPr>
            <p:ph idx="1"/>
            <p:extLst>
              <p:ext uri="{D42A27DB-BD31-4B8C-83A1-F6EECF244321}">
                <p14:modId xmlns:p14="http://schemas.microsoft.com/office/powerpoint/2010/main" val="1635462879"/>
              </p:ext>
            </p:extLst>
          </p:nvPr>
        </p:nvGraphicFramePr>
        <p:xfrm>
          <a:off x="3982720" y="1073468"/>
          <a:ext cx="7643019" cy="3524340"/>
        </p:xfrm>
        <a:graphic>
          <a:graphicData uri="http://schemas.openxmlformats.org/drawingml/2006/table">
            <a:tbl>
              <a:tblPr firstRow="1" firstCol="1" bandRow="1">
                <a:tableStyleId>{5C22544A-7EE6-4342-B048-85BDC9FD1C3A}</a:tableStyleId>
              </a:tblPr>
              <a:tblGrid>
                <a:gridCol w="2132330"/>
                <a:gridCol w="3427862"/>
                <a:gridCol w="2082827"/>
              </a:tblGrid>
              <a:tr h="1057302">
                <a:tc rowSpan="8">
                  <a:txBody>
                    <a:bodyPr/>
                    <a:lstStyle/>
                    <a:p>
                      <a:pPr>
                        <a:spcAft>
                          <a:spcPts val="0"/>
                        </a:spcAft>
                      </a:pPr>
                      <a:r>
                        <a:rPr lang="sl-SI" sz="1600" dirty="0">
                          <a:solidFill>
                            <a:schemeClr val="tx1"/>
                          </a:solidFill>
                          <a:effectLst/>
                        </a:rPr>
                        <a:t> </a:t>
                      </a:r>
                    </a:p>
                    <a:p>
                      <a:pPr>
                        <a:spcAft>
                          <a:spcPts val="0"/>
                        </a:spcAft>
                      </a:pPr>
                      <a:r>
                        <a:rPr lang="sl-SI" sz="1600" dirty="0">
                          <a:solidFill>
                            <a:schemeClr val="tx1"/>
                          </a:solidFill>
                          <a:effectLst/>
                        </a:rPr>
                        <a:t> </a:t>
                      </a:r>
                      <a:endParaRPr lang="sl-SI" sz="1600" dirty="0">
                        <a:solidFill>
                          <a:schemeClr val="accent6">
                            <a:lumMod val="20000"/>
                            <a:lumOff val="80000"/>
                          </a:schemeClr>
                        </a:solidFill>
                        <a:effectLst/>
                      </a:endParaRPr>
                    </a:p>
                    <a:p>
                      <a:pPr algn="just">
                        <a:spcAft>
                          <a:spcPts val="0"/>
                        </a:spcAft>
                      </a:pPr>
                      <a:r>
                        <a:rPr lang="sl-SI" sz="1600" dirty="0">
                          <a:solidFill>
                            <a:schemeClr val="tx1"/>
                          </a:solidFill>
                          <a:effectLst/>
                        </a:rPr>
                        <a:t> </a:t>
                      </a:r>
                    </a:p>
                    <a:p>
                      <a:pPr algn="just">
                        <a:spcAft>
                          <a:spcPts val="0"/>
                        </a:spcAft>
                      </a:pPr>
                      <a:r>
                        <a:rPr lang="sl-SI" sz="1600" dirty="0">
                          <a:solidFill>
                            <a:schemeClr val="tx1"/>
                          </a:solidFill>
                          <a:effectLst/>
                        </a:rPr>
                        <a:t> </a:t>
                      </a:r>
                    </a:p>
                    <a:p>
                      <a:pPr algn="just">
                        <a:spcAft>
                          <a:spcPts val="0"/>
                        </a:spcAft>
                      </a:pPr>
                      <a:endParaRPr lang="sl-SI" sz="1600" dirty="0" smtClean="0">
                        <a:solidFill>
                          <a:schemeClr val="tx1"/>
                        </a:solidFill>
                        <a:effectLst/>
                      </a:endParaRPr>
                    </a:p>
                    <a:p>
                      <a:pPr algn="just">
                        <a:spcAft>
                          <a:spcPts val="0"/>
                        </a:spcAft>
                      </a:pPr>
                      <a:endParaRPr lang="sl-SI" sz="1600" dirty="0" smtClean="0">
                        <a:solidFill>
                          <a:schemeClr val="tx1"/>
                        </a:solidFill>
                        <a:effectLst/>
                      </a:endParaRPr>
                    </a:p>
                    <a:p>
                      <a:pPr algn="just">
                        <a:spcAft>
                          <a:spcPts val="0"/>
                        </a:spcAft>
                      </a:pPr>
                      <a:r>
                        <a:rPr lang="sl-SI" sz="1600" dirty="0" smtClean="0">
                          <a:solidFill>
                            <a:schemeClr val="tx1"/>
                          </a:solidFill>
                          <a:effectLst/>
                        </a:rPr>
                        <a:t>SSE </a:t>
                      </a:r>
                      <a:r>
                        <a:rPr lang="sl-SI" sz="1600" dirty="0">
                          <a:solidFill>
                            <a:schemeClr val="tx1"/>
                          </a:solidFill>
                          <a:effectLst/>
                        </a:rPr>
                        <a:t>za potne stroške </a:t>
                      </a:r>
                    </a:p>
                    <a:p>
                      <a:pPr algn="ctr">
                        <a:spcAft>
                          <a:spcPts val="0"/>
                        </a:spcAft>
                      </a:pPr>
                      <a:r>
                        <a:rPr lang="sl-SI" sz="1600" dirty="0">
                          <a:solidFill>
                            <a:schemeClr val="tx1"/>
                          </a:solidFill>
                          <a:effectLst/>
                        </a:rPr>
                        <a:t> </a:t>
                      </a:r>
                      <a:endParaRPr lang="sl-SI" sz="1600" dirty="0">
                        <a:solidFill>
                          <a:schemeClr val="tx1"/>
                        </a:solidFill>
                        <a:effectLst/>
                        <a:latin typeface="Arial" panose="020B0604020202020204" pitchFamily="34"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spcAft>
                          <a:spcPts val="0"/>
                        </a:spcAft>
                      </a:pPr>
                      <a:r>
                        <a:rPr lang="sl-SI" sz="1600" dirty="0">
                          <a:solidFill>
                            <a:schemeClr val="tx1"/>
                          </a:solidFill>
                          <a:effectLst/>
                        </a:rPr>
                        <a:t>Razdalje v kilometrih </a:t>
                      </a:r>
                    </a:p>
                    <a:p>
                      <a:pPr algn="ctr">
                        <a:spcAft>
                          <a:spcPts val="0"/>
                        </a:spcAft>
                      </a:pPr>
                      <a:r>
                        <a:rPr lang="sl-SI" sz="1600" dirty="0">
                          <a:solidFill>
                            <a:schemeClr val="tx1"/>
                          </a:solidFill>
                          <a:effectLst/>
                        </a:rPr>
                        <a:t>(km – enosmerne poti)</a:t>
                      </a:r>
                    </a:p>
                    <a:p>
                      <a:pPr algn="ctr">
                        <a:spcAft>
                          <a:spcPts val="0"/>
                        </a:spcAft>
                      </a:pPr>
                      <a:r>
                        <a:rPr lang="sl-SI" sz="1600" dirty="0">
                          <a:solidFill>
                            <a:schemeClr val="tx1"/>
                          </a:solidFill>
                          <a:effectLst/>
                        </a:rPr>
                        <a:t> </a:t>
                      </a:r>
                      <a:endParaRPr lang="sl-SI" sz="1600" dirty="0">
                        <a:solidFill>
                          <a:schemeClr val="tx1"/>
                        </a:solidFill>
                        <a:effectLst/>
                        <a:latin typeface="Arial" panose="020B0604020202020204" pitchFamily="34" charset="0"/>
                        <a:ea typeface="Times New Roman" panose="02020603050405020304" pitchFamily="18" charset="0"/>
                      </a:endParaRPr>
                    </a:p>
                  </a:txBody>
                  <a:tcPr marL="68580" marR="68580" marT="0" marB="0">
                    <a:solidFill>
                      <a:schemeClr val="accent6">
                        <a:lumMod val="20000"/>
                        <a:lumOff val="80000"/>
                      </a:schemeClr>
                    </a:solidFill>
                  </a:tcPr>
                </a:tc>
                <a:tc>
                  <a:txBody>
                    <a:bodyPr/>
                    <a:lstStyle/>
                    <a:p>
                      <a:pPr algn="ctr">
                        <a:spcAft>
                          <a:spcPts val="0"/>
                        </a:spcAft>
                      </a:pPr>
                      <a:r>
                        <a:rPr lang="sl-SI" sz="1600" dirty="0">
                          <a:solidFill>
                            <a:schemeClr val="tx1"/>
                          </a:solidFill>
                          <a:effectLst/>
                        </a:rPr>
                        <a:t>Znesek v EUR udeleženca (za povratno pot)</a:t>
                      </a:r>
                      <a:endParaRPr lang="sl-SI" sz="1600" dirty="0">
                        <a:solidFill>
                          <a:schemeClr val="tx1"/>
                        </a:solidFill>
                        <a:effectLst/>
                        <a:latin typeface="Arial" panose="020B0604020202020204" pitchFamily="34" charset="0"/>
                        <a:ea typeface="Times New Roman" panose="02020603050405020304" pitchFamily="18" charset="0"/>
                      </a:endParaRPr>
                    </a:p>
                  </a:txBody>
                  <a:tcPr marL="68580" marR="68580" marT="0" marB="0">
                    <a:solidFill>
                      <a:schemeClr val="accent6">
                        <a:lumMod val="20000"/>
                        <a:lumOff val="80000"/>
                      </a:schemeClr>
                    </a:solidFill>
                  </a:tcPr>
                </a:tc>
              </a:tr>
              <a:tr h="352434">
                <a:tc vMerge="1">
                  <a:txBody>
                    <a:bodyPr/>
                    <a:lstStyle/>
                    <a:p>
                      <a:endParaRPr lang="sl-SI"/>
                    </a:p>
                  </a:txBody>
                  <a:tcPr/>
                </a:tc>
                <a:tc>
                  <a:txBody>
                    <a:bodyPr/>
                    <a:lstStyle/>
                    <a:p>
                      <a:pPr>
                        <a:spcAft>
                          <a:spcPts val="0"/>
                        </a:spcAft>
                      </a:pPr>
                      <a:r>
                        <a:rPr lang="sl-SI" sz="1600" dirty="0">
                          <a:effectLst/>
                        </a:rPr>
                        <a:t>Za razdalje od 10 do 99 km</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sl-SI" sz="1600" dirty="0">
                          <a:effectLst/>
                        </a:rPr>
                        <a:t>20,00 EUR</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r>
              <a:tr h="352434">
                <a:tc vMerge="1">
                  <a:txBody>
                    <a:bodyPr/>
                    <a:lstStyle/>
                    <a:p>
                      <a:endParaRPr lang="sl-SI"/>
                    </a:p>
                  </a:txBody>
                  <a:tcPr/>
                </a:tc>
                <a:tc>
                  <a:txBody>
                    <a:bodyPr/>
                    <a:lstStyle/>
                    <a:p>
                      <a:pPr>
                        <a:spcAft>
                          <a:spcPts val="0"/>
                        </a:spcAft>
                      </a:pPr>
                      <a:r>
                        <a:rPr lang="sl-SI" sz="1600" dirty="0">
                          <a:effectLst/>
                        </a:rPr>
                        <a:t>Za razdalje od 100 do 499 km</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sl-SI" sz="1600" dirty="0">
                          <a:effectLst/>
                        </a:rPr>
                        <a:t>180,00 EUR</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tc>
              </a:tr>
              <a:tr h="352434">
                <a:tc vMerge="1">
                  <a:txBody>
                    <a:bodyPr/>
                    <a:lstStyle/>
                    <a:p>
                      <a:endParaRPr lang="sl-SI"/>
                    </a:p>
                  </a:txBody>
                  <a:tcPr/>
                </a:tc>
                <a:tc>
                  <a:txBody>
                    <a:bodyPr/>
                    <a:lstStyle/>
                    <a:p>
                      <a:pPr>
                        <a:spcAft>
                          <a:spcPts val="0"/>
                        </a:spcAft>
                      </a:pPr>
                      <a:r>
                        <a:rPr lang="sl-SI" sz="1600" dirty="0">
                          <a:effectLst/>
                        </a:rPr>
                        <a:t>Za razdalje od 500 do 1.999 km</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sl-SI" sz="1600" dirty="0">
                          <a:effectLst/>
                        </a:rPr>
                        <a:t>275,00 EUR</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r>
              <a:tr h="352434">
                <a:tc vMerge="1">
                  <a:txBody>
                    <a:bodyPr/>
                    <a:lstStyle/>
                    <a:p>
                      <a:endParaRPr lang="sl-SI"/>
                    </a:p>
                  </a:txBody>
                  <a:tcPr/>
                </a:tc>
                <a:tc>
                  <a:txBody>
                    <a:bodyPr/>
                    <a:lstStyle/>
                    <a:p>
                      <a:pPr>
                        <a:spcAft>
                          <a:spcPts val="0"/>
                        </a:spcAft>
                      </a:pPr>
                      <a:r>
                        <a:rPr lang="sl-SI" sz="1600" dirty="0">
                          <a:effectLst/>
                        </a:rPr>
                        <a:t>Za razdalje od 2.000 do 2.999 km</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sl-SI" sz="1600" dirty="0">
                          <a:effectLst/>
                        </a:rPr>
                        <a:t>360,00 EUR</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tc>
              </a:tr>
              <a:tr h="352434">
                <a:tc vMerge="1">
                  <a:txBody>
                    <a:bodyPr/>
                    <a:lstStyle/>
                    <a:p>
                      <a:endParaRPr lang="sl-SI"/>
                    </a:p>
                  </a:txBody>
                  <a:tcPr/>
                </a:tc>
                <a:tc>
                  <a:txBody>
                    <a:bodyPr/>
                    <a:lstStyle/>
                    <a:p>
                      <a:pPr>
                        <a:spcAft>
                          <a:spcPts val="0"/>
                        </a:spcAft>
                      </a:pPr>
                      <a:r>
                        <a:rPr lang="sl-SI" sz="1600" dirty="0">
                          <a:effectLst/>
                        </a:rPr>
                        <a:t>Za razdalje od 3.000 do 3.999 km</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sl-SI" sz="1600" dirty="0">
                          <a:effectLst/>
                        </a:rPr>
                        <a:t>530,00 EUR</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r>
              <a:tr h="352434">
                <a:tc vMerge="1">
                  <a:txBody>
                    <a:bodyPr/>
                    <a:lstStyle/>
                    <a:p>
                      <a:endParaRPr lang="sl-SI"/>
                    </a:p>
                  </a:txBody>
                  <a:tcPr/>
                </a:tc>
                <a:tc>
                  <a:txBody>
                    <a:bodyPr/>
                    <a:lstStyle/>
                    <a:p>
                      <a:pPr>
                        <a:spcAft>
                          <a:spcPts val="0"/>
                        </a:spcAft>
                      </a:pPr>
                      <a:r>
                        <a:rPr lang="sl-SI" sz="1600" dirty="0">
                          <a:effectLst/>
                        </a:rPr>
                        <a:t>Za razdalje od 4.000 do 7.999 km</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algn="ctr">
                        <a:spcAft>
                          <a:spcPts val="0"/>
                        </a:spcAft>
                      </a:pPr>
                      <a:r>
                        <a:rPr lang="sl-SI" sz="1600" dirty="0">
                          <a:effectLst/>
                        </a:rPr>
                        <a:t>820,00 EUR</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tc>
              </a:tr>
              <a:tr h="352434">
                <a:tc vMerge="1">
                  <a:txBody>
                    <a:bodyPr/>
                    <a:lstStyle/>
                    <a:p>
                      <a:endParaRPr lang="sl-SI"/>
                    </a:p>
                  </a:txBody>
                  <a:tcPr/>
                </a:tc>
                <a:tc>
                  <a:txBody>
                    <a:bodyPr/>
                    <a:lstStyle/>
                    <a:p>
                      <a:pPr>
                        <a:spcAft>
                          <a:spcPts val="0"/>
                        </a:spcAft>
                      </a:pPr>
                      <a:r>
                        <a:rPr lang="sl-SI" sz="1600" dirty="0">
                          <a:effectLst/>
                        </a:rPr>
                        <a:t>Za razdalje 8.000 km ali več</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sl-SI" sz="1600" dirty="0">
                          <a:effectLst/>
                        </a:rPr>
                        <a:t>1.500,00 EUR</a:t>
                      </a:r>
                      <a:endParaRPr lang="sl-SI" sz="1600" dirty="0">
                        <a:solidFill>
                          <a:srgbClr val="000000"/>
                        </a:solidFill>
                        <a:effectLst/>
                        <a:latin typeface="Arial" panose="020B0604020202020204" pitchFamily="34" charset="0"/>
                        <a:ea typeface="Times New Roman" panose="02020603050405020304" pitchFamily="18" charset="0"/>
                      </a:endParaRPr>
                    </a:p>
                  </a:txBody>
                  <a:tcPr marL="68580" marR="68580" marT="0" marB="0">
                    <a:solidFill>
                      <a:schemeClr val="accent4">
                        <a:lumMod val="20000"/>
                        <a:lumOff val="80000"/>
                      </a:schemeClr>
                    </a:solidFill>
                  </a:tcPr>
                </a:tc>
              </a:tr>
            </a:tbl>
          </a:graphicData>
        </a:graphic>
      </p:graphicFrame>
      <p:sp>
        <p:nvSpPr>
          <p:cNvPr id="8" name="Pravokotnik 7"/>
          <p:cNvSpPr/>
          <p:nvPr/>
        </p:nvSpPr>
        <p:spPr>
          <a:xfrm>
            <a:off x="3982720" y="4597807"/>
            <a:ext cx="7643018" cy="1938992"/>
          </a:xfrm>
          <a:prstGeom prst="rect">
            <a:avLst/>
          </a:prstGeom>
        </p:spPr>
        <p:txBody>
          <a:bodyPr wrap="square">
            <a:spAutoFit/>
          </a:bodyPr>
          <a:lstStyle/>
          <a:p>
            <a:r>
              <a:rPr lang="sl-SI" sz="2000" b="1" u="sng" dirty="0">
                <a:solidFill>
                  <a:srgbClr val="0070C0"/>
                </a:solidFill>
                <a:effectLst>
                  <a:outerShdw blurRad="38100" dist="38100" dir="2700000" algn="tl">
                    <a:srgbClr val="000000">
                      <a:alpha val="43137"/>
                    </a:srgbClr>
                  </a:outerShdw>
                </a:effectLst>
              </a:rPr>
              <a:t>Dokazila: </a:t>
            </a:r>
            <a:endParaRPr lang="sl-SI" sz="2000" b="1" u="sng" dirty="0" smtClean="0">
              <a:solidFill>
                <a:srgbClr val="0070C0"/>
              </a:solidFill>
              <a:effectLst>
                <a:outerShdw blurRad="38100" dist="38100" dir="2700000" algn="tl">
                  <a:srgbClr val="000000">
                    <a:alpha val="43137"/>
                  </a:srgbClr>
                </a:outerShdw>
              </a:effectLst>
            </a:endParaRPr>
          </a:p>
          <a:p>
            <a:endParaRPr lang="sl-SI" sz="2000" b="1" u="sng" dirty="0">
              <a:solidFill>
                <a:srgbClr val="0070C0"/>
              </a:solidFill>
              <a:effectLst>
                <a:outerShdw blurRad="38100" dist="38100" dir="2700000" algn="tl">
                  <a:srgbClr val="000000">
                    <a:alpha val="43137"/>
                  </a:srgbClr>
                </a:outerShdw>
              </a:effectLst>
            </a:endParaRPr>
          </a:p>
          <a:p>
            <a:pPr algn="just"/>
            <a:r>
              <a:rPr lang="sl-SI" sz="2000" dirty="0">
                <a:solidFill>
                  <a:srgbClr val="0070C0"/>
                </a:solidFill>
                <a:effectLst>
                  <a:outerShdw blurRad="38100" dist="38100" dir="2700000" algn="tl">
                    <a:srgbClr val="000000">
                      <a:alpha val="43137"/>
                    </a:srgbClr>
                  </a:outerShdw>
                </a:effectLst>
              </a:rPr>
              <a:t>Upravičenec dokazuje dosežene rezultate v okviru SSE za stroške poučevanja, SSE za strošek bivanja in  SSE za potne stroške za izvedbo za izvedbo gostovanja  gostujočega tujega strokovnjaka (Priloga 9 razpisne dokumentacije)  ter dodatnimi dokazili </a:t>
            </a:r>
          </a:p>
        </p:txBody>
      </p:sp>
    </p:spTree>
    <p:extLst>
      <p:ext uri="{BB962C8B-B14F-4D97-AF65-F5344CB8AC3E}">
        <p14:creationId xmlns:p14="http://schemas.microsoft.com/office/powerpoint/2010/main" val="17833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52475"/>
            <a:ext cx="3429000" cy="5324475"/>
          </a:xfrm>
          <a:solidFill>
            <a:schemeClr val="accent6">
              <a:lumMod val="20000"/>
              <a:lumOff val="80000"/>
            </a:schemeClr>
          </a:solidFill>
          <a:ln>
            <a:solidFill>
              <a:schemeClr val="tx1"/>
            </a:solidFill>
          </a:ln>
        </p:spPr>
        <p:txBody>
          <a:bodyPr>
            <a:normAutofit/>
          </a:bodyPr>
          <a:lstStyle/>
          <a:p>
            <a:r>
              <a:rPr lang="sl-SI" b="1" dirty="0" smtClean="0"/>
              <a:t/>
            </a:r>
            <a:br>
              <a:rPr lang="sl-SI" b="1" dirty="0" smtClean="0"/>
            </a:br>
            <a:r>
              <a:rPr lang="sl-SI" b="1" dirty="0"/>
              <a:t/>
            </a:r>
            <a:br>
              <a:rPr lang="sl-SI" b="1" dirty="0"/>
            </a:br>
            <a:r>
              <a:rPr lang="sl-SI" b="1" dirty="0" smtClean="0">
                <a:solidFill>
                  <a:schemeClr val="tx1"/>
                </a:solidFill>
              </a:rPr>
              <a:t>Predmet javnega razpisa</a:t>
            </a:r>
            <a:r>
              <a:rPr lang="sl-SI" b="1" dirty="0" smtClean="0"/>
              <a:t/>
            </a:r>
            <a:br>
              <a:rPr lang="sl-SI" b="1" dirty="0" smtClean="0"/>
            </a:br>
            <a:r>
              <a:rPr lang="sl-SI" b="1" dirty="0" smtClean="0"/>
              <a:t/>
            </a:r>
            <a:br>
              <a:rPr lang="sl-SI" b="1" dirty="0" smtClean="0"/>
            </a:br>
            <a:r>
              <a:rPr lang="sl-SI" b="1" dirty="0" smtClean="0"/>
              <a:t/>
            </a:r>
            <a:br>
              <a:rPr lang="sl-SI" b="1" dirty="0" smtClean="0"/>
            </a:br>
            <a:endParaRPr lang="sl-SI" dirty="0"/>
          </a:p>
        </p:txBody>
      </p:sp>
      <p:sp>
        <p:nvSpPr>
          <p:cNvPr id="3" name="Označba mesta vsebine 2"/>
          <p:cNvSpPr>
            <a:spLocks noGrp="1"/>
          </p:cNvSpPr>
          <p:nvPr>
            <p:ph idx="1"/>
          </p:nvPr>
        </p:nvSpPr>
        <p:spPr>
          <a:xfrm>
            <a:off x="3771900" y="1577340"/>
            <a:ext cx="7486650" cy="2788920"/>
          </a:xfrm>
          <a:ln>
            <a:noFill/>
          </a:ln>
        </p:spPr>
        <p:txBody>
          <a:bodyPr>
            <a:normAutofit/>
          </a:bodyPr>
          <a:lstStyle/>
          <a:p>
            <a:pPr algn="just"/>
            <a:r>
              <a:rPr lang="sl-SI" sz="2400" dirty="0" smtClean="0">
                <a:solidFill>
                  <a:schemeClr val="tx1"/>
                </a:solidFill>
              </a:rPr>
              <a:t> sofinanciranje sodelovanja gostujočih tujih strokovnjakov in visokošolskih učiteljev (v nadaljnjem besedilu: gostujoči tuji strokovnjak) v neposrednem pedagoškem procesu (predavanja, vaje, seminarji) v obliki krajših in daljših gostovanj na slovenskih visokošolskih zavodih v letih 2019-2022.</a:t>
            </a:r>
          </a:p>
          <a:p>
            <a:pPr algn="just"/>
            <a:endParaRPr lang="sl-SI" sz="2400" dirty="0">
              <a:solidFill>
                <a:schemeClr val="tx1"/>
              </a:solidFill>
            </a:endParaRPr>
          </a:p>
        </p:txBody>
      </p:sp>
    </p:spTree>
    <p:extLst>
      <p:ext uri="{BB962C8B-B14F-4D97-AF65-F5344CB8AC3E}">
        <p14:creationId xmlns:p14="http://schemas.microsoft.com/office/powerpoint/2010/main" val="689232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31520"/>
            <a:ext cx="3440430" cy="5417819"/>
          </a:xfrm>
          <a:solidFill>
            <a:schemeClr val="accent6">
              <a:lumMod val="20000"/>
              <a:lumOff val="80000"/>
            </a:schemeClr>
          </a:solidFill>
        </p:spPr>
        <p:txBody>
          <a:bodyPr/>
          <a:lstStyle/>
          <a:p>
            <a:r>
              <a:rPr lang="sl-SI" dirty="0" smtClean="0">
                <a:solidFill>
                  <a:schemeClr val="tx1"/>
                </a:solidFill>
              </a:rPr>
              <a:t>Dokazila za dosežene rezultate za Aktivnost 1: krajša gostovanja tujega strokovnjaka k Prilogi 9 </a:t>
            </a:r>
            <a:endParaRPr lang="sl-SI" dirty="0">
              <a:solidFill>
                <a:schemeClr val="tx1"/>
              </a:solidFill>
            </a:endParaRPr>
          </a:p>
        </p:txBody>
      </p:sp>
      <p:sp>
        <p:nvSpPr>
          <p:cNvPr id="3" name="Označba mesta vsebine 2"/>
          <p:cNvSpPr>
            <a:spLocks noGrp="1"/>
          </p:cNvSpPr>
          <p:nvPr>
            <p:ph idx="1"/>
          </p:nvPr>
        </p:nvSpPr>
        <p:spPr/>
        <p:txBody>
          <a:bodyPr>
            <a:normAutofit/>
          </a:bodyPr>
          <a:lstStyle/>
          <a:p>
            <a:pPr marL="0" indent="0" algn="just">
              <a:buNone/>
            </a:pPr>
            <a:endParaRPr lang="sl-SI" sz="2400" dirty="0" smtClean="0"/>
          </a:p>
          <a:p>
            <a:pPr marL="0" indent="0">
              <a:buNone/>
            </a:pPr>
            <a:r>
              <a:rPr lang="sl-SI" sz="2400" b="1" dirty="0" smtClean="0">
                <a:solidFill>
                  <a:srgbClr val="0070C0"/>
                </a:solidFill>
              </a:rPr>
              <a:t>Dodatna </a:t>
            </a:r>
            <a:r>
              <a:rPr lang="sl-SI" sz="2400" b="1" dirty="0">
                <a:solidFill>
                  <a:srgbClr val="0070C0"/>
                </a:solidFill>
              </a:rPr>
              <a:t>dokazila  o doseženih rezultatih za vsako posamezno </a:t>
            </a:r>
            <a:r>
              <a:rPr lang="sl-SI" sz="2400" b="1" dirty="0" smtClean="0">
                <a:solidFill>
                  <a:srgbClr val="0070C0"/>
                </a:solidFill>
              </a:rPr>
              <a:t>izvedeno Aktivnost </a:t>
            </a:r>
            <a:r>
              <a:rPr lang="sl-SI" sz="2400" b="1" dirty="0">
                <a:solidFill>
                  <a:srgbClr val="0070C0"/>
                </a:solidFill>
              </a:rPr>
              <a:t>1: krajša </a:t>
            </a:r>
            <a:r>
              <a:rPr lang="sl-SI" sz="2400" b="1" dirty="0" smtClean="0">
                <a:solidFill>
                  <a:srgbClr val="0070C0"/>
                </a:solidFill>
              </a:rPr>
              <a:t>gostovanja k Prilogi 9 (Obračun SSE za izvedbo gostovanja gostujočega tujega strokovnjaka): </a:t>
            </a:r>
            <a:endParaRPr lang="sl-SI" sz="2400" b="1" dirty="0">
              <a:solidFill>
                <a:srgbClr val="0070C0"/>
              </a:solidFill>
            </a:endParaRPr>
          </a:p>
          <a:p>
            <a:pPr marL="0" indent="0">
              <a:buNone/>
            </a:pPr>
            <a:r>
              <a:rPr lang="sl-SI" dirty="0"/>
              <a:t>- Izpolnjen obrazec Obračun SSE za izvedbo gostovanja gostujočega tujega strokovnjaka;</a:t>
            </a:r>
          </a:p>
          <a:p>
            <a:pPr marL="0" indent="0">
              <a:buNone/>
            </a:pPr>
            <a:r>
              <a:rPr lang="sl-SI" dirty="0"/>
              <a:t>- Vabilo na gostovanje gostujočega tujega strokovnjaka;</a:t>
            </a:r>
          </a:p>
          <a:p>
            <a:pPr marL="0" indent="0">
              <a:buNone/>
            </a:pPr>
            <a:r>
              <a:rPr lang="sl-SI" dirty="0"/>
              <a:t>- Lista prisotnosti oziroma liste prisotnosti, iz katerih bo razvidno število vseh opravljenih pedagoških ur;</a:t>
            </a:r>
          </a:p>
          <a:p>
            <a:pPr marL="0" indent="0">
              <a:buNone/>
            </a:pPr>
            <a:r>
              <a:rPr lang="sl-SI" dirty="0"/>
              <a:t>- Izpis poti »Distance </a:t>
            </a:r>
            <a:r>
              <a:rPr lang="sl-SI" dirty="0" err="1"/>
              <a:t>calculator</a:t>
            </a:r>
            <a:r>
              <a:rPr lang="sl-SI" dirty="0"/>
              <a:t>«;</a:t>
            </a:r>
          </a:p>
          <a:p>
            <a:pPr marL="0" indent="0">
              <a:buNone/>
            </a:pPr>
            <a:r>
              <a:rPr lang="sl-SI" dirty="0"/>
              <a:t>- Izjava gostujočega tujega strokovnjaka. </a:t>
            </a:r>
          </a:p>
          <a:p>
            <a:endParaRPr lang="sl-SI" dirty="0"/>
          </a:p>
        </p:txBody>
      </p:sp>
    </p:spTree>
    <p:extLst>
      <p:ext uri="{BB962C8B-B14F-4D97-AF65-F5344CB8AC3E}">
        <p14:creationId xmlns:p14="http://schemas.microsoft.com/office/powerpoint/2010/main" val="2311360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65810"/>
            <a:ext cx="3451860" cy="5326380"/>
          </a:xfrm>
          <a:solidFill>
            <a:schemeClr val="accent6">
              <a:lumMod val="20000"/>
              <a:lumOff val="80000"/>
            </a:schemeClr>
          </a:solidFill>
        </p:spPr>
        <p:txBody>
          <a:bodyPr/>
          <a:lstStyle/>
          <a:p>
            <a:r>
              <a:rPr lang="sl-SI" dirty="0" smtClean="0">
                <a:solidFill>
                  <a:schemeClr val="tx1"/>
                </a:solidFill>
              </a:rPr>
              <a:t>Dokazila za dosežene rezultate za Aktivnost 2: daljša  gostovanja tujega strokovnjaka k Prilogi 9 </a:t>
            </a:r>
            <a:endParaRPr lang="sl-SI" dirty="0">
              <a:solidFill>
                <a:schemeClr val="tx1"/>
              </a:solidFill>
            </a:endParaRPr>
          </a:p>
        </p:txBody>
      </p:sp>
      <p:sp>
        <p:nvSpPr>
          <p:cNvPr id="3" name="Označba mesta vsebine 2"/>
          <p:cNvSpPr>
            <a:spLocks noGrp="1"/>
          </p:cNvSpPr>
          <p:nvPr>
            <p:ph idx="1"/>
          </p:nvPr>
        </p:nvSpPr>
        <p:spPr/>
        <p:txBody>
          <a:bodyPr>
            <a:normAutofit fontScale="92500" lnSpcReduction="10000"/>
          </a:bodyPr>
          <a:lstStyle/>
          <a:p>
            <a:pPr marL="0" indent="0" algn="just">
              <a:buNone/>
            </a:pPr>
            <a:endParaRPr lang="sl-SI" sz="2400" dirty="0" smtClean="0"/>
          </a:p>
          <a:p>
            <a:pPr marL="0" indent="0" algn="just">
              <a:buNone/>
            </a:pPr>
            <a:r>
              <a:rPr lang="sl-SI" sz="2400" b="1" dirty="0" smtClean="0">
                <a:solidFill>
                  <a:srgbClr val="0070C0"/>
                </a:solidFill>
              </a:rPr>
              <a:t>Dodatna </a:t>
            </a:r>
            <a:r>
              <a:rPr lang="sl-SI" sz="2400" b="1" dirty="0">
                <a:solidFill>
                  <a:srgbClr val="0070C0"/>
                </a:solidFill>
              </a:rPr>
              <a:t>dokazila  o doseženih rezultatih za vsako posamezno izvedeno Aktivnost </a:t>
            </a:r>
            <a:r>
              <a:rPr lang="sl-SI" sz="2400" b="1" dirty="0" smtClean="0">
                <a:solidFill>
                  <a:srgbClr val="0070C0"/>
                </a:solidFill>
              </a:rPr>
              <a:t>2: daljša gostovanja k Prilogi 9 (Obračun SSE za izvedbo gostovanja gostujočega tujega strokovnjaka): </a:t>
            </a:r>
            <a:endParaRPr lang="sl-SI" sz="2400" b="1" dirty="0">
              <a:solidFill>
                <a:srgbClr val="0070C0"/>
              </a:solidFill>
            </a:endParaRPr>
          </a:p>
          <a:p>
            <a:pPr marL="0" indent="0">
              <a:buNone/>
            </a:pPr>
            <a:r>
              <a:rPr lang="sl-SI" sz="2400" dirty="0" smtClean="0"/>
              <a:t>- </a:t>
            </a:r>
            <a:r>
              <a:rPr lang="sl-SI" sz="2400" dirty="0"/>
              <a:t>Izpolnjen obrazec Obračun SSE za izvedbo gostovanja gostujočega tujega strokovnjaka;</a:t>
            </a:r>
          </a:p>
          <a:p>
            <a:pPr marL="0" indent="0">
              <a:buNone/>
            </a:pPr>
            <a:r>
              <a:rPr lang="sl-SI" sz="2400" dirty="0"/>
              <a:t>- Dogovor o sodelovanju med upravičencem (univerza ali samostojni visokošolski zavod) in gostujočim tujim strokovnjakom; </a:t>
            </a:r>
          </a:p>
          <a:p>
            <a:pPr marL="0" indent="0">
              <a:buNone/>
            </a:pPr>
            <a:r>
              <a:rPr lang="sl-SI" sz="2400" dirty="0"/>
              <a:t>- </a:t>
            </a:r>
            <a:r>
              <a:rPr lang="sl-SI" sz="2400" dirty="0" err="1"/>
              <a:t>Časovnica</a:t>
            </a:r>
            <a:r>
              <a:rPr lang="sl-SI" sz="2400" dirty="0"/>
              <a:t> oziroma mesečno poročilo o izvedenih pedagoških urah in drugih aktivnostih v okviru daljšega gostovanja;</a:t>
            </a:r>
          </a:p>
          <a:p>
            <a:pPr marL="0" indent="0">
              <a:buNone/>
            </a:pPr>
            <a:r>
              <a:rPr lang="sl-SI" sz="2400" dirty="0"/>
              <a:t>- Izpis poti »Distance </a:t>
            </a:r>
            <a:r>
              <a:rPr lang="sl-SI" sz="2400" dirty="0" err="1"/>
              <a:t>calculator</a:t>
            </a:r>
            <a:r>
              <a:rPr lang="sl-SI" sz="2400" dirty="0"/>
              <a:t>«;</a:t>
            </a:r>
          </a:p>
          <a:p>
            <a:pPr marL="0" indent="0">
              <a:buNone/>
            </a:pPr>
            <a:r>
              <a:rPr lang="sl-SI" sz="2400" dirty="0"/>
              <a:t>- Izjava gostujočega tujega strokovnjaka. </a:t>
            </a:r>
          </a:p>
          <a:p>
            <a:endParaRPr lang="sl-SI" dirty="0"/>
          </a:p>
        </p:txBody>
      </p:sp>
    </p:spTree>
    <p:extLst>
      <p:ext uri="{BB962C8B-B14F-4D97-AF65-F5344CB8AC3E}">
        <p14:creationId xmlns:p14="http://schemas.microsoft.com/office/powerpoint/2010/main" val="285699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32663"/>
            <a:ext cx="3474720" cy="5383529"/>
          </a:xfrm>
          <a:solidFill>
            <a:schemeClr val="accent6">
              <a:lumMod val="20000"/>
              <a:lumOff val="80000"/>
            </a:schemeClr>
          </a:solidFill>
        </p:spPr>
        <p:txBody>
          <a:bodyPr>
            <a:normAutofit/>
          </a:bodyPr>
          <a:lstStyle/>
          <a:p>
            <a:r>
              <a:rPr lang="sl-SI" sz="3200" b="1" dirty="0">
                <a:solidFill>
                  <a:schemeClr val="tx1"/>
                </a:solidFill>
              </a:rPr>
              <a:t>SPREMLJANJE IN </a:t>
            </a:r>
            <a:r>
              <a:rPr lang="sl-SI" sz="3200" b="1" dirty="0" smtClean="0">
                <a:solidFill>
                  <a:schemeClr val="tx1"/>
                </a:solidFill>
              </a:rPr>
              <a:t>POROČANJE</a:t>
            </a:r>
            <a:br>
              <a:rPr lang="sl-SI" sz="3200" b="1" dirty="0" smtClean="0">
                <a:solidFill>
                  <a:schemeClr val="tx1"/>
                </a:solidFill>
              </a:rPr>
            </a:br>
            <a:r>
              <a:rPr lang="sl-SI" sz="3200" b="1" dirty="0"/>
              <a:t/>
            </a:r>
            <a:br>
              <a:rPr lang="sl-SI" sz="3200" b="1" dirty="0"/>
            </a:br>
            <a:r>
              <a:rPr lang="sl-SI" sz="3200" b="1" dirty="0" smtClean="0">
                <a:solidFill>
                  <a:schemeClr val="tx1"/>
                </a:solidFill>
              </a:rPr>
              <a:t>KAZALNIKI </a:t>
            </a:r>
            <a:br>
              <a:rPr lang="sl-SI" sz="3200" b="1" dirty="0" smtClean="0">
                <a:solidFill>
                  <a:schemeClr val="tx1"/>
                </a:solidFill>
              </a:rPr>
            </a:br>
            <a:r>
              <a:rPr lang="sl-SI" sz="3200" b="1" dirty="0" smtClean="0">
                <a:solidFill>
                  <a:schemeClr val="tx1"/>
                </a:solidFill>
              </a:rPr>
              <a:t>PODATKI </a:t>
            </a:r>
            <a:endParaRPr lang="sl-SI" sz="3200" dirty="0">
              <a:solidFill>
                <a:schemeClr val="tx1"/>
              </a:solidFill>
            </a:endParaRPr>
          </a:p>
        </p:txBody>
      </p:sp>
      <p:sp>
        <p:nvSpPr>
          <p:cNvPr id="3" name="Označba mesta vsebine 2"/>
          <p:cNvSpPr>
            <a:spLocks noGrp="1"/>
          </p:cNvSpPr>
          <p:nvPr>
            <p:ph idx="1"/>
          </p:nvPr>
        </p:nvSpPr>
        <p:spPr/>
        <p:txBody>
          <a:bodyPr anchor="t">
            <a:normAutofit fontScale="32500" lnSpcReduction="20000"/>
          </a:bodyPr>
          <a:lstStyle/>
          <a:p>
            <a:pPr marL="0" indent="0">
              <a:buNone/>
            </a:pPr>
            <a:endParaRPr lang="sl-SI" sz="2400" dirty="0" smtClean="0">
              <a:solidFill>
                <a:schemeClr val="tx1"/>
              </a:solidFill>
            </a:endParaRPr>
          </a:p>
          <a:p>
            <a:pPr marL="0" indent="0">
              <a:buNone/>
            </a:pPr>
            <a:r>
              <a:rPr lang="sl-SI" sz="5000" b="1" dirty="0" smtClean="0">
                <a:solidFill>
                  <a:srgbClr val="0070C0"/>
                </a:solidFill>
              </a:rPr>
              <a:t>Programsko specifični kazalniki (UČINEK IN REZULTAT)</a:t>
            </a:r>
          </a:p>
          <a:p>
            <a:pPr algn="just"/>
            <a:r>
              <a:rPr lang="sl-SI" sz="5000" b="1" dirty="0" smtClean="0"/>
              <a:t>Skladno s specifičnim ciljem 10.1.3 Spodbujanje prožnih oblik učenja ter podpora kakovostni karierni</a:t>
            </a:r>
            <a:r>
              <a:rPr lang="sl-SI" sz="5000" b="1" i="1" dirty="0" smtClean="0"/>
              <a:t> </a:t>
            </a:r>
            <a:r>
              <a:rPr lang="sl-SI" sz="5000" b="1" dirty="0" smtClean="0"/>
              <a:t>orientaciji za šolajočo se mladino na vseh ravneh izobraževalnega sistema se v okviru kazalnika učinka spremlja število visokošolskih zavodov, vključenih v operacije iz KRZS in KRVS. V javnem razpisu se predvideva vključitev 26 visokošolskih zavodov iz KRVS in 55 visokošolskih zavodov iz KRZS. </a:t>
            </a:r>
          </a:p>
          <a:p>
            <a:pPr algn="just"/>
            <a:r>
              <a:rPr lang="sl-SI" sz="5000" b="1" dirty="0" smtClean="0"/>
              <a:t>Skladno </a:t>
            </a:r>
            <a:r>
              <a:rPr lang="sl-SI" sz="5000" b="1" dirty="0"/>
              <a:t>z OP EKP 2014-2020 se bo za namene specifičnega kazalnika rezultatov, specifičnega cilja 10.1.3, na operacijah spremljalo tudi uspešno izvajanje prožnih oblik učenja, ki vključuje oblikovanje, sprejetje in izvajanje strateških dokumentov (enega krovnega ali več področnih dokumentov) na področjih prožnih oblik učenja</a:t>
            </a:r>
            <a:r>
              <a:rPr lang="sl-SI" sz="5000" b="1" baseline="30000" dirty="0"/>
              <a:t> </a:t>
            </a:r>
            <a:r>
              <a:rPr lang="sl-SI" sz="5000" b="1" dirty="0"/>
              <a:t>.</a:t>
            </a:r>
          </a:p>
          <a:p>
            <a:pPr marL="0" indent="0" algn="just">
              <a:buNone/>
            </a:pPr>
            <a:endParaRPr lang="sl-SI" sz="5000" b="1" dirty="0" smtClean="0"/>
          </a:p>
          <a:p>
            <a:pPr marL="0" indent="0" algn="just">
              <a:buNone/>
            </a:pPr>
            <a:r>
              <a:rPr lang="sl-SI" sz="5000" b="1" dirty="0" smtClean="0">
                <a:solidFill>
                  <a:srgbClr val="0070C0"/>
                </a:solidFill>
              </a:rPr>
              <a:t>Spremljanje </a:t>
            </a:r>
            <a:r>
              <a:rPr lang="sl-SI" sz="5000" b="1" dirty="0">
                <a:solidFill>
                  <a:srgbClr val="0070C0"/>
                </a:solidFill>
              </a:rPr>
              <a:t>in zagotavljanje podatkov načrtovanih v vlogi za prijavo:</a:t>
            </a:r>
          </a:p>
          <a:p>
            <a:pPr algn="just"/>
            <a:r>
              <a:rPr lang="sl-SI" sz="5000" b="1" dirty="0"/>
              <a:t>Podatke bodo upravičenci spremljali in zagotavljali ter jih izkazovali v okviru doseženih rezultatov in predpisanih dokazil za izkazovanje upravičenosti stroškov na operaciji. Upravičenci bodo o njih poročali v vmesnih in končnih poročilih v procesu izvajanja in poročanja v okviru posameznih zahtevkov za izplačilo. </a:t>
            </a:r>
          </a:p>
          <a:p>
            <a:pPr marL="0" indent="0" algn="just">
              <a:buNone/>
            </a:pPr>
            <a:r>
              <a:rPr lang="sl-SI" sz="5000" b="1" i="1" dirty="0" smtClean="0">
                <a:solidFill>
                  <a:srgbClr val="0070C0"/>
                </a:solidFill>
              </a:rPr>
              <a:t>Prijavni </a:t>
            </a:r>
            <a:r>
              <a:rPr lang="sl-SI" sz="5000" b="1" i="1" dirty="0">
                <a:solidFill>
                  <a:srgbClr val="0070C0"/>
                </a:solidFill>
              </a:rPr>
              <a:t>obrazec, točka 6. Spremljanje in zagotavljanje podatkov na operaciji.</a:t>
            </a:r>
          </a:p>
          <a:p>
            <a:pPr algn="just"/>
            <a:endParaRPr lang="sl-SI" sz="3800" b="1" i="1" dirty="0" smtClean="0">
              <a:solidFill>
                <a:srgbClr val="0070C0"/>
              </a:solidFill>
            </a:endParaRPr>
          </a:p>
        </p:txBody>
      </p:sp>
    </p:spTree>
    <p:extLst>
      <p:ext uri="{BB962C8B-B14F-4D97-AF65-F5344CB8AC3E}">
        <p14:creationId xmlns:p14="http://schemas.microsoft.com/office/powerpoint/2010/main" val="926062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65810"/>
            <a:ext cx="3486150" cy="5383530"/>
          </a:xfrm>
          <a:solidFill>
            <a:schemeClr val="accent6">
              <a:lumMod val="20000"/>
              <a:lumOff val="80000"/>
            </a:schemeClr>
          </a:solidFill>
        </p:spPr>
        <p:txBody>
          <a:bodyPr>
            <a:normAutofit/>
          </a:bodyPr>
          <a:lstStyle/>
          <a:p>
            <a:r>
              <a:rPr lang="sl-SI" sz="3200" b="1" dirty="0">
                <a:solidFill>
                  <a:schemeClr val="tx1"/>
                </a:solidFill>
              </a:rPr>
              <a:t>SPREMLJANJE </a:t>
            </a:r>
            <a:r>
              <a:rPr lang="sl-SI" sz="3200" b="1" dirty="0" smtClean="0">
                <a:solidFill>
                  <a:schemeClr val="tx1"/>
                </a:solidFill>
              </a:rPr>
              <a:t>IN</a:t>
            </a:r>
            <a:r>
              <a:rPr lang="sl-SI" sz="3200" b="1" dirty="0">
                <a:solidFill>
                  <a:schemeClr val="tx1"/>
                </a:solidFill>
              </a:rPr>
              <a:t/>
            </a:r>
            <a:br>
              <a:rPr lang="sl-SI" sz="3200" b="1" dirty="0">
                <a:solidFill>
                  <a:schemeClr val="tx1"/>
                </a:solidFill>
              </a:rPr>
            </a:br>
            <a:r>
              <a:rPr lang="sl-SI" sz="3200" b="1" dirty="0">
                <a:solidFill>
                  <a:schemeClr val="tx1"/>
                </a:solidFill>
              </a:rPr>
              <a:t>POROČANJE</a:t>
            </a:r>
            <a:br>
              <a:rPr lang="sl-SI" sz="3200" b="1" dirty="0">
                <a:solidFill>
                  <a:schemeClr val="tx1"/>
                </a:solidFill>
              </a:rPr>
            </a:br>
            <a:r>
              <a:rPr lang="sl-SI" sz="3200" b="1" dirty="0">
                <a:solidFill>
                  <a:schemeClr val="tx1"/>
                </a:solidFill>
              </a:rPr>
              <a:t/>
            </a:r>
            <a:br>
              <a:rPr lang="sl-SI" sz="3200" b="1" dirty="0">
                <a:solidFill>
                  <a:schemeClr val="tx1"/>
                </a:solidFill>
              </a:rPr>
            </a:br>
            <a:r>
              <a:rPr lang="sl-SI" sz="3200" dirty="0" smtClean="0">
                <a:solidFill>
                  <a:schemeClr val="tx1"/>
                </a:solidFill>
              </a:rPr>
              <a:t>Upravičenec </a:t>
            </a:r>
            <a:r>
              <a:rPr lang="sl-SI" sz="3200" dirty="0">
                <a:solidFill>
                  <a:schemeClr val="tx1"/>
                </a:solidFill>
              </a:rPr>
              <a:t>posreduje ministrstvu </a:t>
            </a:r>
            <a:r>
              <a:rPr lang="sl-SI" sz="3200" dirty="0" smtClean="0">
                <a:solidFill>
                  <a:schemeClr val="tx1"/>
                </a:solidFill>
              </a:rPr>
              <a:t>(preko IS </a:t>
            </a:r>
            <a:r>
              <a:rPr lang="sl-SI" sz="3200" dirty="0" err="1" smtClean="0">
                <a:solidFill>
                  <a:schemeClr val="tx1"/>
                </a:solidFill>
              </a:rPr>
              <a:t>eMA</a:t>
            </a:r>
            <a:r>
              <a:rPr lang="sl-SI" sz="3200" dirty="0" smtClean="0">
                <a:solidFill>
                  <a:schemeClr val="tx1"/>
                </a:solidFill>
              </a:rPr>
              <a:t>) </a:t>
            </a:r>
            <a:r>
              <a:rPr lang="sl-SI" sz="3200" dirty="0" smtClean="0">
                <a:solidFill>
                  <a:schemeClr val="tx1"/>
                </a:solidFill>
              </a:rPr>
              <a:t>Zahtevek </a:t>
            </a:r>
            <a:r>
              <a:rPr lang="sl-SI" sz="3200" dirty="0">
                <a:solidFill>
                  <a:schemeClr val="tx1"/>
                </a:solidFill>
              </a:rPr>
              <a:t>za </a:t>
            </a:r>
            <a:r>
              <a:rPr lang="sl-SI" sz="3200" dirty="0" smtClean="0">
                <a:solidFill>
                  <a:schemeClr val="tx1"/>
                </a:solidFill>
              </a:rPr>
              <a:t>izplačilo (</a:t>
            </a:r>
            <a:r>
              <a:rPr lang="sl-SI" sz="3200" dirty="0" err="1" smtClean="0">
                <a:solidFill>
                  <a:schemeClr val="tx1"/>
                </a:solidFill>
              </a:rPr>
              <a:t>ZzI</a:t>
            </a:r>
            <a:r>
              <a:rPr lang="sl-SI" sz="3200" dirty="0">
                <a:solidFill>
                  <a:schemeClr val="tx1"/>
                </a:solidFill>
              </a:rPr>
              <a:t>) z obveznimi prilogami </a:t>
            </a:r>
            <a:endParaRPr lang="sl-SI" sz="3200" b="1" dirty="0">
              <a:solidFill>
                <a:schemeClr val="tx1"/>
              </a:solidFill>
            </a:endParaRPr>
          </a:p>
        </p:txBody>
      </p:sp>
      <p:sp>
        <p:nvSpPr>
          <p:cNvPr id="3" name="Označba mesta vsebine 2"/>
          <p:cNvSpPr>
            <a:spLocks noGrp="1"/>
          </p:cNvSpPr>
          <p:nvPr>
            <p:ph idx="1"/>
          </p:nvPr>
        </p:nvSpPr>
        <p:spPr/>
        <p:txBody>
          <a:bodyPr>
            <a:normAutofit/>
          </a:bodyPr>
          <a:lstStyle/>
          <a:p>
            <a:r>
              <a:rPr lang="sl-SI" sz="2800" dirty="0" smtClean="0"/>
              <a:t>do </a:t>
            </a:r>
            <a:r>
              <a:rPr lang="sl-SI" sz="2800" dirty="0"/>
              <a:t>15. v mesecu po zaključku vsakega trimesečnega obdobja oziroma po zaključenem/ih gostovanju/ih gostujočega/ih tujega/ih strokovnjaka/ov (predvidoma do 15. januarja, 15. aprila, 15. </a:t>
            </a:r>
            <a:r>
              <a:rPr lang="sl-SI" sz="2800" dirty="0" smtClean="0"/>
              <a:t>junija</a:t>
            </a:r>
            <a:r>
              <a:rPr lang="sl-SI" sz="2800" dirty="0" smtClean="0"/>
              <a:t>),</a:t>
            </a:r>
            <a:endParaRPr lang="sl-SI" sz="2800" dirty="0" smtClean="0"/>
          </a:p>
          <a:p>
            <a:r>
              <a:rPr lang="sl-SI" sz="2800" dirty="0" smtClean="0"/>
              <a:t> </a:t>
            </a:r>
            <a:r>
              <a:rPr lang="sl-SI" sz="2800" dirty="0"/>
              <a:t>rok za predložitev zadnjega zahtevka za izplačilo za tekoče koledarsko leto je praviloma do 15. septembra tekočega koledarskega </a:t>
            </a:r>
            <a:r>
              <a:rPr lang="sl-SI" sz="2800" dirty="0" smtClean="0"/>
              <a:t>leta. </a:t>
            </a:r>
            <a:endParaRPr lang="sl-SI" sz="2800" dirty="0"/>
          </a:p>
          <a:p>
            <a:endParaRPr lang="sl-SI" sz="2800" dirty="0"/>
          </a:p>
          <a:p>
            <a:endParaRPr lang="sl-SI" dirty="0"/>
          </a:p>
        </p:txBody>
      </p:sp>
    </p:spTree>
    <p:extLst>
      <p:ext uri="{BB962C8B-B14F-4D97-AF65-F5344CB8AC3E}">
        <p14:creationId xmlns:p14="http://schemas.microsoft.com/office/powerpoint/2010/main" val="3429098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35654"/>
            <a:ext cx="3474720" cy="5377548"/>
          </a:xfrm>
          <a:solidFill>
            <a:schemeClr val="accent6">
              <a:lumMod val="20000"/>
              <a:lumOff val="80000"/>
            </a:schemeClr>
          </a:solidFill>
        </p:spPr>
        <p:txBody>
          <a:bodyPr/>
          <a:lstStyle/>
          <a:p>
            <a:r>
              <a:rPr lang="sl-SI" b="1" dirty="0">
                <a:solidFill>
                  <a:schemeClr val="tx1"/>
                </a:solidFill>
              </a:rPr>
              <a:t>ROK ZA </a:t>
            </a:r>
            <a:r>
              <a:rPr lang="sl-SI" b="1" dirty="0" smtClean="0">
                <a:solidFill>
                  <a:schemeClr val="tx1"/>
                </a:solidFill>
              </a:rPr>
              <a:t>ODDAJO VLOG in </a:t>
            </a:r>
            <a:br>
              <a:rPr lang="sl-SI" b="1" dirty="0" smtClean="0">
                <a:solidFill>
                  <a:schemeClr val="tx1"/>
                </a:solidFill>
              </a:rPr>
            </a:br>
            <a:r>
              <a:rPr lang="sl-SI" b="1" dirty="0" smtClean="0">
                <a:solidFill>
                  <a:schemeClr val="tx1"/>
                </a:solidFill>
              </a:rPr>
              <a:t>ODPIRANJE VLOG </a:t>
            </a:r>
            <a:endParaRPr lang="sl-SI" b="1" dirty="0">
              <a:solidFill>
                <a:schemeClr val="tx1"/>
              </a:solidFill>
            </a:endParaRPr>
          </a:p>
        </p:txBody>
      </p:sp>
      <p:sp>
        <p:nvSpPr>
          <p:cNvPr id="3" name="Označba mesta vsebine 2"/>
          <p:cNvSpPr>
            <a:spLocks noGrp="1"/>
          </p:cNvSpPr>
          <p:nvPr>
            <p:ph idx="1"/>
          </p:nvPr>
        </p:nvSpPr>
        <p:spPr/>
        <p:txBody>
          <a:bodyPr>
            <a:normAutofit/>
          </a:bodyPr>
          <a:lstStyle/>
          <a:p>
            <a:r>
              <a:rPr lang="sl-SI" sz="3600" b="1" dirty="0" smtClean="0">
                <a:solidFill>
                  <a:srgbClr val="549E39"/>
                </a:solidFill>
              </a:rPr>
              <a:t> </a:t>
            </a:r>
            <a:r>
              <a:rPr lang="sl-SI" sz="3600" b="1" dirty="0" smtClean="0">
                <a:solidFill>
                  <a:srgbClr val="0070C0"/>
                </a:solidFill>
              </a:rPr>
              <a:t>16. 9. 2019 do 12. ure</a:t>
            </a:r>
          </a:p>
          <a:p>
            <a:endParaRPr lang="sl-SI" sz="3600" b="1" dirty="0">
              <a:solidFill>
                <a:srgbClr val="549E39"/>
              </a:solidFill>
            </a:endParaRPr>
          </a:p>
          <a:p>
            <a:r>
              <a:rPr lang="sl-SI" sz="3600" b="1" dirty="0">
                <a:solidFill>
                  <a:schemeClr val="accent6">
                    <a:lumMod val="60000"/>
                    <a:lumOff val="40000"/>
                  </a:schemeClr>
                </a:solidFill>
              </a:rPr>
              <a:t>O</a:t>
            </a:r>
            <a:r>
              <a:rPr lang="sl-SI" sz="3600" b="1" dirty="0" smtClean="0">
                <a:solidFill>
                  <a:schemeClr val="accent6">
                    <a:lumMod val="60000"/>
                    <a:lumOff val="40000"/>
                  </a:schemeClr>
                </a:solidFill>
              </a:rPr>
              <a:t>premljenost vloge (Obrazec 5 RD)</a:t>
            </a:r>
          </a:p>
          <a:p>
            <a:endParaRPr lang="sl-SI" sz="3600" b="1" dirty="0">
              <a:solidFill>
                <a:srgbClr val="549E39"/>
              </a:solidFill>
            </a:endParaRPr>
          </a:p>
          <a:p>
            <a:r>
              <a:rPr lang="sl-SI" sz="3600" dirty="0" smtClean="0"/>
              <a:t>Odpiranje vlog 17. 9. 2016 ob 10. uri</a:t>
            </a:r>
            <a:endParaRPr lang="sl-SI" sz="3600" dirty="0"/>
          </a:p>
        </p:txBody>
      </p:sp>
    </p:spTree>
    <p:extLst>
      <p:ext uri="{BB962C8B-B14F-4D97-AF65-F5344CB8AC3E}">
        <p14:creationId xmlns:p14="http://schemas.microsoft.com/office/powerpoint/2010/main" val="2537281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2950"/>
            <a:ext cx="3497580" cy="5415001"/>
          </a:xfrm>
          <a:solidFill>
            <a:schemeClr val="accent6">
              <a:lumMod val="20000"/>
              <a:lumOff val="80000"/>
            </a:schemeClr>
          </a:solidFill>
        </p:spPr>
        <p:txBody>
          <a:bodyPr>
            <a:normAutofit/>
          </a:bodyPr>
          <a:lstStyle/>
          <a:p>
            <a:r>
              <a:rPr lang="sl-SI" b="1" dirty="0" smtClean="0">
                <a:solidFill>
                  <a:schemeClr val="tx1"/>
                </a:solidFill>
              </a:rPr>
              <a:t/>
            </a:r>
            <a:br>
              <a:rPr lang="sl-SI" b="1" dirty="0" smtClean="0">
                <a:solidFill>
                  <a:schemeClr val="tx1"/>
                </a:solidFill>
              </a:rPr>
            </a:br>
            <a:r>
              <a:rPr lang="sl-SI" b="1" dirty="0" smtClean="0">
                <a:solidFill>
                  <a:schemeClr val="tx1"/>
                </a:solidFill>
              </a:rPr>
              <a:t>OBVEZNO BRANJE </a:t>
            </a:r>
            <a:br>
              <a:rPr lang="sl-SI" b="1" dirty="0" smtClean="0">
                <a:solidFill>
                  <a:schemeClr val="tx1"/>
                </a:solidFill>
              </a:rPr>
            </a:br>
            <a:r>
              <a:rPr lang="sl-SI" b="1" dirty="0" smtClean="0">
                <a:solidFill>
                  <a:schemeClr val="tx1"/>
                </a:solidFill>
              </a:rPr>
              <a:t/>
            </a:r>
            <a:br>
              <a:rPr lang="sl-SI" b="1" dirty="0" smtClean="0">
                <a:solidFill>
                  <a:schemeClr val="tx1"/>
                </a:solidFill>
              </a:rPr>
            </a:br>
            <a:r>
              <a:rPr lang="sl-SI" sz="2400" dirty="0" smtClean="0">
                <a:solidFill>
                  <a:schemeClr val="tx1"/>
                </a:solidFill>
                <a:effectLst>
                  <a:outerShdw blurRad="38100" dist="38100" dir="2700000" algn="tl">
                    <a:srgbClr val="000000">
                      <a:alpha val="43137"/>
                    </a:srgbClr>
                  </a:outerShdw>
                </a:effectLst>
              </a:rPr>
              <a:t>pri </a:t>
            </a:r>
            <a:r>
              <a:rPr lang="sl-SI" sz="2400" dirty="0">
                <a:solidFill>
                  <a:schemeClr val="tx1"/>
                </a:solidFill>
                <a:effectLst>
                  <a:outerShdw blurRad="38100" dist="38100" dir="2700000" algn="tl">
                    <a:srgbClr val="000000">
                      <a:alpha val="43137"/>
                    </a:srgbClr>
                  </a:outerShdw>
                </a:effectLst>
              </a:rPr>
              <a:t>izpolnjevanju Prijavnega obrazca in vseh prilog je treba </a:t>
            </a:r>
            <a:r>
              <a:rPr lang="sl-SI" sz="2400" dirty="0" smtClean="0">
                <a:solidFill>
                  <a:schemeClr val="tx1"/>
                </a:solidFill>
                <a:effectLst>
                  <a:outerShdw blurRad="38100" dist="38100" dir="2700000" algn="tl">
                    <a:srgbClr val="000000">
                      <a:alpha val="43137"/>
                    </a:srgbClr>
                  </a:outerShdw>
                </a:effectLst>
              </a:rPr>
              <a:t>upoštevati zahteve </a:t>
            </a:r>
            <a:r>
              <a:rPr lang="sl-SI" sz="2400" dirty="0">
                <a:solidFill>
                  <a:schemeClr val="tx1"/>
                </a:solidFill>
                <a:effectLst>
                  <a:outerShdw blurRad="38100" dist="38100" dir="2700000" algn="tl">
                    <a:srgbClr val="000000">
                      <a:alpha val="43137"/>
                    </a:srgbClr>
                  </a:outerShdw>
                </a:effectLst>
              </a:rPr>
              <a:t>iz javnega </a:t>
            </a:r>
            <a:r>
              <a:rPr lang="sl-SI" sz="2400" dirty="0" smtClean="0">
                <a:solidFill>
                  <a:schemeClr val="tx1"/>
                </a:solidFill>
                <a:effectLst>
                  <a:outerShdw blurRad="38100" dist="38100" dir="2700000" algn="tl">
                    <a:srgbClr val="000000">
                      <a:alpha val="43137"/>
                    </a:srgbClr>
                  </a:outerShdw>
                </a:effectLst>
              </a:rPr>
              <a:t>razpisa</a:t>
            </a:r>
            <a:r>
              <a:rPr lang="sl-SI" sz="2400" dirty="0">
                <a:solidFill>
                  <a:schemeClr val="tx1"/>
                </a:solidFill>
                <a:effectLst>
                  <a:outerShdw blurRad="38100" dist="38100" dir="2700000" algn="tl">
                    <a:srgbClr val="000000">
                      <a:alpha val="43137"/>
                    </a:srgbClr>
                  </a:outerShdw>
                </a:effectLst>
              </a:rPr>
              <a:t/>
            </a:r>
            <a:br>
              <a:rPr lang="sl-SI" sz="2400" dirty="0">
                <a:solidFill>
                  <a:schemeClr val="tx1"/>
                </a:solidFill>
                <a:effectLst>
                  <a:outerShdw blurRad="38100" dist="38100" dir="2700000" algn="tl">
                    <a:srgbClr val="000000">
                      <a:alpha val="43137"/>
                    </a:srgbClr>
                  </a:outerShdw>
                </a:effectLst>
              </a:rPr>
            </a:br>
            <a:endParaRPr lang="sl-SI" sz="2400" dirty="0">
              <a:solidFill>
                <a:schemeClr val="tx1"/>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p:txBody>
          <a:bodyPr>
            <a:normAutofit/>
          </a:bodyPr>
          <a:lstStyle/>
          <a:p>
            <a:pPr marL="176213" lvl="8" indent="-176213" algn="just"/>
            <a:r>
              <a:rPr lang="sl-SI" sz="2400" dirty="0" smtClean="0"/>
              <a:t>Navodila </a:t>
            </a:r>
            <a:r>
              <a:rPr lang="sl-SI" sz="2400" dirty="0"/>
              <a:t>za pripravo vloge na javni </a:t>
            </a:r>
            <a:r>
              <a:rPr lang="sl-SI" sz="2400" dirty="0" smtClean="0"/>
              <a:t>razpis (Priloga 4 RD),</a:t>
            </a:r>
          </a:p>
          <a:p>
            <a:pPr marL="176213" lvl="8" indent="-176213" algn="just"/>
            <a:r>
              <a:rPr lang="sl-SI" sz="2400" dirty="0" smtClean="0"/>
              <a:t>Osnutek pogodbe o sofinanciranju,</a:t>
            </a:r>
            <a:endParaRPr lang="sl-SI" sz="2400" dirty="0"/>
          </a:p>
          <a:p>
            <a:pPr lvl="0"/>
            <a:r>
              <a:rPr lang="sl-SI" sz="2400" dirty="0"/>
              <a:t>Navodila Ministrstva za izobraževanje, znanost in šport za izvajanje operacij evropske kohezijske politike v programskem obdobju 2014-2020 (v nadaljnjem besedilu: navodila ministrstva), </a:t>
            </a:r>
          </a:p>
          <a:p>
            <a:pPr lvl="0"/>
            <a:r>
              <a:rPr lang="sl-SI" sz="2400" dirty="0"/>
              <a:t>Navodila organa upravljanja o upravičenih stroških za sredstva evropske kohezijske politike v programskem obdobju 2014-2020 (v nadaljnjem besedilu: navodila organa upravljanja o upravičenih stroških</a:t>
            </a:r>
            <a:r>
              <a:rPr lang="sl-SI" sz="2400" dirty="0" smtClean="0"/>
              <a:t>), ipd.</a:t>
            </a:r>
            <a:endParaRPr lang="sl-SI" sz="2400" dirty="0"/>
          </a:p>
        </p:txBody>
      </p:sp>
      <p:sp>
        <p:nvSpPr>
          <p:cNvPr id="4" name="Smeško 3"/>
          <p:cNvSpPr/>
          <p:nvPr/>
        </p:nvSpPr>
        <p:spPr>
          <a:xfrm>
            <a:off x="6839830" y="5628011"/>
            <a:ext cx="1117734" cy="972960"/>
          </a:xfrm>
          <a:prstGeom prst="smileyFace">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l-SI" dirty="0"/>
          </a:p>
        </p:txBody>
      </p:sp>
    </p:spTree>
    <p:extLst>
      <p:ext uri="{BB962C8B-B14F-4D97-AF65-F5344CB8AC3E}">
        <p14:creationId xmlns:p14="http://schemas.microsoft.com/office/powerpoint/2010/main" val="4190226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65810"/>
            <a:ext cx="3451859" cy="5349239"/>
          </a:xfrm>
          <a:solidFill>
            <a:schemeClr val="accent6">
              <a:lumMod val="20000"/>
              <a:lumOff val="80000"/>
            </a:schemeClr>
          </a:solidFill>
        </p:spPr>
        <p:txBody>
          <a:bodyPr>
            <a:normAutofit/>
          </a:bodyPr>
          <a:lstStyle/>
          <a:p>
            <a:r>
              <a:rPr lang="sl-SI" dirty="0" smtClean="0">
                <a:solidFill>
                  <a:schemeClr val="tx1"/>
                </a:solidFill>
              </a:rPr>
              <a:t>Ministrstvo </a:t>
            </a:r>
            <a:r>
              <a:rPr lang="sl-SI" dirty="0">
                <a:solidFill>
                  <a:schemeClr val="tx1"/>
                </a:solidFill>
              </a:rPr>
              <a:t>bo odgovorilo na pogosta vprašanja, ki bodo prispela oz. bodo zastavljena telefonsko do </a:t>
            </a:r>
            <a:r>
              <a:rPr lang="sl-SI" dirty="0" smtClean="0">
                <a:solidFill>
                  <a:schemeClr val="tx1"/>
                </a:solidFill>
              </a:rPr>
              <a:t/>
            </a:r>
            <a:br>
              <a:rPr lang="sl-SI" dirty="0" smtClean="0">
                <a:solidFill>
                  <a:schemeClr val="tx1"/>
                </a:solidFill>
              </a:rPr>
            </a:br>
            <a:r>
              <a:rPr lang="sl-SI" dirty="0" smtClean="0">
                <a:solidFill>
                  <a:schemeClr val="tx1"/>
                </a:solidFill>
              </a:rPr>
              <a:t>6</a:t>
            </a:r>
            <a:r>
              <a:rPr lang="sl-SI" dirty="0">
                <a:solidFill>
                  <a:schemeClr val="tx1"/>
                </a:solidFill>
              </a:rPr>
              <a:t>. 9. 2019 do 10.30 </a:t>
            </a:r>
            <a:r>
              <a:rPr lang="sl-SI" dirty="0" smtClean="0">
                <a:solidFill>
                  <a:schemeClr val="tx1"/>
                </a:solidFill>
              </a:rPr>
              <a:t>ure</a:t>
            </a:r>
            <a:endParaRPr lang="sl-SI" dirty="0">
              <a:solidFill>
                <a:schemeClr val="tx1"/>
              </a:solidFill>
            </a:endParaRPr>
          </a:p>
        </p:txBody>
      </p:sp>
      <p:sp>
        <p:nvSpPr>
          <p:cNvPr id="3" name="Označba mesta vsebine 2"/>
          <p:cNvSpPr>
            <a:spLocks noGrp="1"/>
          </p:cNvSpPr>
          <p:nvPr>
            <p:ph idx="1"/>
          </p:nvPr>
        </p:nvSpPr>
        <p:spPr/>
        <p:txBody>
          <a:bodyPr/>
          <a:lstStyle/>
          <a:p>
            <a:pPr marL="0" indent="0">
              <a:buNone/>
            </a:pPr>
            <a:endParaRPr lang="sl-SI" dirty="0"/>
          </a:p>
          <a:p>
            <a:r>
              <a:rPr lang="sl-SI" sz="2400" dirty="0" smtClean="0"/>
              <a:t>za </a:t>
            </a:r>
            <a:r>
              <a:rPr lang="sl-SI" sz="2400" dirty="0"/>
              <a:t>dodatne informacije lahko pišete </a:t>
            </a:r>
            <a:r>
              <a:rPr lang="sl-SI" sz="2400" u="sng" dirty="0"/>
              <a:t>na </a:t>
            </a:r>
            <a:r>
              <a:rPr lang="sl-SI" sz="2400" u="sng" dirty="0" smtClean="0"/>
              <a:t>oba </a:t>
            </a:r>
            <a:r>
              <a:rPr lang="sl-SI" sz="2400" dirty="0" smtClean="0"/>
              <a:t>elektronska naslova</a:t>
            </a:r>
          </a:p>
          <a:p>
            <a:pPr marL="502920" lvl="1" indent="0">
              <a:buNone/>
            </a:pPr>
            <a:r>
              <a:rPr lang="sl-SI" sz="2200" u="sng" dirty="0" smtClean="0">
                <a:solidFill>
                  <a:srgbClr val="0070C0"/>
                </a:solidFill>
                <a:hlinkClick r:id="rId3"/>
              </a:rPr>
              <a:t>damjana.herman@gov.si</a:t>
            </a:r>
            <a:r>
              <a:rPr lang="sl-SI" sz="2200" dirty="0" smtClean="0">
                <a:solidFill>
                  <a:srgbClr val="0070C0"/>
                </a:solidFill>
              </a:rPr>
              <a:t> </a:t>
            </a:r>
            <a:r>
              <a:rPr lang="sl-SI" sz="2200" dirty="0" smtClean="0">
                <a:solidFill>
                  <a:srgbClr val="0070C0"/>
                </a:solidFill>
              </a:rPr>
              <a:t> </a:t>
            </a:r>
            <a:r>
              <a:rPr lang="sl-SI" sz="2200" dirty="0" smtClean="0">
                <a:solidFill>
                  <a:schemeClr val="tx1"/>
                </a:solidFill>
              </a:rPr>
              <a:t>in</a:t>
            </a:r>
            <a:r>
              <a:rPr lang="sl-SI" sz="2200" dirty="0" smtClean="0">
                <a:solidFill>
                  <a:srgbClr val="0070C0"/>
                </a:solidFill>
              </a:rPr>
              <a:t> </a:t>
            </a:r>
            <a:r>
              <a:rPr lang="sl-SI" sz="2200" u="sng" dirty="0" smtClean="0">
                <a:solidFill>
                  <a:srgbClr val="0070C0"/>
                </a:solidFill>
                <a:hlinkClick r:id="rId4"/>
              </a:rPr>
              <a:t>simona.tomazic@gov.si</a:t>
            </a:r>
            <a:endParaRPr lang="sl-SI" sz="2200" dirty="0" smtClean="0">
              <a:solidFill>
                <a:srgbClr val="0070C0"/>
              </a:solidFill>
            </a:endParaRPr>
          </a:p>
          <a:p>
            <a:r>
              <a:rPr lang="sl-SI" sz="2400" dirty="0" smtClean="0"/>
              <a:t>pokličete </a:t>
            </a:r>
            <a:r>
              <a:rPr lang="sl-SI" sz="2400" dirty="0"/>
              <a:t>na telefonsko številko 01 478 4600 (Damjana Herman) in telefonsko številko 01 478 4600 (Simona Tomažič), in sicer ob torkih in četrtkih med 8.30 in 10.30 uro. </a:t>
            </a:r>
            <a:endParaRPr lang="sl-SI" sz="2400" dirty="0" smtClean="0"/>
          </a:p>
          <a:p>
            <a:pPr marL="0" indent="0">
              <a:buNone/>
            </a:pPr>
            <a:r>
              <a:rPr lang="sl-SI" sz="2400" i="1" dirty="0" smtClean="0"/>
              <a:t>Odgovore </a:t>
            </a:r>
            <a:r>
              <a:rPr lang="sl-SI" sz="2400" i="1" dirty="0"/>
              <a:t>na pogosta vprašanja bo ministrstvo objavilo na svojih spletnih straneh.</a:t>
            </a:r>
          </a:p>
          <a:p>
            <a:pPr marL="0" indent="0">
              <a:buNone/>
            </a:pPr>
            <a:endParaRPr lang="sl-SI" sz="2400" i="1" dirty="0"/>
          </a:p>
        </p:txBody>
      </p:sp>
    </p:spTree>
    <p:extLst>
      <p:ext uri="{BB962C8B-B14F-4D97-AF65-F5344CB8AC3E}">
        <p14:creationId xmlns:p14="http://schemas.microsoft.com/office/powerpoint/2010/main" val="3114223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2950"/>
            <a:ext cx="3486149" cy="5406389"/>
          </a:xfrm>
          <a:solidFill>
            <a:schemeClr val="accent6">
              <a:lumMod val="20000"/>
              <a:lumOff val="80000"/>
            </a:schemeClr>
          </a:solidFill>
        </p:spPr>
        <p:txBody>
          <a:bodyPr/>
          <a:lstStyle/>
          <a:p>
            <a:r>
              <a:rPr lang="sl-SI" dirty="0">
                <a:solidFill>
                  <a:schemeClr val="tx1"/>
                </a:solidFill>
              </a:rPr>
              <a:t>Vprašanja?</a:t>
            </a:r>
            <a:br>
              <a:rPr lang="sl-SI" dirty="0">
                <a:solidFill>
                  <a:schemeClr val="tx1"/>
                </a:solidFill>
              </a:rPr>
            </a:br>
            <a:endParaRPr lang="sl-SI" dirty="0">
              <a:solidFill>
                <a:schemeClr val="tx1"/>
              </a:solidFill>
            </a:endParaRPr>
          </a:p>
        </p:txBody>
      </p:sp>
      <p:sp>
        <p:nvSpPr>
          <p:cNvPr id="3" name="Označba mesta vsebine 2"/>
          <p:cNvSpPr>
            <a:spLocks noGrp="1"/>
          </p:cNvSpPr>
          <p:nvPr>
            <p:ph idx="1"/>
          </p:nvPr>
        </p:nvSpPr>
        <p:spPr/>
        <p:txBody>
          <a:bodyPr>
            <a:normAutofit/>
          </a:bodyPr>
          <a:lstStyle/>
          <a:p>
            <a:pPr marL="0" indent="0">
              <a:buNone/>
            </a:pPr>
            <a:r>
              <a:rPr lang="sl-SI" sz="2400" dirty="0" smtClean="0"/>
              <a:t>Hvala za pozornost! </a:t>
            </a:r>
            <a:endParaRPr lang="sl-SI" sz="2400" dirty="0"/>
          </a:p>
        </p:txBody>
      </p:sp>
    </p:spTree>
    <p:extLst>
      <p:ext uri="{BB962C8B-B14F-4D97-AF65-F5344CB8AC3E}">
        <p14:creationId xmlns:p14="http://schemas.microsoft.com/office/powerpoint/2010/main" val="3808984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52475"/>
            <a:ext cx="3429000" cy="5324475"/>
          </a:xfrm>
          <a:solidFill>
            <a:schemeClr val="accent6">
              <a:lumMod val="20000"/>
              <a:lumOff val="80000"/>
            </a:schemeClr>
          </a:solidFill>
          <a:ln>
            <a:solidFill>
              <a:schemeClr val="tx1"/>
            </a:solidFill>
          </a:ln>
        </p:spPr>
        <p:txBody>
          <a:bodyPr>
            <a:normAutofit/>
          </a:bodyPr>
          <a:lstStyle/>
          <a:p>
            <a:r>
              <a:rPr lang="sl-SI" b="1" dirty="0" smtClean="0">
                <a:solidFill>
                  <a:schemeClr val="tx1"/>
                </a:solidFill>
              </a:rPr>
              <a:t>Gostujoči </a:t>
            </a:r>
            <a:r>
              <a:rPr lang="sl-SI" b="1" dirty="0">
                <a:solidFill>
                  <a:schemeClr val="tx1"/>
                </a:solidFill>
              </a:rPr>
              <a:t>tuji strokovnjak </a:t>
            </a:r>
            <a:r>
              <a:rPr lang="sl-SI" b="1" dirty="0" smtClean="0">
                <a:solidFill>
                  <a:schemeClr val="tx1"/>
                </a:solidFill>
              </a:rPr>
              <a:t/>
            </a:r>
            <a:br>
              <a:rPr lang="sl-SI" b="1" dirty="0" smtClean="0">
                <a:solidFill>
                  <a:schemeClr val="tx1"/>
                </a:solidFill>
              </a:rPr>
            </a:br>
            <a:r>
              <a:rPr lang="sl-SI" b="1" dirty="0" smtClean="0">
                <a:solidFill>
                  <a:schemeClr val="tx1"/>
                </a:solidFill>
              </a:rPr>
              <a:t>v okviru obeh razpisanih aktivnostih je: </a:t>
            </a:r>
            <a:br>
              <a:rPr lang="sl-SI" b="1" dirty="0" smtClean="0">
                <a:solidFill>
                  <a:schemeClr val="tx1"/>
                </a:solidFill>
              </a:rPr>
            </a:br>
            <a:r>
              <a:rPr lang="sl-SI" b="1" dirty="0" smtClean="0">
                <a:solidFill>
                  <a:schemeClr val="tx1"/>
                </a:solidFill>
              </a:rPr>
              <a:t/>
            </a:r>
            <a:br>
              <a:rPr lang="sl-SI" b="1" dirty="0" smtClean="0">
                <a:solidFill>
                  <a:schemeClr val="tx1"/>
                </a:solidFill>
              </a:rPr>
            </a:br>
            <a:endParaRPr lang="sl-SI" b="1" dirty="0">
              <a:solidFill>
                <a:schemeClr val="tx1"/>
              </a:solidFill>
            </a:endParaRPr>
          </a:p>
        </p:txBody>
      </p:sp>
      <p:sp>
        <p:nvSpPr>
          <p:cNvPr id="3" name="Označba mesta vsebine 2"/>
          <p:cNvSpPr>
            <a:spLocks noGrp="1"/>
          </p:cNvSpPr>
          <p:nvPr>
            <p:ph idx="1"/>
          </p:nvPr>
        </p:nvSpPr>
        <p:spPr>
          <a:xfrm>
            <a:off x="3771900" y="1577340"/>
            <a:ext cx="7486650" cy="4366260"/>
          </a:xfrm>
          <a:ln>
            <a:noFill/>
          </a:ln>
        </p:spPr>
        <p:txBody>
          <a:bodyPr>
            <a:normAutofit/>
          </a:bodyPr>
          <a:lstStyle/>
          <a:p>
            <a:pPr marL="0" lvl="0" indent="0">
              <a:buNone/>
            </a:pPr>
            <a:r>
              <a:rPr lang="sl-SI" sz="2400" dirty="0" smtClean="0">
                <a:solidFill>
                  <a:schemeClr val="tx1"/>
                </a:solidFill>
              </a:rPr>
              <a:t>oseba</a:t>
            </a:r>
            <a:r>
              <a:rPr lang="sl-SI" sz="2400" dirty="0">
                <a:solidFill>
                  <a:schemeClr val="tx1"/>
                </a:solidFill>
              </a:rPr>
              <a:t>, ki v času gostovanja na slovenskem visokošolskem zavodu </a:t>
            </a:r>
            <a:r>
              <a:rPr lang="sl-SI" sz="2400" u="sng" dirty="0">
                <a:solidFill>
                  <a:schemeClr val="tx1"/>
                </a:solidFill>
              </a:rPr>
              <a:t>ne biva (</a:t>
            </a:r>
            <a:r>
              <a:rPr lang="sl-SI" sz="2400" dirty="0">
                <a:solidFill>
                  <a:schemeClr val="tx1"/>
                </a:solidFill>
              </a:rPr>
              <a:t>stalno ali začasno) in </a:t>
            </a:r>
            <a:r>
              <a:rPr lang="sl-SI" sz="2400" u="sng" dirty="0">
                <a:solidFill>
                  <a:schemeClr val="tx1"/>
                </a:solidFill>
              </a:rPr>
              <a:t>ni zaposlena v Republiki Sloveniji</a:t>
            </a:r>
            <a:r>
              <a:rPr lang="sl-SI" sz="2400" dirty="0">
                <a:solidFill>
                  <a:schemeClr val="tx1"/>
                </a:solidFill>
              </a:rPr>
              <a:t>, temveč je zaposlena v tujini na eni izmed tujih </a:t>
            </a:r>
            <a:r>
              <a:rPr lang="sl-SI" sz="2400" dirty="0" smtClean="0">
                <a:solidFill>
                  <a:schemeClr val="tx1"/>
                </a:solidFill>
              </a:rPr>
              <a:t>institucij</a:t>
            </a:r>
          </a:p>
          <a:p>
            <a:pPr lvl="0"/>
            <a:r>
              <a:rPr lang="sl-SI" sz="2400" i="1" dirty="0" smtClean="0">
                <a:solidFill>
                  <a:schemeClr val="tx1"/>
                </a:solidFill>
                <a:effectLst>
                  <a:outerShdw blurRad="38100" dist="38100" dir="2700000" algn="tl">
                    <a:srgbClr val="000000">
                      <a:alpha val="43137"/>
                    </a:srgbClr>
                  </a:outerShdw>
                </a:effectLst>
              </a:rPr>
              <a:t>visokošolskem </a:t>
            </a:r>
            <a:r>
              <a:rPr lang="sl-SI" sz="2400" i="1" dirty="0">
                <a:solidFill>
                  <a:schemeClr val="tx1"/>
                </a:solidFill>
                <a:effectLst>
                  <a:outerShdw blurRad="38100" dist="38100" dir="2700000" algn="tl">
                    <a:srgbClr val="000000">
                      <a:alpha val="43137"/>
                    </a:srgbClr>
                  </a:outerShdw>
                </a:effectLst>
              </a:rPr>
              <a:t>zavodu,</a:t>
            </a:r>
          </a:p>
          <a:p>
            <a:pPr lvl="0"/>
            <a:r>
              <a:rPr lang="sl-SI" sz="2400" i="1" dirty="0">
                <a:solidFill>
                  <a:schemeClr val="tx1"/>
                </a:solidFill>
                <a:effectLst>
                  <a:outerShdw blurRad="38100" dist="38100" dir="2700000" algn="tl">
                    <a:srgbClr val="000000">
                      <a:alpha val="43137"/>
                    </a:srgbClr>
                  </a:outerShdw>
                </a:effectLst>
              </a:rPr>
              <a:t>raziskovalni organizaciji,</a:t>
            </a:r>
          </a:p>
          <a:p>
            <a:pPr lvl="0"/>
            <a:r>
              <a:rPr lang="sl-SI" sz="2400" i="1" dirty="0">
                <a:solidFill>
                  <a:schemeClr val="tx1"/>
                </a:solidFill>
                <a:effectLst>
                  <a:outerShdw blurRad="38100" dist="38100" dir="2700000" algn="tl">
                    <a:srgbClr val="000000">
                      <a:alpha val="43137"/>
                    </a:srgbClr>
                  </a:outerShdw>
                </a:effectLst>
              </a:rPr>
              <a:t>gospodarski družbi,</a:t>
            </a:r>
          </a:p>
          <a:p>
            <a:pPr lvl="0"/>
            <a:r>
              <a:rPr lang="sl-SI" sz="2400" i="1" dirty="0">
                <a:solidFill>
                  <a:schemeClr val="tx1"/>
                </a:solidFill>
                <a:effectLst>
                  <a:outerShdw blurRad="38100" dist="38100" dir="2700000" algn="tl">
                    <a:srgbClr val="000000">
                      <a:alpha val="43137"/>
                    </a:srgbClr>
                  </a:outerShdw>
                </a:effectLst>
              </a:rPr>
              <a:t>organizaciji s področja kulture ali </a:t>
            </a:r>
          </a:p>
          <a:p>
            <a:pPr lvl="0"/>
            <a:r>
              <a:rPr lang="sl-SI" sz="2400" i="1" dirty="0">
                <a:solidFill>
                  <a:schemeClr val="tx1"/>
                </a:solidFill>
                <a:effectLst>
                  <a:outerShdw blurRad="38100" dist="38100" dir="2700000" algn="tl">
                    <a:srgbClr val="000000">
                      <a:alpha val="43137"/>
                    </a:srgbClr>
                  </a:outerShdw>
                </a:effectLst>
              </a:rPr>
              <a:t>pa je neodvisni strokovnjak oziroma umetnik.</a:t>
            </a:r>
          </a:p>
          <a:p>
            <a:pPr algn="just"/>
            <a:endParaRPr lang="sl-SI" sz="2400"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8413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15518"/>
            <a:ext cx="3474720" cy="5417820"/>
          </a:xfrm>
          <a:solidFill>
            <a:schemeClr val="accent6">
              <a:lumMod val="20000"/>
              <a:lumOff val="80000"/>
            </a:schemeClr>
          </a:solidFill>
        </p:spPr>
        <p:txBody>
          <a:bodyPr/>
          <a:lstStyle/>
          <a:p>
            <a:pPr>
              <a:spcBef>
                <a:spcPts val="1200"/>
              </a:spcBef>
              <a:buClr>
                <a:srgbClr val="549E39"/>
              </a:buClr>
            </a:pPr>
            <a:r>
              <a:rPr lang="sl-SI" b="1" dirty="0" smtClean="0">
                <a:solidFill>
                  <a:schemeClr val="tx1"/>
                </a:solidFill>
              </a:rPr>
              <a:t/>
            </a:r>
            <a:br>
              <a:rPr lang="sl-SI" b="1" dirty="0" smtClean="0">
                <a:solidFill>
                  <a:schemeClr val="tx1"/>
                </a:solidFill>
              </a:rPr>
            </a:br>
            <a:r>
              <a:rPr lang="sl-SI" b="1" dirty="0" smtClean="0">
                <a:solidFill>
                  <a:schemeClr val="tx1"/>
                </a:solidFill>
              </a:rPr>
              <a:t>Javni razpisa ima dve aktivnosti</a:t>
            </a:r>
            <a:br>
              <a:rPr lang="sl-SI" b="1" dirty="0" smtClean="0">
                <a:solidFill>
                  <a:schemeClr val="tx1"/>
                </a:solidFill>
              </a:rPr>
            </a:br>
            <a:r>
              <a:rPr lang="sl-SI" b="1" dirty="0" smtClean="0">
                <a:solidFill>
                  <a:schemeClr val="tx1"/>
                </a:solidFill>
              </a:rPr>
              <a:t/>
            </a:r>
            <a:br>
              <a:rPr lang="sl-SI" b="1" dirty="0" smtClean="0">
                <a:solidFill>
                  <a:schemeClr val="tx1"/>
                </a:solidFill>
              </a:rPr>
            </a:br>
            <a:r>
              <a:rPr lang="sl-SI" b="1" dirty="0" smtClean="0">
                <a:solidFill>
                  <a:schemeClr val="tx1"/>
                </a:solidFill>
              </a:rPr>
              <a:t>Aktivnost </a:t>
            </a:r>
            <a:r>
              <a:rPr lang="sl-SI" b="1" dirty="0">
                <a:solidFill>
                  <a:schemeClr val="tx1"/>
                </a:solidFill>
              </a:rPr>
              <a:t>št. 1: krajša gostovanja </a:t>
            </a:r>
            <a:r>
              <a:rPr lang="sl-SI" dirty="0">
                <a:solidFill>
                  <a:schemeClr val="tx1"/>
                </a:solidFill>
              </a:rPr>
              <a:t/>
            </a:r>
            <a:br>
              <a:rPr lang="sl-SI" dirty="0">
                <a:solidFill>
                  <a:schemeClr val="tx1"/>
                </a:solidFill>
              </a:rPr>
            </a:br>
            <a:r>
              <a:rPr lang="sl-SI" b="1" dirty="0" smtClean="0">
                <a:solidFill>
                  <a:schemeClr val="tx1"/>
                </a:solidFill>
              </a:rPr>
              <a:t/>
            </a:r>
            <a:br>
              <a:rPr lang="sl-SI" b="1" dirty="0" smtClean="0">
                <a:solidFill>
                  <a:schemeClr val="tx1"/>
                </a:solidFill>
              </a:rPr>
            </a:br>
            <a:r>
              <a:rPr lang="sl-SI" b="1" dirty="0" smtClean="0">
                <a:solidFill>
                  <a:schemeClr val="tx1"/>
                </a:solidFill>
              </a:rPr>
              <a:t/>
            </a:r>
            <a:br>
              <a:rPr lang="sl-SI" b="1" dirty="0" smtClean="0">
                <a:solidFill>
                  <a:schemeClr val="tx1"/>
                </a:solidFill>
              </a:rPr>
            </a:br>
            <a:r>
              <a:rPr lang="sl-SI" b="1" dirty="0" smtClean="0">
                <a:solidFill>
                  <a:schemeClr val="tx1"/>
                </a:solidFill>
              </a:rPr>
              <a:t> </a:t>
            </a:r>
            <a:endParaRPr lang="sl-SI" b="1" dirty="0">
              <a:solidFill>
                <a:schemeClr val="tx1"/>
              </a:solidFill>
            </a:endParaRPr>
          </a:p>
        </p:txBody>
      </p:sp>
      <p:sp>
        <p:nvSpPr>
          <p:cNvPr id="3" name="Označba mesta vsebine 2"/>
          <p:cNvSpPr>
            <a:spLocks noGrp="1"/>
          </p:cNvSpPr>
          <p:nvPr>
            <p:ph idx="1"/>
          </p:nvPr>
        </p:nvSpPr>
        <p:spPr/>
        <p:txBody>
          <a:bodyPr>
            <a:normAutofit fontScale="92500" lnSpcReduction="20000"/>
          </a:bodyPr>
          <a:lstStyle/>
          <a:p>
            <a:pPr marL="0" indent="0">
              <a:buNone/>
            </a:pPr>
            <a:endParaRPr lang="sl-SI" sz="2400" b="1" dirty="0" smtClean="0">
              <a:solidFill>
                <a:schemeClr val="accent1"/>
              </a:solidFill>
            </a:endParaRPr>
          </a:p>
          <a:p>
            <a:pPr marL="0" indent="0">
              <a:buNone/>
            </a:pPr>
            <a:endParaRPr lang="sl-SI" sz="2400" b="1" u="sng" dirty="0" smtClean="0">
              <a:solidFill>
                <a:schemeClr val="accent1"/>
              </a:solidFill>
            </a:endParaRPr>
          </a:p>
          <a:p>
            <a:pPr marL="0" indent="0">
              <a:buNone/>
            </a:pPr>
            <a:endParaRPr lang="sl-SI" sz="2400" b="1" dirty="0">
              <a:solidFill>
                <a:schemeClr val="accent1"/>
              </a:solidFill>
            </a:endParaRPr>
          </a:p>
          <a:p>
            <a:pPr marL="0" indent="0" algn="just">
              <a:buNone/>
            </a:pPr>
            <a:r>
              <a:rPr lang="sl-SI" sz="2800" b="1" dirty="0" smtClean="0">
                <a:solidFill>
                  <a:schemeClr val="tx1"/>
                </a:solidFill>
                <a:latin typeface="+mj-lt"/>
              </a:rPr>
              <a:t>Gostujoči </a:t>
            </a:r>
            <a:r>
              <a:rPr lang="sl-SI" sz="2800" b="1" dirty="0">
                <a:solidFill>
                  <a:schemeClr val="tx1"/>
                </a:solidFill>
                <a:latin typeface="+mj-lt"/>
              </a:rPr>
              <a:t>tuji strokovnjak mora v okviru krajšega gostovanja na slovenskih visokošolskih zavodih sodelovati pri izvedbi posameznih delov predmeta oz. predmetnega </a:t>
            </a:r>
            <a:r>
              <a:rPr lang="sl-SI" sz="2800" b="1" dirty="0" smtClean="0">
                <a:solidFill>
                  <a:schemeClr val="tx1"/>
                </a:solidFill>
                <a:latin typeface="+mj-lt"/>
              </a:rPr>
              <a:t>področja:</a:t>
            </a:r>
          </a:p>
          <a:p>
            <a:pPr marL="0" indent="0" algn="just">
              <a:buNone/>
            </a:pPr>
            <a:endParaRPr lang="sl-SI" sz="2800" b="1" dirty="0" smtClean="0">
              <a:solidFill>
                <a:schemeClr val="tx1"/>
              </a:solidFill>
              <a:latin typeface="+mj-lt"/>
            </a:endParaRPr>
          </a:p>
          <a:p>
            <a:pPr marL="0" indent="0" algn="just">
              <a:buNone/>
            </a:pPr>
            <a:r>
              <a:rPr lang="sl-SI" sz="2800" b="1" dirty="0" smtClean="0">
                <a:solidFill>
                  <a:schemeClr val="tx1"/>
                </a:solidFill>
                <a:latin typeface="+mj-lt"/>
              </a:rPr>
              <a:t>- </a:t>
            </a:r>
            <a:r>
              <a:rPr lang="sl-SI" sz="2800" b="1" i="1" dirty="0">
                <a:solidFill>
                  <a:schemeClr val="tx1"/>
                </a:solidFill>
                <a:latin typeface="+mj-lt"/>
              </a:rPr>
              <a:t>najmanj šest (6) </a:t>
            </a:r>
            <a:endParaRPr lang="sl-SI" sz="2800" b="1" i="1" dirty="0" smtClean="0">
              <a:solidFill>
                <a:schemeClr val="tx1"/>
              </a:solidFill>
              <a:latin typeface="+mj-lt"/>
            </a:endParaRPr>
          </a:p>
          <a:p>
            <a:pPr marL="0" indent="0" algn="just">
              <a:buNone/>
            </a:pPr>
            <a:r>
              <a:rPr lang="sl-SI" sz="2800" b="1" i="1" dirty="0" smtClean="0">
                <a:solidFill>
                  <a:schemeClr val="tx1"/>
                </a:solidFill>
                <a:latin typeface="+mj-lt"/>
              </a:rPr>
              <a:t>- največ </a:t>
            </a:r>
            <a:r>
              <a:rPr lang="sl-SI" sz="2800" b="1" i="1" dirty="0">
                <a:solidFill>
                  <a:schemeClr val="tx1"/>
                </a:solidFill>
                <a:latin typeface="+mj-lt"/>
              </a:rPr>
              <a:t>enainsedemdeset (71) pedagoških ur </a:t>
            </a:r>
            <a:endParaRPr lang="sl-SI" sz="2800" b="1" i="1" dirty="0" smtClean="0">
              <a:solidFill>
                <a:schemeClr val="tx1"/>
              </a:solidFill>
              <a:latin typeface="+mj-lt"/>
            </a:endParaRPr>
          </a:p>
          <a:p>
            <a:pPr marL="0" indent="0" algn="just">
              <a:buNone/>
            </a:pPr>
            <a:endParaRPr lang="sl-SI" sz="2800" dirty="0">
              <a:solidFill>
                <a:schemeClr val="tx1"/>
              </a:solidFill>
              <a:latin typeface="+mj-lt"/>
            </a:endParaRPr>
          </a:p>
          <a:p>
            <a:pPr algn="just"/>
            <a:r>
              <a:rPr lang="sl-SI" sz="2800" i="1" dirty="0">
                <a:solidFill>
                  <a:schemeClr val="tx1"/>
                </a:solidFill>
                <a:latin typeface="+mj-lt"/>
              </a:rPr>
              <a:t>Časovna dinamika krajših gostovanj gostujočih tujih strokovnjakov je v obdobju od enega (1) do šestdeset (60) dni.</a:t>
            </a:r>
          </a:p>
          <a:p>
            <a:endParaRPr lang="sl-SI" sz="2800" dirty="0">
              <a:solidFill>
                <a:schemeClr val="tx1"/>
              </a:solidFill>
              <a:latin typeface="+mj-lt"/>
            </a:endParaRPr>
          </a:p>
          <a:p>
            <a:endParaRPr lang="sl-SI" sz="2400" dirty="0"/>
          </a:p>
          <a:p>
            <a:pPr marL="0" lvl="0" indent="0">
              <a:buNone/>
            </a:pPr>
            <a:endParaRPr lang="sl-SI" sz="2400" dirty="0"/>
          </a:p>
        </p:txBody>
      </p:sp>
    </p:spTree>
    <p:extLst>
      <p:ext uri="{BB962C8B-B14F-4D97-AF65-F5344CB8AC3E}">
        <p14:creationId xmlns:p14="http://schemas.microsoft.com/office/powerpoint/2010/main" val="4108888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15518"/>
            <a:ext cx="3474720" cy="5417820"/>
          </a:xfrm>
          <a:solidFill>
            <a:schemeClr val="accent6">
              <a:lumMod val="20000"/>
              <a:lumOff val="80000"/>
            </a:schemeClr>
          </a:solidFill>
        </p:spPr>
        <p:txBody>
          <a:bodyPr/>
          <a:lstStyle/>
          <a:p>
            <a:pPr>
              <a:spcBef>
                <a:spcPts val="1200"/>
              </a:spcBef>
              <a:buClr>
                <a:srgbClr val="549E39"/>
              </a:buClr>
            </a:pPr>
            <a:r>
              <a:rPr lang="sl-SI" b="1" dirty="0" smtClean="0">
                <a:solidFill>
                  <a:schemeClr val="tx1"/>
                </a:solidFill>
              </a:rPr>
              <a:t/>
            </a:r>
            <a:br>
              <a:rPr lang="sl-SI" b="1" dirty="0" smtClean="0">
                <a:solidFill>
                  <a:schemeClr val="tx1"/>
                </a:solidFill>
              </a:rPr>
            </a:br>
            <a:r>
              <a:rPr lang="sl-SI" b="1" dirty="0" smtClean="0">
                <a:solidFill>
                  <a:schemeClr val="tx1"/>
                </a:solidFill>
              </a:rPr>
              <a:t>Javni razpisa ima dve aktivnosti:</a:t>
            </a:r>
            <a:br>
              <a:rPr lang="sl-SI" b="1" dirty="0" smtClean="0">
                <a:solidFill>
                  <a:schemeClr val="tx1"/>
                </a:solidFill>
              </a:rPr>
            </a:br>
            <a:r>
              <a:rPr lang="sl-SI" b="1" dirty="0" smtClean="0">
                <a:solidFill>
                  <a:schemeClr val="tx1"/>
                </a:solidFill>
              </a:rPr>
              <a:t/>
            </a:r>
            <a:br>
              <a:rPr lang="sl-SI" b="1" dirty="0" smtClean="0">
                <a:solidFill>
                  <a:schemeClr val="tx1"/>
                </a:solidFill>
              </a:rPr>
            </a:br>
            <a:r>
              <a:rPr lang="sl-SI" b="1" dirty="0">
                <a:solidFill>
                  <a:schemeClr val="tx1"/>
                </a:solidFill>
              </a:rPr>
              <a:t>Aktivnost št. 2: daljša gostovanja </a:t>
            </a:r>
            <a:r>
              <a:rPr lang="sl-SI" dirty="0">
                <a:solidFill>
                  <a:schemeClr val="tx1"/>
                </a:solidFill>
              </a:rPr>
              <a:t/>
            </a:r>
            <a:br>
              <a:rPr lang="sl-SI" dirty="0">
                <a:solidFill>
                  <a:schemeClr val="tx1"/>
                </a:solidFill>
              </a:rPr>
            </a:br>
            <a:r>
              <a:rPr lang="sl-SI" b="1" dirty="0" smtClean="0">
                <a:solidFill>
                  <a:schemeClr val="tx1"/>
                </a:solidFill>
              </a:rPr>
              <a:t/>
            </a:r>
            <a:br>
              <a:rPr lang="sl-SI" b="1" dirty="0" smtClean="0">
                <a:solidFill>
                  <a:schemeClr val="tx1"/>
                </a:solidFill>
              </a:rPr>
            </a:br>
            <a:r>
              <a:rPr lang="sl-SI" b="1" dirty="0" smtClean="0">
                <a:solidFill>
                  <a:schemeClr val="tx1"/>
                </a:solidFill>
              </a:rPr>
              <a:t/>
            </a:r>
            <a:br>
              <a:rPr lang="sl-SI" b="1" dirty="0" smtClean="0">
                <a:solidFill>
                  <a:schemeClr val="tx1"/>
                </a:solidFill>
              </a:rPr>
            </a:br>
            <a:r>
              <a:rPr lang="sl-SI" b="1" dirty="0" smtClean="0">
                <a:solidFill>
                  <a:schemeClr val="tx1"/>
                </a:solidFill>
              </a:rPr>
              <a:t> </a:t>
            </a:r>
            <a:endParaRPr lang="sl-SI" b="1" dirty="0">
              <a:solidFill>
                <a:schemeClr val="tx1"/>
              </a:solidFill>
            </a:endParaRPr>
          </a:p>
        </p:txBody>
      </p:sp>
      <p:sp>
        <p:nvSpPr>
          <p:cNvPr id="3" name="Označba mesta vsebine 2"/>
          <p:cNvSpPr>
            <a:spLocks noGrp="1"/>
          </p:cNvSpPr>
          <p:nvPr>
            <p:ph idx="1"/>
          </p:nvPr>
        </p:nvSpPr>
        <p:spPr/>
        <p:txBody>
          <a:bodyPr>
            <a:normAutofit fontScale="25000" lnSpcReduction="20000"/>
          </a:bodyPr>
          <a:lstStyle/>
          <a:p>
            <a:pPr marL="0" indent="0">
              <a:buNone/>
            </a:pPr>
            <a:endParaRPr lang="sl-SI" sz="2400" b="1" dirty="0" smtClean="0">
              <a:solidFill>
                <a:schemeClr val="accent1"/>
              </a:solidFill>
            </a:endParaRPr>
          </a:p>
          <a:p>
            <a:pPr marL="0" indent="0">
              <a:buNone/>
            </a:pPr>
            <a:endParaRPr lang="sl-SI" sz="2400" b="1" u="sng" dirty="0" smtClean="0">
              <a:solidFill>
                <a:schemeClr val="accent1"/>
              </a:solidFill>
            </a:endParaRPr>
          </a:p>
          <a:p>
            <a:pPr marL="0" indent="0">
              <a:buNone/>
            </a:pPr>
            <a:endParaRPr lang="sl-SI" sz="2400" b="1" dirty="0">
              <a:solidFill>
                <a:schemeClr val="accent1"/>
              </a:solidFill>
            </a:endParaRPr>
          </a:p>
          <a:p>
            <a:pPr marL="0" indent="0">
              <a:buNone/>
            </a:pPr>
            <a:endParaRPr lang="sl-SI" sz="5000" dirty="0">
              <a:solidFill>
                <a:schemeClr val="tx1"/>
              </a:solidFill>
              <a:latin typeface="+mj-lt"/>
            </a:endParaRPr>
          </a:p>
          <a:p>
            <a:pPr marL="0" indent="0" algn="just">
              <a:buNone/>
            </a:pPr>
            <a:r>
              <a:rPr lang="sl-SI" sz="9600" b="1" dirty="0">
                <a:solidFill>
                  <a:schemeClr val="tx1"/>
                </a:solidFill>
              </a:rPr>
              <a:t>Gostujoči tuji strokovnjak mora v okviru daljših gostovanj na slovenskem visokošolskem zavodu sodelovati pri izvedbi posameznih delov predmeta oz. predmetnega področja </a:t>
            </a:r>
            <a:r>
              <a:rPr lang="sl-SI" sz="9600" b="1" u="sng" dirty="0">
                <a:solidFill>
                  <a:schemeClr val="tx1"/>
                </a:solidFill>
              </a:rPr>
              <a:t>skupno </a:t>
            </a:r>
            <a:r>
              <a:rPr lang="sl-SI" sz="9600" b="1" u="sng" dirty="0" smtClean="0">
                <a:solidFill>
                  <a:schemeClr val="tx1"/>
                </a:solidFill>
              </a:rPr>
              <a:t>najmanj: </a:t>
            </a:r>
          </a:p>
          <a:p>
            <a:pPr algn="just">
              <a:buFontTx/>
              <a:buChar char="-"/>
            </a:pPr>
            <a:r>
              <a:rPr lang="sl-SI" sz="9600" b="1" dirty="0" smtClean="0">
                <a:solidFill>
                  <a:schemeClr val="tx1"/>
                </a:solidFill>
              </a:rPr>
              <a:t>dvainsedemdeset </a:t>
            </a:r>
            <a:r>
              <a:rPr lang="sl-SI" sz="9600" b="1" dirty="0">
                <a:solidFill>
                  <a:schemeClr val="tx1"/>
                </a:solidFill>
              </a:rPr>
              <a:t>(72) ur v treh (3) mesecih (to je v 90 dneh), </a:t>
            </a:r>
            <a:r>
              <a:rPr lang="sl-SI" sz="9600" b="1" dirty="0" smtClean="0">
                <a:solidFill>
                  <a:schemeClr val="tx1"/>
                </a:solidFill>
              </a:rPr>
              <a:t> </a:t>
            </a:r>
          </a:p>
          <a:p>
            <a:pPr algn="just">
              <a:buFontTx/>
              <a:buChar char="-"/>
            </a:pPr>
            <a:r>
              <a:rPr lang="sl-SI" sz="9600" b="1" dirty="0" smtClean="0">
                <a:solidFill>
                  <a:schemeClr val="tx1"/>
                </a:solidFill>
              </a:rPr>
              <a:t>šestindevetdeset </a:t>
            </a:r>
            <a:r>
              <a:rPr lang="sl-SI" sz="9600" b="1" dirty="0">
                <a:solidFill>
                  <a:schemeClr val="tx1"/>
                </a:solidFill>
              </a:rPr>
              <a:t>(96) ur v štirih (4) mesecih (to je v 120 dneh) </a:t>
            </a:r>
            <a:r>
              <a:rPr lang="sl-SI" sz="9600" b="1" dirty="0" smtClean="0">
                <a:solidFill>
                  <a:schemeClr val="tx1"/>
                </a:solidFill>
              </a:rPr>
              <a:t> </a:t>
            </a:r>
          </a:p>
          <a:p>
            <a:pPr algn="just">
              <a:buFontTx/>
              <a:buChar char="-"/>
            </a:pPr>
            <a:r>
              <a:rPr lang="sl-SI" sz="9600" b="1" dirty="0" smtClean="0">
                <a:solidFill>
                  <a:schemeClr val="tx1"/>
                </a:solidFill>
              </a:rPr>
              <a:t>sto dvajset </a:t>
            </a:r>
            <a:r>
              <a:rPr lang="sl-SI" sz="9600" b="1" dirty="0">
                <a:solidFill>
                  <a:schemeClr val="tx1"/>
                </a:solidFill>
              </a:rPr>
              <a:t>(120) ur v petih (5) mesecih (to je v 150 dneh) </a:t>
            </a:r>
            <a:endParaRPr lang="sl-SI" sz="9600" b="1" dirty="0" smtClean="0">
              <a:solidFill>
                <a:schemeClr val="tx1"/>
              </a:solidFill>
            </a:endParaRPr>
          </a:p>
          <a:p>
            <a:pPr marL="0" indent="0" algn="just">
              <a:buNone/>
            </a:pPr>
            <a:r>
              <a:rPr lang="sl-SI" sz="9600" b="1" dirty="0" smtClean="0">
                <a:solidFill>
                  <a:schemeClr val="tx1"/>
                </a:solidFill>
              </a:rPr>
              <a:t>na </a:t>
            </a:r>
            <a:r>
              <a:rPr lang="sl-SI" sz="9600" b="1" dirty="0">
                <a:solidFill>
                  <a:schemeClr val="tx1"/>
                </a:solidFill>
              </a:rPr>
              <a:t>mestu visokošolskega učitelja</a:t>
            </a:r>
            <a:r>
              <a:rPr lang="sl-SI" sz="9600" b="1" dirty="0" smtClean="0">
                <a:solidFill>
                  <a:schemeClr val="tx1"/>
                </a:solidFill>
              </a:rPr>
              <a:t>.</a:t>
            </a:r>
            <a:r>
              <a:rPr lang="sl-SI" sz="9600" b="1" dirty="0">
                <a:solidFill>
                  <a:schemeClr val="tx1"/>
                </a:solidFill>
              </a:rPr>
              <a:t> </a:t>
            </a:r>
            <a:endParaRPr lang="sl-SI" sz="9600" b="1" dirty="0" smtClean="0">
              <a:solidFill>
                <a:schemeClr val="tx1"/>
              </a:solidFill>
            </a:endParaRPr>
          </a:p>
          <a:p>
            <a:endParaRPr lang="sl-SI" sz="6000" b="1" dirty="0">
              <a:solidFill>
                <a:schemeClr val="tx1"/>
              </a:solidFill>
              <a:latin typeface="+mj-lt"/>
            </a:endParaRPr>
          </a:p>
          <a:p>
            <a:r>
              <a:rPr lang="sl-SI" sz="7400" i="1" dirty="0">
                <a:solidFill>
                  <a:schemeClr val="tx1"/>
                </a:solidFill>
                <a:latin typeface="+mj-lt"/>
              </a:rPr>
              <a:t>Časovna dinamika daljših gostovanj gostujočih tujih strokovnjakov je torej najmanj tri (3) mesece ali 90 dni skupaj oziroma štiri (4) mesece ali 120 dni skupaj oziroma največ pet (5) mesecev ali 150 dni skupaj. V tej predpisani dinamiki mora gostujoči tuji strokovnjak opraviti predpisano število ur, ki znaša povprečno štiriindvajset (24) ur neposredne pedagoške obveznosti na mesec. </a:t>
            </a:r>
          </a:p>
          <a:p>
            <a:endParaRPr lang="sl-SI" sz="5000" i="1" dirty="0">
              <a:solidFill>
                <a:schemeClr val="tx1"/>
              </a:solidFill>
              <a:latin typeface="+mj-lt"/>
            </a:endParaRPr>
          </a:p>
          <a:p>
            <a:endParaRPr lang="sl-SI" sz="5000" dirty="0">
              <a:latin typeface="+mj-lt"/>
            </a:endParaRPr>
          </a:p>
          <a:p>
            <a:pPr marL="0" lvl="0" indent="0">
              <a:buNone/>
            </a:pPr>
            <a:endParaRPr lang="sl-SI" sz="2400" dirty="0"/>
          </a:p>
        </p:txBody>
      </p:sp>
    </p:spTree>
    <p:extLst>
      <p:ext uri="{BB962C8B-B14F-4D97-AF65-F5344CB8AC3E}">
        <p14:creationId xmlns:p14="http://schemas.microsoft.com/office/powerpoint/2010/main" val="3076598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069080" y="2560320"/>
            <a:ext cx="7166610" cy="4137659"/>
          </a:xfrm>
        </p:spPr>
        <p:txBody>
          <a:bodyPr>
            <a:noAutofit/>
          </a:bodyPr>
          <a:lstStyle/>
          <a:p>
            <a:r>
              <a:rPr lang="sl-SI" sz="2400" dirty="0">
                <a:solidFill>
                  <a:schemeClr val="tx1"/>
                </a:solidFill>
              </a:rPr>
              <a:t>izboljšanje kompetenc </a:t>
            </a:r>
            <a:r>
              <a:rPr lang="sl-SI" sz="2400" dirty="0" smtClean="0">
                <a:solidFill>
                  <a:schemeClr val="tx1"/>
                </a:solidFill>
              </a:rPr>
              <a:t>študentov,  </a:t>
            </a:r>
            <a:endParaRPr lang="sl-SI" sz="2400" dirty="0">
              <a:solidFill>
                <a:schemeClr val="tx1"/>
              </a:solidFill>
            </a:endParaRPr>
          </a:p>
          <a:p>
            <a:r>
              <a:rPr lang="sl-SI" sz="2400" dirty="0">
                <a:solidFill>
                  <a:schemeClr val="tx1"/>
                </a:solidFill>
              </a:rPr>
              <a:t>izmenjava strokovnega znanja ter načinov poučevanja v okviru študijskih programov in specifičnih </a:t>
            </a:r>
            <a:r>
              <a:rPr lang="sl-SI" sz="2400" dirty="0" smtClean="0">
                <a:solidFill>
                  <a:schemeClr val="tx1"/>
                </a:solidFill>
              </a:rPr>
              <a:t>predmetov in </a:t>
            </a:r>
            <a:r>
              <a:rPr lang="sl-SI" sz="2400" dirty="0">
                <a:solidFill>
                  <a:schemeClr val="tx1"/>
                </a:solidFill>
              </a:rPr>
              <a:t>razvoju študijske </a:t>
            </a:r>
            <a:r>
              <a:rPr lang="sl-SI" sz="2400" dirty="0" smtClean="0">
                <a:solidFill>
                  <a:schemeClr val="tx1"/>
                </a:solidFill>
              </a:rPr>
              <a:t>dejavnosti,  </a:t>
            </a:r>
            <a:endParaRPr lang="sl-SI" sz="2400" dirty="0">
              <a:solidFill>
                <a:schemeClr val="tx1"/>
              </a:solidFill>
            </a:endParaRPr>
          </a:p>
          <a:p>
            <a:r>
              <a:rPr lang="sl-SI" sz="2400" dirty="0">
                <a:solidFill>
                  <a:schemeClr val="tx1"/>
                </a:solidFill>
              </a:rPr>
              <a:t>okrepitev drugih oblik mednarodnega sodelovanja in povezovanja,</a:t>
            </a:r>
          </a:p>
          <a:p>
            <a:r>
              <a:rPr lang="sl-SI" sz="2400" dirty="0">
                <a:solidFill>
                  <a:schemeClr val="tx1"/>
                </a:solidFill>
              </a:rPr>
              <a:t>večja kakovosti </a:t>
            </a:r>
            <a:r>
              <a:rPr lang="sl-SI" sz="2400" dirty="0" smtClean="0">
                <a:solidFill>
                  <a:schemeClr val="tx1"/>
                </a:solidFill>
              </a:rPr>
              <a:t>poučevanja,</a:t>
            </a:r>
          </a:p>
          <a:p>
            <a:r>
              <a:rPr lang="sl-SI" sz="2400" dirty="0" smtClean="0">
                <a:solidFill>
                  <a:schemeClr val="tx1"/>
                </a:solidFill>
              </a:rPr>
              <a:t>večja kakovost </a:t>
            </a:r>
            <a:r>
              <a:rPr lang="sl-SI" sz="2400" dirty="0">
                <a:solidFill>
                  <a:schemeClr val="tx1"/>
                </a:solidFill>
              </a:rPr>
              <a:t>učenja in učnih izidov (doslej) večine nemobilnih </a:t>
            </a:r>
            <a:r>
              <a:rPr lang="sl-SI" sz="2400" dirty="0" smtClean="0">
                <a:solidFill>
                  <a:schemeClr val="tx1"/>
                </a:solidFill>
              </a:rPr>
              <a:t>študentov,  ipd.</a:t>
            </a:r>
            <a:endParaRPr lang="sl-SI" sz="2400" dirty="0">
              <a:solidFill>
                <a:schemeClr val="tx1"/>
              </a:solidFill>
            </a:endParaRPr>
          </a:p>
          <a:p>
            <a:endParaRPr lang="sl-SI" sz="2400" b="1" u="sng" dirty="0" smtClean="0"/>
          </a:p>
          <a:p>
            <a:endParaRPr lang="sl-SI" sz="2400" b="1" u="sng" dirty="0"/>
          </a:p>
          <a:p>
            <a:pPr algn="just"/>
            <a:endParaRPr lang="sl-SI" sz="2400" b="1" u="sng" dirty="0" smtClean="0">
              <a:solidFill>
                <a:schemeClr val="accent1"/>
              </a:solidFill>
            </a:endParaRPr>
          </a:p>
          <a:p>
            <a:pPr algn="just"/>
            <a:endParaRPr lang="sl-SI" sz="2400" b="1" u="sng" dirty="0">
              <a:solidFill>
                <a:schemeClr val="accent1"/>
              </a:solidFill>
            </a:endParaRPr>
          </a:p>
        </p:txBody>
      </p:sp>
      <p:sp>
        <p:nvSpPr>
          <p:cNvPr id="4" name="Naslov 3"/>
          <p:cNvSpPr>
            <a:spLocks noGrp="1"/>
          </p:cNvSpPr>
          <p:nvPr>
            <p:ph type="title"/>
          </p:nvPr>
        </p:nvSpPr>
        <p:spPr>
          <a:xfrm>
            <a:off x="0" y="742950"/>
            <a:ext cx="3463290" cy="5417819"/>
          </a:xfrm>
          <a:solidFill>
            <a:schemeClr val="accent6">
              <a:lumMod val="20000"/>
              <a:lumOff val="80000"/>
            </a:schemeClr>
          </a:solidFill>
        </p:spPr>
        <p:txBody>
          <a:bodyPr/>
          <a:lstStyle/>
          <a:p>
            <a:r>
              <a:rPr lang="sl-SI" b="1" dirty="0" smtClean="0">
                <a:solidFill>
                  <a:schemeClr val="tx1"/>
                </a:solidFill>
              </a:rPr>
              <a:t>Namen </a:t>
            </a:r>
            <a:br>
              <a:rPr lang="sl-SI" b="1" dirty="0" smtClean="0">
                <a:solidFill>
                  <a:schemeClr val="tx1"/>
                </a:solidFill>
              </a:rPr>
            </a:br>
            <a:r>
              <a:rPr lang="sl-SI" b="1" dirty="0" smtClean="0">
                <a:solidFill>
                  <a:schemeClr val="tx1"/>
                </a:solidFill>
              </a:rPr>
              <a:t>javnega razpisa</a:t>
            </a:r>
            <a:endParaRPr lang="sl-SI" b="1" dirty="0">
              <a:solidFill>
                <a:schemeClr val="tx1"/>
              </a:solidFill>
            </a:endParaRPr>
          </a:p>
        </p:txBody>
      </p:sp>
    </p:spTree>
    <p:extLst>
      <p:ext uri="{BB962C8B-B14F-4D97-AF65-F5344CB8AC3E}">
        <p14:creationId xmlns:p14="http://schemas.microsoft.com/office/powerpoint/2010/main" val="4201998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194810" y="2080260"/>
            <a:ext cx="7166610" cy="4137659"/>
          </a:xfrm>
        </p:spPr>
        <p:txBody>
          <a:bodyPr>
            <a:noAutofit/>
          </a:bodyPr>
          <a:lstStyle/>
          <a:p>
            <a:r>
              <a:rPr lang="sl-SI" sz="2400" b="1" dirty="0" smtClean="0"/>
              <a:t> </a:t>
            </a:r>
            <a:r>
              <a:rPr lang="sl-SI" sz="2400" dirty="0"/>
              <a:t>spremembe in posodobitve pedagoškega procesa na slovenskih visokošolskih zavodih ter posredno na izboljšanje kompetenc študentov in zaposljivost diplomantov</a:t>
            </a:r>
            <a:r>
              <a:rPr lang="sl-SI" sz="2400" dirty="0" smtClean="0"/>
              <a:t>,</a:t>
            </a:r>
          </a:p>
          <a:p>
            <a:r>
              <a:rPr lang="sl-SI" sz="2400" dirty="0" smtClean="0"/>
              <a:t> prepoznavnost </a:t>
            </a:r>
            <a:r>
              <a:rPr lang="sl-SI" sz="2400" dirty="0"/>
              <a:t>slovenskega visokošolskega prostora v mednarodnem </a:t>
            </a:r>
            <a:r>
              <a:rPr lang="sl-SI" sz="2400" dirty="0" smtClean="0"/>
              <a:t>okolju, </a:t>
            </a:r>
          </a:p>
          <a:p>
            <a:r>
              <a:rPr lang="sl-SI" sz="2400" dirty="0" smtClean="0"/>
              <a:t> </a:t>
            </a:r>
            <a:r>
              <a:rPr lang="sl-SI" sz="2400" dirty="0"/>
              <a:t>večje povezovanje slovenskih visokošolskih kadrov in institucij z mednarodnim </a:t>
            </a:r>
            <a:r>
              <a:rPr lang="sl-SI" sz="2400" dirty="0" smtClean="0"/>
              <a:t>okoljem, </a:t>
            </a:r>
          </a:p>
          <a:p>
            <a:r>
              <a:rPr lang="sl-SI" sz="2400" dirty="0" smtClean="0"/>
              <a:t>krepitev </a:t>
            </a:r>
            <a:r>
              <a:rPr lang="sl-SI" sz="2400" dirty="0"/>
              <a:t>povezovanja in sodelovanja s slovenskim strokovnim in akademskim osebjem, ki je zaposleno na tujih institucijah v </a:t>
            </a:r>
            <a:r>
              <a:rPr lang="sl-SI" sz="2400" dirty="0" smtClean="0"/>
              <a:t>tujini, ipd.</a:t>
            </a:r>
            <a:endParaRPr lang="sl-SI" sz="2400" u="sng" dirty="0" smtClean="0"/>
          </a:p>
          <a:p>
            <a:endParaRPr lang="sl-SI" sz="2400" u="sng" dirty="0"/>
          </a:p>
          <a:p>
            <a:pPr algn="just"/>
            <a:endParaRPr lang="sl-SI" sz="2400" b="1" u="sng" dirty="0" smtClean="0">
              <a:solidFill>
                <a:schemeClr val="accent1"/>
              </a:solidFill>
            </a:endParaRPr>
          </a:p>
          <a:p>
            <a:pPr algn="just"/>
            <a:endParaRPr lang="sl-SI" sz="2400" b="1" u="sng" dirty="0">
              <a:solidFill>
                <a:schemeClr val="accent1"/>
              </a:solidFill>
            </a:endParaRPr>
          </a:p>
        </p:txBody>
      </p:sp>
      <p:sp>
        <p:nvSpPr>
          <p:cNvPr id="4" name="Naslov 3"/>
          <p:cNvSpPr>
            <a:spLocks noGrp="1"/>
          </p:cNvSpPr>
          <p:nvPr>
            <p:ph type="title"/>
          </p:nvPr>
        </p:nvSpPr>
        <p:spPr>
          <a:xfrm>
            <a:off x="0" y="742950"/>
            <a:ext cx="3486149" cy="5474969"/>
          </a:xfrm>
          <a:solidFill>
            <a:schemeClr val="accent6">
              <a:lumMod val="20000"/>
              <a:lumOff val="80000"/>
            </a:schemeClr>
          </a:solidFill>
        </p:spPr>
        <p:txBody>
          <a:bodyPr/>
          <a:lstStyle/>
          <a:p>
            <a:r>
              <a:rPr lang="sl-SI" b="1" dirty="0" smtClean="0">
                <a:solidFill>
                  <a:schemeClr val="tx1"/>
                </a:solidFill>
              </a:rPr>
              <a:t>Namen </a:t>
            </a:r>
            <a:br>
              <a:rPr lang="sl-SI" b="1" dirty="0" smtClean="0">
                <a:solidFill>
                  <a:schemeClr val="tx1"/>
                </a:solidFill>
              </a:rPr>
            </a:br>
            <a:r>
              <a:rPr lang="sl-SI" b="1" dirty="0" smtClean="0">
                <a:solidFill>
                  <a:schemeClr val="tx1"/>
                </a:solidFill>
              </a:rPr>
              <a:t>javnega razpisa</a:t>
            </a:r>
            <a:endParaRPr lang="sl-SI" b="1" dirty="0">
              <a:solidFill>
                <a:schemeClr val="tx1"/>
              </a:solidFill>
            </a:endParaRPr>
          </a:p>
        </p:txBody>
      </p:sp>
    </p:spTree>
    <p:extLst>
      <p:ext uri="{BB962C8B-B14F-4D97-AF65-F5344CB8AC3E}">
        <p14:creationId xmlns:p14="http://schemas.microsoft.com/office/powerpoint/2010/main" val="2455783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44093"/>
            <a:ext cx="3474720" cy="5360669"/>
          </a:xfrm>
          <a:solidFill>
            <a:schemeClr val="accent6">
              <a:lumMod val="20000"/>
              <a:lumOff val="80000"/>
            </a:schemeClr>
          </a:solidFill>
        </p:spPr>
        <p:txBody>
          <a:bodyPr/>
          <a:lstStyle/>
          <a:p>
            <a:r>
              <a:rPr lang="sl-SI" b="1" dirty="0">
                <a:solidFill>
                  <a:schemeClr val="tx1"/>
                </a:solidFill>
              </a:rPr>
              <a:t>Cilj </a:t>
            </a:r>
            <a:r>
              <a:rPr lang="sl-SI" b="1" dirty="0" smtClean="0">
                <a:solidFill>
                  <a:schemeClr val="tx1"/>
                </a:solidFill>
              </a:rPr>
              <a:t/>
            </a:r>
            <a:br>
              <a:rPr lang="sl-SI" b="1" dirty="0" smtClean="0">
                <a:solidFill>
                  <a:schemeClr val="tx1"/>
                </a:solidFill>
              </a:rPr>
            </a:br>
            <a:r>
              <a:rPr lang="sl-SI" b="1" dirty="0" smtClean="0">
                <a:solidFill>
                  <a:schemeClr val="tx1"/>
                </a:solidFill>
              </a:rPr>
              <a:t>javnega </a:t>
            </a:r>
            <a:r>
              <a:rPr lang="sl-SI" b="1" dirty="0">
                <a:solidFill>
                  <a:schemeClr val="tx1"/>
                </a:solidFill>
              </a:rPr>
              <a:t>razpisa</a:t>
            </a:r>
            <a:br>
              <a:rPr lang="sl-SI" b="1" dirty="0">
                <a:solidFill>
                  <a:schemeClr val="tx1"/>
                </a:solidFill>
              </a:rPr>
            </a:br>
            <a:endParaRPr lang="sl-SI" dirty="0">
              <a:solidFill>
                <a:schemeClr val="tx1"/>
              </a:solidFill>
            </a:endParaRPr>
          </a:p>
        </p:txBody>
      </p:sp>
      <p:sp>
        <p:nvSpPr>
          <p:cNvPr id="3" name="Označba mesta vsebine 2"/>
          <p:cNvSpPr>
            <a:spLocks noGrp="1"/>
          </p:cNvSpPr>
          <p:nvPr>
            <p:ph idx="1"/>
          </p:nvPr>
        </p:nvSpPr>
        <p:spPr>
          <a:ln>
            <a:noFill/>
          </a:ln>
        </p:spPr>
        <p:txBody>
          <a:bodyPr>
            <a:normAutofit lnSpcReduction="10000"/>
          </a:bodyPr>
          <a:lstStyle/>
          <a:p>
            <a:endParaRPr lang="sl-SI" sz="2400" dirty="0" smtClean="0"/>
          </a:p>
          <a:p>
            <a:endParaRPr lang="sl-SI" sz="2400" dirty="0"/>
          </a:p>
          <a:p>
            <a:pPr algn="just"/>
            <a:r>
              <a:rPr lang="sl-SI" sz="2400" dirty="0" smtClean="0"/>
              <a:t>okrepljeno sodelovanje </a:t>
            </a:r>
            <a:r>
              <a:rPr lang="sl-SI" sz="2400" dirty="0"/>
              <a:t>s čim večjim številom gostujočih tujih strokovnjakov do leta </a:t>
            </a:r>
            <a:r>
              <a:rPr lang="sl-SI" sz="2400" dirty="0" smtClean="0"/>
              <a:t>2022, </a:t>
            </a:r>
            <a:endParaRPr lang="sl-SI" sz="2400" dirty="0" smtClean="0"/>
          </a:p>
          <a:p>
            <a:pPr algn="just"/>
            <a:r>
              <a:rPr lang="sl-SI" sz="2400" dirty="0" smtClean="0"/>
              <a:t> </a:t>
            </a:r>
            <a:r>
              <a:rPr lang="sl-SI" sz="2400" dirty="0"/>
              <a:t>povezati slovenske visokošolske zavode z gostujočimi tujimi strokovnjaki iz evropskega in globalnega prostora za prenos znanja, izkušenj ter novih oblik poučevanja, s čimer se spodbuja prožne oblike </a:t>
            </a:r>
            <a:r>
              <a:rPr lang="sl-SI" sz="2400" dirty="0" smtClean="0"/>
              <a:t>učenja</a:t>
            </a:r>
            <a:r>
              <a:rPr lang="sl-SI" sz="2400" dirty="0"/>
              <a:t>,</a:t>
            </a:r>
            <a:endParaRPr lang="sl-SI" sz="2400" dirty="0" smtClean="0"/>
          </a:p>
          <a:p>
            <a:pPr algn="just"/>
            <a:r>
              <a:rPr lang="sl-SI" sz="2400" dirty="0" smtClean="0"/>
              <a:t>povečan </a:t>
            </a:r>
            <a:r>
              <a:rPr lang="sl-SI" sz="2400" dirty="0"/>
              <a:t>delež visokošolskih zavodov, ki izvajajo prožne oblike učenja, </a:t>
            </a:r>
            <a:endParaRPr lang="sl-SI" sz="2400" dirty="0" smtClean="0"/>
          </a:p>
          <a:p>
            <a:pPr algn="just"/>
            <a:r>
              <a:rPr lang="sl-SI" sz="2400" dirty="0" smtClean="0"/>
              <a:t>spodbujanje sodelovanja </a:t>
            </a:r>
            <a:r>
              <a:rPr lang="sl-SI" sz="2400" dirty="0"/>
              <a:t>in </a:t>
            </a:r>
            <a:r>
              <a:rPr lang="sl-SI" sz="2400" dirty="0" smtClean="0"/>
              <a:t>povezovanja </a:t>
            </a:r>
            <a:r>
              <a:rPr lang="sl-SI" sz="2400" dirty="0"/>
              <a:t>slovenskih visokošolskih zavodov s partnerji v </a:t>
            </a:r>
            <a:r>
              <a:rPr lang="sl-SI" sz="2400" dirty="0" smtClean="0"/>
              <a:t>mednarodnem prostoru, </a:t>
            </a:r>
          </a:p>
          <a:p>
            <a:pPr algn="just"/>
            <a:r>
              <a:rPr lang="sl-SI" sz="2400" dirty="0" smtClean="0"/>
              <a:t>večja odprtosti slovenskega visokega šolstva, ipd. </a:t>
            </a:r>
            <a:endParaRPr lang="sl-SI" sz="2400" u="sng" dirty="0" smtClean="0"/>
          </a:p>
          <a:p>
            <a:pPr algn="just"/>
            <a:endParaRPr lang="sl-SI" sz="2400" dirty="0"/>
          </a:p>
          <a:p>
            <a:endParaRPr lang="sl-SI" sz="2400" dirty="0"/>
          </a:p>
        </p:txBody>
      </p:sp>
    </p:spTree>
    <p:extLst>
      <p:ext uri="{BB962C8B-B14F-4D97-AF65-F5344CB8AC3E}">
        <p14:creationId xmlns:p14="http://schemas.microsoft.com/office/powerpoint/2010/main" val="3533761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735217"/>
            <a:ext cx="3463290" cy="5391263"/>
          </a:xfrm>
          <a:solidFill>
            <a:schemeClr val="accent6">
              <a:lumMod val="20000"/>
              <a:lumOff val="80000"/>
            </a:schemeClr>
          </a:solidFill>
        </p:spPr>
        <p:txBody>
          <a:bodyPr/>
          <a:lstStyle/>
          <a:p>
            <a:r>
              <a:rPr lang="sl-SI" b="1" dirty="0">
                <a:solidFill>
                  <a:schemeClr val="tx1"/>
                </a:solidFill>
              </a:rPr>
              <a:t>Vrednost</a:t>
            </a:r>
            <a:r>
              <a:rPr lang="sl-SI" b="1" dirty="0"/>
              <a:t> </a:t>
            </a:r>
            <a:r>
              <a:rPr lang="sl-SI" b="1" dirty="0">
                <a:solidFill>
                  <a:schemeClr val="tx1"/>
                </a:solidFill>
              </a:rPr>
              <a:t>javnega razpisa</a:t>
            </a:r>
            <a:br>
              <a:rPr lang="sl-SI" b="1" dirty="0">
                <a:solidFill>
                  <a:schemeClr val="tx1"/>
                </a:solidFill>
              </a:rPr>
            </a:br>
            <a:endParaRPr lang="sl-SI" dirty="0">
              <a:solidFill>
                <a:schemeClr val="tx1"/>
              </a:solidFill>
            </a:endParaRPr>
          </a:p>
        </p:txBody>
      </p:sp>
      <p:sp>
        <p:nvSpPr>
          <p:cNvPr id="3" name="Označba mesta vsebine 2"/>
          <p:cNvSpPr>
            <a:spLocks noGrp="1"/>
          </p:cNvSpPr>
          <p:nvPr>
            <p:ph idx="1"/>
          </p:nvPr>
        </p:nvSpPr>
        <p:spPr/>
        <p:txBody>
          <a:bodyPr/>
          <a:lstStyle/>
          <a:p>
            <a:pPr lvl="0"/>
            <a:r>
              <a:rPr lang="sl-SI" sz="2800" dirty="0" smtClean="0">
                <a:solidFill>
                  <a:schemeClr val="tx1"/>
                </a:solidFill>
              </a:rPr>
              <a:t>2.620.249,42 EUR</a:t>
            </a:r>
          </a:p>
          <a:p>
            <a:pPr lvl="0"/>
            <a:endParaRPr lang="sl-SI" sz="2800" dirty="0">
              <a:solidFill>
                <a:schemeClr val="tx1"/>
              </a:solidFill>
            </a:endParaRPr>
          </a:p>
          <a:p>
            <a:pPr lvl="0"/>
            <a:r>
              <a:rPr lang="sl-SI" sz="2800" dirty="0">
                <a:solidFill>
                  <a:schemeClr val="tx1"/>
                </a:solidFill>
              </a:rPr>
              <a:t>za KRZS </a:t>
            </a:r>
            <a:r>
              <a:rPr lang="sl-SI" sz="2800" dirty="0" smtClean="0">
                <a:solidFill>
                  <a:schemeClr val="tx1"/>
                </a:solidFill>
              </a:rPr>
              <a:t>66 </a:t>
            </a:r>
            <a:r>
              <a:rPr lang="sl-SI" sz="2800" dirty="0">
                <a:solidFill>
                  <a:schemeClr val="tx1"/>
                </a:solidFill>
              </a:rPr>
              <a:t>% skupne razpoložljive vrednosti v višini največ do </a:t>
            </a:r>
            <a:r>
              <a:rPr lang="sl-SI" sz="2800" dirty="0" smtClean="0">
                <a:solidFill>
                  <a:schemeClr val="tx1"/>
                </a:solidFill>
              </a:rPr>
              <a:t>1.739.006,00 EUR</a:t>
            </a:r>
          </a:p>
          <a:p>
            <a:pPr lvl="0"/>
            <a:endParaRPr lang="sl-SI" sz="2800" dirty="0">
              <a:solidFill>
                <a:schemeClr val="tx1"/>
              </a:solidFill>
            </a:endParaRPr>
          </a:p>
          <a:p>
            <a:pPr lvl="0"/>
            <a:r>
              <a:rPr lang="sl-SI" sz="2800" dirty="0">
                <a:solidFill>
                  <a:schemeClr val="tx1"/>
                </a:solidFill>
              </a:rPr>
              <a:t>za KRVS </a:t>
            </a:r>
            <a:r>
              <a:rPr lang="sl-SI" sz="2800" dirty="0" smtClean="0">
                <a:solidFill>
                  <a:schemeClr val="tx1"/>
                </a:solidFill>
              </a:rPr>
              <a:t>34 </a:t>
            </a:r>
            <a:r>
              <a:rPr lang="sl-SI" sz="2800" dirty="0">
                <a:solidFill>
                  <a:schemeClr val="tx1"/>
                </a:solidFill>
              </a:rPr>
              <a:t>% skupne razpoložljive vrednosti v višini največ do </a:t>
            </a:r>
            <a:r>
              <a:rPr lang="sl-SI" sz="2800" dirty="0" smtClean="0">
                <a:solidFill>
                  <a:schemeClr val="tx1"/>
                </a:solidFill>
              </a:rPr>
              <a:t>881.243,42 </a:t>
            </a:r>
            <a:r>
              <a:rPr lang="sl-SI" sz="2800" dirty="0">
                <a:solidFill>
                  <a:schemeClr val="tx1"/>
                </a:solidFill>
              </a:rPr>
              <a:t>EUR</a:t>
            </a:r>
          </a:p>
          <a:p>
            <a:pPr marL="0" indent="0">
              <a:buNone/>
            </a:pPr>
            <a:endParaRPr lang="sl-SI" dirty="0"/>
          </a:p>
        </p:txBody>
      </p:sp>
    </p:spTree>
    <p:extLst>
      <p:ext uri="{BB962C8B-B14F-4D97-AF65-F5344CB8AC3E}">
        <p14:creationId xmlns:p14="http://schemas.microsoft.com/office/powerpoint/2010/main" val="56632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kvir">
  <a:themeElements>
    <a:clrScheme name="Zelena">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kvir">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kvir">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Okvir</Template>
  <TotalTime>2351</TotalTime>
  <Words>2165</Words>
  <Application>Microsoft Office PowerPoint</Application>
  <PresentationFormat>Širokozaslonsko</PresentationFormat>
  <Paragraphs>311</Paragraphs>
  <Slides>27</Slides>
  <Notes>17</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27</vt:i4>
      </vt:variant>
    </vt:vector>
  </HeadingPairs>
  <TitlesOfParts>
    <vt:vector size="34" baseType="lpstr">
      <vt:lpstr>Arial</vt:lpstr>
      <vt:lpstr>Calibri</vt:lpstr>
      <vt:lpstr>Corbel</vt:lpstr>
      <vt:lpstr>Symbol</vt:lpstr>
      <vt:lpstr>Times New Roman</vt:lpstr>
      <vt:lpstr>Wingdings 2</vt:lpstr>
      <vt:lpstr>Okvir</vt:lpstr>
      <vt:lpstr>Javni razpis:   Krajša in daljša gostovanja tujih strokovnjakov in visokošolskih učiteljev na slovenskih visokošolskih zavodih v letih 2019 – 2022   Informativni dan 5.  7.  2019 ob 10. uri                                               Damjana Herman , Simona Tomažič    </vt:lpstr>
      <vt:lpstr>  Predmet javnega razpisa   </vt:lpstr>
      <vt:lpstr>Gostujoči tuji strokovnjak  v okviru obeh razpisanih aktivnostih je:   </vt:lpstr>
      <vt:lpstr> Javni razpisa ima dve aktivnosti  Aktivnost št. 1: krajša gostovanja     </vt:lpstr>
      <vt:lpstr> Javni razpisa ima dve aktivnosti:  Aktivnost št. 2: daljša gostovanja     </vt:lpstr>
      <vt:lpstr>Namen  javnega razpisa</vt:lpstr>
      <vt:lpstr>Namen  javnega razpisa</vt:lpstr>
      <vt:lpstr>Cilj  javnega razpisa </vt:lpstr>
      <vt:lpstr>Vrednost javnega razpisa </vt:lpstr>
      <vt:lpstr>Trajanje  javnega razpisa </vt:lpstr>
      <vt:lpstr>Pogoji za kandidiranje  na javnem razpisu   3.1 Pogoji za prijavo  </vt:lpstr>
      <vt:lpstr>3.2 Pogoji, vezani na vlogo  Prijava na javni razpis mora biti skladna z namenom, predmetom in cilji razpisa, pri čemer mora projekt upoštevati časovni in finančni okvir tega razpisa.   </vt:lpstr>
      <vt:lpstr>3.2 Pogoji, vezani na vlogo  Prijavitelj odda:  - le eno (1) vlogo;   Prijavitelj predlaga:  - omejeno število gostujočih tujih strokovnjakov na visokošolski zavod (v primeru univerze je to članica z vpisanimi študenti);   - na število vpisanih študentov v študijskem letu 2018/2019</vt:lpstr>
      <vt:lpstr>Priprava vloge   Navodila za pripravo vloge na javni razpis, ipd.    V okviru podmeril 1.1, 1.2, 2.3 in 3.1 bo vloga ocenjena na podlagi predloženih dokazil, ki so natančneje opredeljena v Prijavnem obrazcu, v točki 6 Navodil za pripravo vloge na javni razpis ter v Ocenjevalnem listu. Dokazila v okviru meril ne bodo predmet dopolnjevanja. </vt:lpstr>
      <vt:lpstr>UPRAVIČENI STROŠKI Standardni strošek na enoto/SSE</vt:lpstr>
      <vt:lpstr>SSE za organizacijsko podporo gostovanj</vt:lpstr>
      <vt:lpstr>SSE za določitev stroškov poučevanja</vt:lpstr>
      <vt:lpstr>SSE za strošek bivanja </vt:lpstr>
      <vt:lpstr>SSE za potne stroške     Izpis poti »Distance calculator«   </vt:lpstr>
      <vt:lpstr>Dokazila za dosežene rezultate za Aktivnost 1: krajša gostovanja tujega strokovnjaka k Prilogi 9 </vt:lpstr>
      <vt:lpstr>Dokazila za dosežene rezultate za Aktivnost 2: daljša  gostovanja tujega strokovnjaka k Prilogi 9 </vt:lpstr>
      <vt:lpstr>SPREMLJANJE IN POROČANJE  KAZALNIKI  PODATKI </vt:lpstr>
      <vt:lpstr>SPREMLJANJE IN POROČANJE  Upravičenec posreduje ministrstvu (preko IS eMA) Zahtevek za izplačilo (ZzI) z obveznimi prilogami </vt:lpstr>
      <vt:lpstr>ROK ZA ODDAJO VLOG in  ODPIRANJE VLOG </vt:lpstr>
      <vt:lpstr> OBVEZNO BRANJE   pri izpolnjevanju Prijavnega obrazca in vseh prilog je treba upoštevati zahteve iz javnega razpisa </vt:lpstr>
      <vt:lpstr>Ministrstvo bo odgovorilo na pogosta vprašanja, ki bodo prispela oz. bodo zastavljena telefonsko do  6. 9. 2019 do 10.30 ure</vt:lpstr>
      <vt:lpstr>Vprašanja?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Javni razpis za sofinanciranje nadgradnje dejavnosti kariernih centrov v visokem šolstvu v letih 2015-2020 Informativni dan 24. 6. 2016 ob 13. uri                        dr. Erika Rustja        Simona Tomažič</dc:title>
  <dc:creator>Simona Tomažič</dc:creator>
  <cp:lastModifiedBy>Damjana Herman</cp:lastModifiedBy>
  <cp:revision>202</cp:revision>
  <cp:lastPrinted>2019-07-03T04:55:50Z</cp:lastPrinted>
  <dcterms:created xsi:type="dcterms:W3CDTF">2016-06-22T14:41:40Z</dcterms:created>
  <dcterms:modified xsi:type="dcterms:W3CDTF">2019-07-04T07:26:25Z</dcterms:modified>
</cp:coreProperties>
</file>