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webextensions/webextension1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68" r:id="rId2"/>
    <p:sldId id="269" r:id="rId3"/>
    <p:sldId id="4157" r:id="rId4"/>
    <p:sldId id="342" r:id="rId5"/>
    <p:sldId id="1530" r:id="rId6"/>
    <p:sldId id="1531" r:id="rId7"/>
    <p:sldId id="4146" r:id="rId8"/>
    <p:sldId id="402" r:id="rId9"/>
    <p:sldId id="4137" r:id="rId10"/>
    <p:sldId id="557" r:id="rId11"/>
    <p:sldId id="4152" r:id="rId12"/>
    <p:sldId id="4150" r:id="rId13"/>
    <p:sldId id="4151" r:id="rId14"/>
    <p:sldId id="4153" r:id="rId15"/>
    <p:sldId id="4156" r:id="rId16"/>
    <p:sldId id="4148" r:id="rId17"/>
    <p:sldId id="4149" r:id="rId18"/>
    <p:sldId id="4154" r:id="rId19"/>
    <p:sldId id="4155" r:id="rId20"/>
    <p:sldId id="4147" r:id="rId21"/>
    <p:sldId id="284" r:id="rId22"/>
    <p:sldId id="340" r:id="rId23"/>
    <p:sldId id="257" r:id="rId24"/>
    <p:sldId id="263" r:id="rId25"/>
    <p:sldId id="260" r:id="rId26"/>
    <p:sldId id="262" r:id="rId27"/>
    <p:sldId id="264" r:id="rId28"/>
    <p:sldId id="261" r:id="rId29"/>
    <p:sldId id="4158" r:id="rId30"/>
    <p:sldId id="275" r:id="rId31"/>
    <p:sldId id="272" r:id="rId32"/>
    <p:sldId id="274" r:id="rId33"/>
    <p:sldId id="276" r:id="rId34"/>
    <p:sldId id="273" r:id="rId35"/>
    <p:sldId id="271" r:id="rId36"/>
    <p:sldId id="259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B33DFFC1-1A69-437B-B9F5-C330C785001E}">
          <p14:sldIdLst>
            <p14:sldId id="268"/>
            <p14:sldId id="269"/>
            <p14:sldId id="4157"/>
          </p14:sldIdLst>
        </p14:section>
        <p14:section name="Dobrodošli" id="{E75E278A-FF0E-49A4-B170-79828D63BBAD}">
          <p14:sldIdLst>
            <p14:sldId id="342"/>
            <p14:sldId id="1530"/>
            <p14:sldId id="1531"/>
            <p14:sldId id="4146"/>
            <p14:sldId id="402"/>
            <p14:sldId id="4137"/>
            <p14:sldId id="557"/>
            <p14:sldId id="4152"/>
            <p14:sldId id="4150"/>
            <p14:sldId id="4151"/>
            <p14:sldId id="4153"/>
            <p14:sldId id="4156"/>
            <p14:sldId id="4148"/>
            <p14:sldId id="4149"/>
            <p14:sldId id="4154"/>
            <p14:sldId id="4155"/>
            <p14:sldId id="4147"/>
            <p14:sldId id="284"/>
            <p14:sldId id="340"/>
            <p14:sldId id="257"/>
            <p14:sldId id="263"/>
            <p14:sldId id="260"/>
            <p14:sldId id="262"/>
            <p14:sldId id="264"/>
            <p14:sldId id="261"/>
            <p14:sldId id="4158"/>
            <p14:sldId id="275"/>
            <p14:sldId id="272"/>
            <p14:sldId id="274"/>
            <p14:sldId id="276"/>
            <p14:sldId id="273"/>
            <p14:sldId id="27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6"/>
  </p:normalViewPr>
  <p:slideViewPr>
    <p:cSldViewPr snapToGrid="0" snapToObjects="1" showGuides="1">
      <p:cViewPr varScale="1">
        <p:scale>
          <a:sx n="139" d="100"/>
          <a:sy n="139" d="100"/>
        </p:scale>
        <p:origin x="126" y="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JN_MJU3\Zakonodaja\zakoni-bese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JN_MJU3\Zakonodaja\zakoni-bese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igov.si\usr\M-P\MatasS38\Documents\DJN_MJU3\predavanja\Dnevi%20MJU\bdp_ponudbe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igov.si\usr\M-P\MatasS38\Documents\DJN_MJU3\predavanja\Dnevi%20MJU\bdp_ponudbe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asS38\AppData\Local\Microsoft\Windows\INetCache\Content.Outlook\0IDJEF02\Zveze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igov.si\usr\M-P\MatasS38\Documents\DJN_MJU3\predavanja\Dnevi%20MJU\grafi_u&#269;inkovitos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sigov.si\usr\M-P\MatasS38\Documents\DJN_MJU3\predavanja\Dnevi%20MJU\grafi_u&#269;inkovitos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Odprti postopek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List1!$B$2:$B$10</c:f>
              <c:numCache>
                <c:formatCode>0.00\ %</c:formatCode>
                <c:ptCount val="9"/>
                <c:pt idx="0">
                  <c:v>0.21920000000000001</c:v>
                </c:pt>
                <c:pt idx="1">
                  <c:v>0.27189999999999998</c:v>
                </c:pt>
                <c:pt idx="2">
                  <c:v>0.24840000000000001</c:v>
                </c:pt>
                <c:pt idx="3">
                  <c:v>0.23860000000000001</c:v>
                </c:pt>
                <c:pt idx="4">
                  <c:v>0.23630000000000001</c:v>
                </c:pt>
                <c:pt idx="5">
                  <c:v>0.27910000000000001</c:v>
                </c:pt>
                <c:pt idx="6">
                  <c:v>0.3246</c:v>
                </c:pt>
                <c:pt idx="7">
                  <c:v>0.29474780538610323</c:v>
                </c:pt>
                <c:pt idx="8" formatCode="0.00%">
                  <c:v>0.27750000000000002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AB-4615-9A33-6A4A0FB1DA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Postopek naročila male vrednosti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List1!$C$2:$C$10</c:f>
              <c:numCache>
                <c:formatCode>0.00\ %</c:formatCode>
                <c:ptCount val="9"/>
                <c:pt idx="0">
                  <c:v>0.49109999999999998</c:v>
                </c:pt>
                <c:pt idx="1">
                  <c:v>0.55079999999999996</c:v>
                </c:pt>
                <c:pt idx="2">
                  <c:v>0.60070000000000001</c:v>
                </c:pt>
                <c:pt idx="3">
                  <c:v>0.61419999999999997</c:v>
                </c:pt>
                <c:pt idx="4">
                  <c:v>0.61660000000000004</c:v>
                </c:pt>
                <c:pt idx="5">
                  <c:v>0.53610000000000002</c:v>
                </c:pt>
                <c:pt idx="6">
                  <c:v>0.51029999999999998</c:v>
                </c:pt>
                <c:pt idx="7">
                  <c:v>0.54709120666567479</c:v>
                </c:pt>
                <c:pt idx="8" formatCode="0.00%">
                  <c:v>0.53200000000000003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AB-4615-9A33-6A4A0FB1DA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Postopek s pogajanji brez predhodne objave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List1!$D$2:$D$10</c:f>
              <c:numCache>
                <c:formatCode>0.00\ %</c:formatCode>
                <c:ptCount val="9"/>
                <c:pt idx="0">
                  <c:v>0.19980000000000001</c:v>
                </c:pt>
                <c:pt idx="1">
                  <c:v>0.13519999999999999</c:v>
                </c:pt>
                <c:pt idx="2">
                  <c:v>0.1069</c:v>
                </c:pt>
                <c:pt idx="3">
                  <c:v>0.1101</c:v>
                </c:pt>
                <c:pt idx="4">
                  <c:v>9.2700000000000005E-2</c:v>
                </c:pt>
                <c:pt idx="5">
                  <c:v>0.13009999999999999</c:v>
                </c:pt>
                <c:pt idx="6">
                  <c:v>0.1067</c:v>
                </c:pt>
                <c:pt idx="7">
                  <c:v>9.4926350245499183E-2</c:v>
                </c:pt>
                <c:pt idx="8" formatCode="0.00%">
                  <c:v>8.6499999999999994E-2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AB-4615-9A33-6A4A0FB1DA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Postopek s pogajanji po predhodni objavi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List1!$E$2:$E$10</c:f>
              <c:numCache>
                <c:formatCode>0.00\ %</c:formatCode>
                <c:ptCount val="9"/>
                <c:pt idx="0">
                  <c:v>3.4700000000000002E-2</c:v>
                </c:pt>
                <c:pt idx="1">
                  <c:v>2.1600000000000001E-2</c:v>
                </c:pt>
                <c:pt idx="2">
                  <c:v>2.3099999999999999E-2</c:v>
                </c:pt>
                <c:pt idx="3">
                  <c:v>1.5699999999999999E-2</c:v>
                </c:pt>
                <c:pt idx="4">
                  <c:v>2.2100000000000002E-2</c:v>
                </c:pt>
                <c:pt idx="5">
                  <c:v>2.3800000000000002E-2</c:v>
                </c:pt>
                <c:pt idx="6">
                  <c:v>2.52E-2</c:v>
                </c:pt>
                <c:pt idx="7">
                  <c:v>2.4103556018449636E-2</c:v>
                </c:pt>
                <c:pt idx="8" formatCode="0.00%">
                  <c:v>2.2499999999999999E-2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AB-4615-9A33-6A4A0FB1DA0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Drugi postopki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List1!$F$2:$F$10</c:f>
              <c:numCache>
                <c:formatCode>0.00\ %</c:formatCode>
                <c:ptCount val="9"/>
                <c:pt idx="0">
                  <c:v>5.5200000000000193E-2</c:v>
                </c:pt>
                <c:pt idx="1">
                  <c:v>2.0500000000000115E-2</c:v>
                </c:pt>
                <c:pt idx="2">
                  <c:v>2.0900000000000061E-2</c:v>
                </c:pt>
                <c:pt idx="3">
                  <c:v>2.1399999999999961E-2</c:v>
                </c:pt>
                <c:pt idx="4">
                  <c:v>3.2300000000000023E-2</c:v>
                </c:pt>
                <c:pt idx="5">
                  <c:v>3.09E-2</c:v>
                </c:pt>
                <c:pt idx="6">
                  <c:v>3.32E-2</c:v>
                </c:pt>
                <c:pt idx="7">
                  <c:v>3.9100000000000003E-2</c:v>
                </c:pt>
                <c:pt idx="8">
                  <c:v>8.1500000000000003E-2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AB-4615-9A33-6A4A0FB1D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14424"/>
        <c:axId val="320215208"/>
      </c:lineChart>
      <c:catAx>
        <c:axId val="32021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20215208"/>
        <c:crosses val="autoZero"/>
        <c:auto val="1"/>
        <c:lblAlgn val="ctr"/>
        <c:lblOffset val="100"/>
        <c:noMultiLvlLbl val="0"/>
      </c:catAx>
      <c:valAx>
        <c:axId val="32021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20214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sl-SI" dirty="0"/>
              <a:t>Slovenska</a:t>
            </a:r>
            <a:r>
              <a:rPr lang="sl-SI" baseline="0" dirty="0"/>
              <a:t> zakonodaja</a:t>
            </a:r>
            <a:endParaRPr lang="sl-SI" dirty="0"/>
          </a:p>
        </c:rich>
      </c:tx>
      <c:layout>
        <c:manualLayout>
          <c:xMode val="edge"/>
          <c:yMode val="edge"/>
          <c:x val="0.2243752421685285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0766272965879264"/>
          <c:y val="0.15935185185185186"/>
          <c:w val="0.84789282589676296"/>
          <c:h val="0.727514946048410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List1!$B$3:$B$7</c:f>
              <c:strCache>
                <c:ptCount val="5"/>
                <c:pt idx="0">
                  <c:v>Odredba</c:v>
                </c:pt>
                <c:pt idx="1">
                  <c:v>ZJN</c:v>
                </c:pt>
                <c:pt idx="2">
                  <c:v>ZJN-1</c:v>
                </c:pt>
                <c:pt idx="3">
                  <c:v>ZJN-2 </c:v>
                </c:pt>
                <c:pt idx="4">
                  <c:v>ZJN-3</c:v>
                </c:pt>
              </c:strCache>
            </c:strRef>
          </c:cat>
          <c:val>
            <c:numRef>
              <c:f>List1!$C$3:$C$7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EFFD-4527-9A21-2DE3292C7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408348624"/>
        <c:axId val="408348952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List1!$B$3:$B$7</c:f>
              <c:strCache>
                <c:ptCount val="5"/>
                <c:pt idx="0">
                  <c:v>Odredba</c:v>
                </c:pt>
                <c:pt idx="1">
                  <c:v>ZJN</c:v>
                </c:pt>
                <c:pt idx="2">
                  <c:v>ZJN-1</c:v>
                </c:pt>
                <c:pt idx="3">
                  <c:v>ZJN-2 </c:v>
                </c:pt>
                <c:pt idx="4">
                  <c:v>ZJN-3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17344</c:v>
                </c:pt>
                <c:pt idx="1">
                  <c:v>42228</c:v>
                </c:pt>
                <c:pt idx="2">
                  <c:v>109374</c:v>
                </c:pt>
                <c:pt idx="3">
                  <c:v>332137</c:v>
                </c:pt>
                <c:pt idx="4">
                  <c:v>256970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FD-4527-9A21-2DE3292C7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348624"/>
        <c:axId val="408348952"/>
      </c:lineChart>
      <c:catAx>
        <c:axId val="4083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8348952"/>
        <c:crosses val="autoZero"/>
        <c:auto val="1"/>
        <c:lblAlgn val="ctr"/>
        <c:lblOffset val="100"/>
        <c:noMultiLvlLbl val="0"/>
      </c:catAx>
      <c:valAx>
        <c:axId val="40834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834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EU direktiva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1709091095966088"/>
          <c:y val="0.12423675138674835"/>
          <c:w val="0.87855801193462768"/>
          <c:h val="0.800684275683547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List1!$B$14:$B$15</c:f>
              <c:strCache>
                <c:ptCount val="2"/>
                <c:pt idx="0">
                  <c:v>Direktiva 2004</c:v>
                </c:pt>
                <c:pt idx="1">
                  <c:v>Direktiva 2014</c:v>
                </c:pt>
              </c:strCache>
            </c:strRef>
          </c:cat>
          <c:val>
            <c:numRef>
              <c:f>List1!$C$14:$C$15</c:f>
              <c:numCache>
                <c:formatCode>General</c:formatCode>
                <c:ptCount val="2"/>
                <c:pt idx="0">
                  <c:v>130260</c:v>
                </c:pt>
                <c:pt idx="1">
                  <c:v>295608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C77-BFBE-D5FC387F3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853600"/>
        <c:axId val="409853928"/>
      </c:barChart>
      <c:catAx>
        <c:axId val="40985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9853928"/>
        <c:crosses val="autoZero"/>
        <c:auto val="1"/>
        <c:lblAlgn val="ctr"/>
        <c:lblOffset val="100"/>
        <c:noMultiLvlLbl val="0"/>
      </c:catAx>
      <c:valAx>
        <c:axId val="40985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985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Delež javnih naročil v 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List1!$B$2:$B$14</c:f>
              <c:numCache>
                <c:formatCode>0.00\ %</c:formatCode>
                <c:ptCount val="13"/>
                <c:pt idx="0">
                  <c:v>7.6600000000000001E-2</c:v>
                </c:pt>
                <c:pt idx="1">
                  <c:v>7.8299999999999995E-2</c:v>
                </c:pt>
                <c:pt idx="2">
                  <c:v>0.1105</c:v>
                </c:pt>
                <c:pt idx="3">
                  <c:v>9.9299999999999999E-2</c:v>
                </c:pt>
                <c:pt idx="4">
                  <c:v>8.7999999999999995E-2</c:v>
                </c:pt>
                <c:pt idx="5">
                  <c:v>9.8400000000000001E-2</c:v>
                </c:pt>
                <c:pt idx="6">
                  <c:v>0.1099</c:v>
                </c:pt>
                <c:pt idx="7">
                  <c:v>0.1002</c:v>
                </c:pt>
                <c:pt idx="8">
                  <c:v>0.11550000000000001</c:v>
                </c:pt>
                <c:pt idx="9">
                  <c:v>0.12620000000000001</c:v>
                </c:pt>
                <c:pt idx="10">
                  <c:v>0.14760000000000001</c:v>
                </c:pt>
                <c:pt idx="11">
                  <c:v>0.1411</c:v>
                </c:pt>
                <c:pt idx="12">
                  <c:v>0.1454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38-413E-B4B6-DA47E4F43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11680"/>
        <c:axId val="320214032"/>
      </c:lineChart>
      <c:catAx>
        <c:axId val="3202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320214032"/>
        <c:crosses val="autoZero"/>
        <c:auto val="1"/>
        <c:lblAlgn val="ctr"/>
        <c:lblOffset val="100"/>
        <c:noMultiLvlLbl val="0"/>
      </c:catAx>
      <c:valAx>
        <c:axId val="32021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l-SI"/>
          </a:p>
        </c:txPr>
        <c:crossAx val="32021168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List1!$B$4</c:f>
              <c:strCache>
                <c:ptCount val="1"/>
                <c:pt idx="0">
                  <c:v>Delež javnih naročil v 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List1!$A$5:$A$17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List1!$B$5:$B$17</c:f>
              <c:numCache>
                <c:formatCode>0.00\ %</c:formatCode>
                <c:ptCount val="13"/>
                <c:pt idx="0">
                  <c:v>7.6600000000000001E-2</c:v>
                </c:pt>
                <c:pt idx="1">
                  <c:v>7.8299999999999995E-2</c:v>
                </c:pt>
                <c:pt idx="2">
                  <c:v>0.1105</c:v>
                </c:pt>
                <c:pt idx="3">
                  <c:v>9.9299999999999999E-2</c:v>
                </c:pt>
                <c:pt idx="4">
                  <c:v>8.7999999999999995E-2</c:v>
                </c:pt>
                <c:pt idx="5">
                  <c:v>9.8400000000000001E-2</c:v>
                </c:pt>
                <c:pt idx="6">
                  <c:v>0.1099</c:v>
                </c:pt>
                <c:pt idx="7">
                  <c:v>0.1002</c:v>
                </c:pt>
                <c:pt idx="8">
                  <c:v>0.11550000000000001</c:v>
                </c:pt>
                <c:pt idx="9">
                  <c:v>0.12620000000000001</c:v>
                </c:pt>
                <c:pt idx="10">
                  <c:v>0.14760000000000001</c:v>
                </c:pt>
                <c:pt idx="11">
                  <c:v>0.1411</c:v>
                </c:pt>
                <c:pt idx="12">
                  <c:v>0.1454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E2-40EA-A1F3-2126BB1E8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626616"/>
        <c:axId val="735626976"/>
      </c:lineChart>
      <c:catAx>
        <c:axId val="7356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35626976"/>
        <c:crosses val="autoZero"/>
        <c:auto val="1"/>
        <c:lblAlgn val="ctr"/>
        <c:lblOffset val="100"/>
        <c:noMultiLvlLbl val="0"/>
      </c:catAx>
      <c:valAx>
        <c:axId val="73562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356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List1!$C$4</c:f>
              <c:strCache>
                <c:ptCount val="1"/>
                <c:pt idx="0">
                  <c:v>Povprečno število ponudb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List1!$A$5:$A$17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List1!$C$5:$C$17</c:f>
              <c:numCache>
                <c:formatCode>General</c:formatCode>
                <c:ptCount val="13"/>
                <c:pt idx="2">
                  <c:v>3.48</c:v>
                </c:pt>
                <c:pt idx="3">
                  <c:v>3.16</c:v>
                </c:pt>
                <c:pt idx="4">
                  <c:v>3.29</c:v>
                </c:pt>
                <c:pt idx="5">
                  <c:v>3.5</c:v>
                </c:pt>
                <c:pt idx="6">
                  <c:v>2.9</c:v>
                </c:pt>
                <c:pt idx="7">
                  <c:v>2.5</c:v>
                </c:pt>
                <c:pt idx="8">
                  <c:v>2.7</c:v>
                </c:pt>
                <c:pt idx="9">
                  <c:v>2.7</c:v>
                </c:pt>
                <c:pt idx="10">
                  <c:v>2.5</c:v>
                </c:pt>
                <c:pt idx="11">
                  <c:v>2.2000000000000002</c:v>
                </c:pt>
                <c:pt idx="12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AA-406D-8626-688D970CE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626616"/>
        <c:axId val="735626976"/>
      </c:lineChart>
      <c:lineChart>
        <c:grouping val="standard"/>
        <c:varyColors val="0"/>
        <c:ser>
          <c:idx val="0"/>
          <c:order val="0"/>
          <c:tx>
            <c:strRef>
              <c:f>List1!$B$4</c:f>
              <c:strCache>
                <c:ptCount val="1"/>
                <c:pt idx="0">
                  <c:v>Delež javnih naročil v BDP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List1!$A$5:$A$17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List1!$B$5:$B$17</c:f>
              <c:numCache>
                <c:formatCode>0.00\ %</c:formatCode>
                <c:ptCount val="13"/>
                <c:pt idx="0">
                  <c:v>7.6600000000000001E-2</c:v>
                </c:pt>
                <c:pt idx="1">
                  <c:v>7.8299999999999995E-2</c:v>
                </c:pt>
                <c:pt idx="2">
                  <c:v>0.1105</c:v>
                </c:pt>
                <c:pt idx="3">
                  <c:v>9.9299999999999999E-2</c:v>
                </c:pt>
                <c:pt idx="4">
                  <c:v>8.7999999999999995E-2</c:v>
                </c:pt>
                <c:pt idx="5">
                  <c:v>9.8400000000000001E-2</c:v>
                </c:pt>
                <c:pt idx="6">
                  <c:v>0.1099</c:v>
                </c:pt>
                <c:pt idx="7">
                  <c:v>0.1002</c:v>
                </c:pt>
                <c:pt idx="8">
                  <c:v>0.11550000000000001</c:v>
                </c:pt>
                <c:pt idx="9">
                  <c:v>0.12620000000000001</c:v>
                </c:pt>
                <c:pt idx="10">
                  <c:v>0.14760000000000001</c:v>
                </c:pt>
                <c:pt idx="11">
                  <c:v>0.1411</c:v>
                </c:pt>
                <c:pt idx="12">
                  <c:v>0.1454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AA-406D-8626-688D970CE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4879"/>
        <c:axId val="55548719"/>
      </c:lineChart>
      <c:catAx>
        <c:axId val="7356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35626976"/>
        <c:crosses val="autoZero"/>
        <c:auto val="1"/>
        <c:lblAlgn val="ctr"/>
        <c:lblOffset val="100"/>
        <c:noMultiLvlLbl val="0"/>
      </c:catAx>
      <c:valAx>
        <c:axId val="73562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735626616"/>
        <c:crosses val="autoZero"/>
        <c:crossBetween val="between"/>
      </c:valAx>
      <c:valAx>
        <c:axId val="55548719"/>
        <c:scaling>
          <c:orientation val="minMax"/>
        </c:scaling>
        <c:delete val="0"/>
        <c:axPos val="r"/>
        <c:numFmt formatCode="0.00\ 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44879"/>
        <c:crosses val="max"/>
        <c:crossBetween val="between"/>
      </c:valAx>
      <c:catAx>
        <c:axId val="55544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5487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400" dirty="0"/>
              <a:t>Distribucija postopkov pri naročnikih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List1!$A$3:$A$242</c:f>
              <c:numCache>
                <c:formatCode>General</c:formatCode>
                <c:ptCount val="2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</c:numCache>
            </c:numRef>
          </c:xVal>
          <c:yVal>
            <c:numRef>
              <c:f>List1!$B$3:$B$242</c:f>
              <c:numCache>
                <c:formatCode>General</c:formatCode>
                <c:ptCount val="240"/>
                <c:pt idx="0">
                  <c:v>466</c:v>
                </c:pt>
                <c:pt idx="1">
                  <c:v>149</c:v>
                </c:pt>
                <c:pt idx="2">
                  <c:v>76</c:v>
                </c:pt>
                <c:pt idx="3">
                  <c:v>51</c:v>
                </c:pt>
                <c:pt idx="4">
                  <c:v>37</c:v>
                </c:pt>
                <c:pt idx="5">
                  <c:v>32</c:v>
                </c:pt>
                <c:pt idx="6">
                  <c:v>25</c:v>
                </c:pt>
                <c:pt idx="7">
                  <c:v>24</c:v>
                </c:pt>
                <c:pt idx="8">
                  <c:v>20</c:v>
                </c:pt>
                <c:pt idx="9">
                  <c:v>14</c:v>
                </c:pt>
                <c:pt idx="10">
                  <c:v>18</c:v>
                </c:pt>
                <c:pt idx="11">
                  <c:v>16</c:v>
                </c:pt>
                <c:pt idx="12">
                  <c:v>3</c:v>
                </c:pt>
                <c:pt idx="13">
                  <c:v>10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6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8</c:v>
                </c:pt>
                <c:pt idx="22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8">
                  <c:v>2</c:v>
                </c:pt>
                <c:pt idx="30">
                  <c:v>3</c:v>
                </c:pt>
                <c:pt idx="31">
                  <c:v>4</c:v>
                </c:pt>
                <c:pt idx="32">
                  <c:v>1</c:v>
                </c:pt>
                <c:pt idx="33">
                  <c:v>4</c:v>
                </c:pt>
                <c:pt idx="37">
                  <c:v>1</c:v>
                </c:pt>
                <c:pt idx="38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  <c:pt idx="45">
                  <c:v>2</c:v>
                </c:pt>
                <c:pt idx="47">
                  <c:v>2</c:v>
                </c:pt>
                <c:pt idx="48">
                  <c:v>1</c:v>
                </c:pt>
                <c:pt idx="50">
                  <c:v>1</c:v>
                </c:pt>
                <c:pt idx="51">
                  <c:v>1</c:v>
                </c:pt>
                <c:pt idx="53">
                  <c:v>1</c:v>
                </c:pt>
                <c:pt idx="56">
                  <c:v>1</c:v>
                </c:pt>
                <c:pt idx="60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6">
                  <c:v>1</c:v>
                </c:pt>
                <c:pt idx="68">
                  <c:v>1</c:v>
                </c:pt>
                <c:pt idx="69">
                  <c:v>1</c:v>
                </c:pt>
                <c:pt idx="72">
                  <c:v>1</c:v>
                </c:pt>
                <c:pt idx="85">
                  <c:v>1</c:v>
                </c:pt>
                <c:pt idx="93">
                  <c:v>1</c:v>
                </c:pt>
                <c:pt idx="96">
                  <c:v>1</c:v>
                </c:pt>
                <c:pt idx="103">
                  <c:v>1</c:v>
                </c:pt>
                <c:pt idx="152">
                  <c:v>1</c:v>
                </c:pt>
                <c:pt idx="164">
                  <c:v>1</c:v>
                </c:pt>
                <c:pt idx="172">
                  <c:v>1</c:v>
                </c:pt>
                <c:pt idx="230">
                  <c:v>1</c:v>
                </c:pt>
                <c:pt idx="23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7B-4086-877D-ABEF6AF3A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187832"/>
        <c:axId val="239186392"/>
      </c:scatterChart>
      <c:valAx>
        <c:axId val="239187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/>
                  <a:t>Število postopkov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9186392"/>
        <c:crosses val="autoZero"/>
        <c:crossBetween val="midCat"/>
      </c:valAx>
      <c:valAx>
        <c:axId val="23918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 dirty="0"/>
                  <a:t>Število naročnikov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39187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67727430927002E-2"/>
          <c:y val="1.7806546084605478E-2"/>
          <c:w val="0.96816901183807436"/>
          <c:h val="0.86692513796479431"/>
        </c:manualLayout>
      </c:layout>
      <c:lineChart>
        <c:grouping val="standard"/>
        <c:varyColors val="0"/>
        <c:ser>
          <c:idx val="0"/>
          <c:order val="0"/>
          <c:tx>
            <c:strRef>
              <c:f>List1!$D$4</c:f>
              <c:strCache>
                <c:ptCount val="1"/>
                <c:pt idx="0">
                  <c:v>Values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List1!$C$5:$C$14</c:f>
              <c:strCache>
                <c:ptCount val="10"/>
                <c:pt idx="0">
                  <c:v>Konkurenčni dialog</c:v>
                </c:pt>
                <c:pt idx="1">
                  <c:v>Konkurenčni postopek s pogajanji</c:v>
                </c:pt>
                <c:pt idx="2">
                  <c:v>Odprti postopek</c:v>
                </c:pt>
                <c:pt idx="3">
                  <c:v>Omejeni postopek</c:v>
                </c:pt>
                <c:pt idx="4">
                  <c:v>NMV</c:v>
                </c:pt>
                <c:pt idx="5">
                  <c:v>Pogajanja brez objave</c:v>
                </c:pt>
                <c:pt idx="6">
                  <c:v>Pogajanja z objavo</c:v>
                </c:pt>
                <c:pt idx="7">
                  <c:v>Zbiranje ponudb</c:v>
                </c:pt>
                <c:pt idx="8">
                  <c:v>Partnerstvo za inovacije</c:v>
                </c:pt>
                <c:pt idx="9">
                  <c:v>Omejeni postopek (ZJNPOV)</c:v>
                </c:pt>
              </c:strCache>
            </c:strRef>
          </c:cat>
          <c:val>
            <c:numRef>
              <c:f>List1!$D$5:$D$14</c:f>
              <c:numCache>
                <c:formatCode>0.000000</c:formatCode>
                <c:ptCount val="10"/>
                <c:pt idx="0">
                  <c:v>7.1740999999999999E-2</c:v>
                </c:pt>
                <c:pt idx="1">
                  <c:v>3.9444E-2</c:v>
                </c:pt>
                <c:pt idx="2">
                  <c:v>9.0211E-2</c:v>
                </c:pt>
                <c:pt idx="3">
                  <c:v>5.1171000000000001E-2</c:v>
                </c:pt>
                <c:pt idx="4">
                  <c:v>9.5866999999999994E-2</c:v>
                </c:pt>
                <c:pt idx="5">
                  <c:v>4.4953E-2</c:v>
                </c:pt>
                <c:pt idx="6">
                  <c:v>5.3421999999999997E-2</c:v>
                </c:pt>
                <c:pt idx="7">
                  <c:v>6.1595999999999998E-2</c:v>
                </c:pt>
                <c:pt idx="8">
                  <c:v>-4.444E-2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9-41C2-909A-B1096169C3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613802416"/>
        <c:axId val="613803856"/>
      </c:lineChart>
      <c:catAx>
        <c:axId val="61380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13803856"/>
        <c:crosses val="autoZero"/>
        <c:auto val="1"/>
        <c:lblAlgn val="ctr"/>
        <c:lblOffset val="100"/>
        <c:noMultiLvlLbl val="0"/>
      </c:catAx>
      <c:valAx>
        <c:axId val="613803856"/>
        <c:scaling>
          <c:orientation val="minMax"/>
        </c:scaling>
        <c:delete val="1"/>
        <c:axPos val="l"/>
        <c:numFmt formatCode="0.000000" sourceLinked="1"/>
        <c:majorTickMark val="none"/>
        <c:minorTickMark val="none"/>
        <c:tickLblPos val="nextTo"/>
        <c:crossAx val="61380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List1!$C$41:$C$48</c:f>
              <c:strCache>
                <c:ptCount val="8"/>
                <c:pt idx="0">
                  <c:v>brez</c:v>
                </c:pt>
                <c:pt idx="1">
                  <c:v>Skupno naročanje</c:v>
                </c:pt>
                <c:pt idx="2">
                  <c:v>Okvirni sporazum</c:v>
                </c:pt>
                <c:pt idx="3">
                  <c:v>E-dražbe</c:v>
                </c:pt>
                <c:pt idx="4">
                  <c:v>SJN, OS in e-D</c:v>
                </c:pt>
                <c:pt idx="5">
                  <c:v>SJN in OS</c:v>
                </c:pt>
                <c:pt idx="6">
                  <c:v>SJN in e-D</c:v>
                </c:pt>
                <c:pt idx="7">
                  <c:v>OS in e-D</c:v>
                </c:pt>
              </c:strCache>
            </c:strRef>
          </c:cat>
          <c:val>
            <c:numRef>
              <c:f>List1!$D$41:$D$48</c:f>
              <c:numCache>
                <c:formatCode>0.000000</c:formatCode>
                <c:ptCount val="8"/>
                <c:pt idx="0">
                  <c:v>0.10025199999999999</c:v>
                </c:pt>
                <c:pt idx="1">
                  <c:v>0.13458600000000001</c:v>
                </c:pt>
                <c:pt idx="2">
                  <c:v>6.7359600000000006E-2</c:v>
                </c:pt>
                <c:pt idx="3">
                  <c:v>0.13531000000000001</c:v>
                </c:pt>
                <c:pt idx="4">
                  <c:v>0.138961</c:v>
                </c:pt>
                <c:pt idx="5">
                  <c:v>5.9781000000000001E-2</c:v>
                </c:pt>
                <c:pt idx="6">
                  <c:v>0.137656</c:v>
                </c:pt>
                <c:pt idx="7">
                  <c:v>0.10821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67-46A4-94B7-EC7B87DA1D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3626840"/>
        <c:axId val="613626120"/>
      </c:lineChart>
      <c:catAx>
        <c:axId val="61362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13626120"/>
        <c:crosses val="autoZero"/>
        <c:auto val="1"/>
        <c:lblAlgn val="ctr"/>
        <c:lblOffset val="100"/>
        <c:noMultiLvlLbl val="0"/>
      </c:catAx>
      <c:valAx>
        <c:axId val="613626120"/>
        <c:scaling>
          <c:orientation val="minMax"/>
        </c:scaling>
        <c:delete val="1"/>
        <c:axPos val="l"/>
        <c:numFmt formatCode="0.000000" sourceLinked="1"/>
        <c:majorTickMark val="none"/>
        <c:minorTickMark val="none"/>
        <c:tickLblPos val="nextTo"/>
        <c:crossAx val="61362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BAEA-B3D8-4FD8-A1DD-3785DB294A8C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C64139A3-F66E-47FE-B470-9618243338A8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2000" dirty="0"/>
            <a:t>Portal javnih naročil (PJN)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4D17B566-1080-46B7-BA1D-DEFD717DCC27}" type="parTrans" cxnId="{6D2A94A7-9743-4ACD-BAD2-A27AF9BFA27F}">
      <dgm:prSet/>
      <dgm:spPr/>
      <dgm:t>
        <a:bodyPr/>
        <a:lstStyle/>
        <a:p>
          <a:endParaRPr lang="sl-SI"/>
        </a:p>
      </dgm:t>
    </dgm:pt>
    <dgm:pt modelId="{7D9379B8-AF2B-41B1-9CDA-C0BE46F5ED63}" type="sibTrans" cxnId="{6D2A94A7-9743-4ACD-BAD2-A27AF9BFA27F}">
      <dgm:prSet/>
      <dgm:spPr/>
      <dgm:t>
        <a:bodyPr/>
        <a:lstStyle/>
        <a:p>
          <a:endParaRPr lang="sl-SI"/>
        </a:p>
      </dgm:t>
    </dgm:pt>
    <dgm:pt modelId="{69C4750C-840F-4AE7-A544-D2DAE6B1600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Obrazci</a:t>
          </a:r>
        </a:p>
      </dgm:t>
    </dgm:pt>
    <dgm:pt modelId="{F806F014-E1F5-47F7-8F0E-A83D7196BC35}" type="parTrans" cxnId="{3CEA2C42-45F3-4435-8830-FD8CF51275D3}">
      <dgm:prSet/>
      <dgm:spPr/>
      <dgm:t>
        <a:bodyPr/>
        <a:lstStyle/>
        <a:p>
          <a:endParaRPr lang="sl-SI"/>
        </a:p>
      </dgm:t>
    </dgm:pt>
    <dgm:pt modelId="{0C9235FA-B20D-490E-A194-72FDDC08742D}" type="sibTrans" cxnId="{3CEA2C42-45F3-4435-8830-FD8CF51275D3}">
      <dgm:prSet/>
      <dgm:spPr/>
      <dgm:t>
        <a:bodyPr/>
        <a:lstStyle/>
        <a:p>
          <a:endParaRPr lang="sl-SI"/>
        </a:p>
      </dgm:t>
    </dgm:pt>
    <dgm:pt modelId="{6FA3CFBF-B6C5-4FED-A941-F04850EC34B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Pogodbe (realizacija pogodb)</a:t>
          </a:r>
        </a:p>
      </dgm:t>
    </dgm:pt>
    <dgm:pt modelId="{10851564-A746-4B9E-BAAB-E4B75BC24580}" type="parTrans" cxnId="{EDBCE395-12B7-4145-BB73-7F2E81512D68}">
      <dgm:prSet/>
      <dgm:spPr/>
      <dgm:t>
        <a:bodyPr/>
        <a:lstStyle/>
        <a:p>
          <a:endParaRPr lang="sl-SI"/>
        </a:p>
      </dgm:t>
    </dgm:pt>
    <dgm:pt modelId="{173BBF72-5271-45C4-AB96-515B8F9967F4}" type="sibTrans" cxnId="{EDBCE395-12B7-4145-BB73-7F2E81512D68}">
      <dgm:prSet/>
      <dgm:spPr/>
      <dgm:t>
        <a:bodyPr/>
        <a:lstStyle/>
        <a:p>
          <a:endParaRPr lang="sl-SI"/>
        </a:p>
      </dgm:t>
    </dgm:pt>
    <dgm:pt modelId="{8ACB2ABD-E66D-4866-A73B-B08D3A3EC4BA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Evidenčna naročila</a:t>
          </a:r>
        </a:p>
      </dgm:t>
    </dgm:pt>
    <dgm:pt modelId="{D8C9138C-7BDA-4929-A659-B93057026C06}" type="parTrans" cxnId="{A01C52AF-3618-4614-BB83-470B54DD465E}">
      <dgm:prSet/>
      <dgm:spPr/>
      <dgm:t>
        <a:bodyPr/>
        <a:lstStyle/>
        <a:p>
          <a:endParaRPr lang="sl-SI"/>
        </a:p>
      </dgm:t>
    </dgm:pt>
    <dgm:pt modelId="{80B07B20-931F-4DC9-BE7D-A3753DE5526C}" type="sibTrans" cxnId="{A01C52AF-3618-4614-BB83-470B54DD465E}">
      <dgm:prSet/>
      <dgm:spPr/>
      <dgm:t>
        <a:bodyPr/>
        <a:lstStyle/>
        <a:p>
          <a:endParaRPr lang="sl-SI"/>
        </a:p>
      </dgm:t>
    </dgm:pt>
    <dgm:pt modelId="{8F563DBB-A856-4B52-9D57-55F9F98A3DDC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Odločitve</a:t>
          </a:r>
        </a:p>
      </dgm:t>
    </dgm:pt>
    <dgm:pt modelId="{1A2A63B8-7816-40D0-8FC6-D8018BE5AFCD}" type="parTrans" cxnId="{E44D4AC3-8B48-4FB9-9849-0973E3D96273}">
      <dgm:prSet/>
      <dgm:spPr/>
      <dgm:t>
        <a:bodyPr/>
        <a:lstStyle/>
        <a:p>
          <a:endParaRPr lang="sl-SI"/>
        </a:p>
      </dgm:t>
    </dgm:pt>
    <dgm:pt modelId="{D84EBD95-6841-4680-BD0A-8277EA78BD2B}" type="sibTrans" cxnId="{E44D4AC3-8B48-4FB9-9849-0973E3D96273}">
      <dgm:prSet/>
      <dgm:spPr/>
      <dgm:t>
        <a:bodyPr/>
        <a:lstStyle/>
        <a:p>
          <a:endParaRPr lang="sl-SI"/>
        </a:p>
      </dgm:t>
    </dgm:pt>
    <dgm:pt modelId="{FB31BA50-BC23-41A6-99F6-1EF094674377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 err="1">
              <a:solidFill>
                <a:schemeClr val="accent1">
                  <a:lumMod val="75000"/>
                </a:schemeClr>
              </a:solidFill>
            </a:rPr>
            <a:t>eRevizija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5C7EB4B-B478-4711-8E0B-E655E8EEA39A}" type="parTrans" cxnId="{E8C807C3-DDE8-43CA-B074-B4869133BAC1}">
      <dgm:prSet/>
      <dgm:spPr/>
      <dgm:t>
        <a:bodyPr/>
        <a:lstStyle/>
        <a:p>
          <a:endParaRPr lang="sl-SI"/>
        </a:p>
      </dgm:t>
    </dgm:pt>
    <dgm:pt modelId="{2E1EB2B2-E4DC-4A93-83D0-CC167D574BF1}" type="sibTrans" cxnId="{E8C807C3-DDE8-43CA-B074-B4869133BAC1}">
      <dgm:prSet/>
      <dgm:spPr/>
      <dgm:t>
        <a:bodyPr/>
        <a:lstStyle/>
        <a:p>
          <a:endParaRPr lang="sl-SI"/>
        </a:p>
      </dgm:t>
    </dgm:pt>
    <dgm:pt modelId="{A45DA207-ECE6-4D2A-8666-897867D3B70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Oddaja zahtevkov in dokumentacije v zvezi z izvajanjem postopkov</a:t>
          </a:r>
        </a:p>
      </dgm:t>
    </dgm:pt>
    <dgm:pt modelId="{BFAA182D-CA5A-47D9-944F-64E0ADA1036D}" type="parTrans" cxnId="{D72A4A4B-C705-4A4D-9A08-CD51EAC47C6F}">
      <dgm:prSet/>
      <dgm:spPr/>
      <dgm:t>
        <a:bodyPr/>
        <a:lstStyle/>
        <a:p>
          <a:endParaRPr lang="sl-SI"/>
        </a:p>
      </dgm:t>
    </dgm:pt>
    <dgm:pt modelId="{7468724A-8212-4529-B1BE-F9D2F583F3B2}" type="sibTrans" cxnId="{D72A4A4B-C705-4A4D-9A08-CD51EAC47C6F}">
      <dgm:prSet/>
      <dgm:spPr/>
      <dgm:t>
        <a:bodyPr/>
        <a:lstStyle/>
        <a:p>
          <a:endParaRPr lang="sl-SI"/>
        </a:p>
      </dgm:t>
    </dgm:pt>
    <dgm:pt modelId="{E8E218A8-6A57-40D6-AC45-94E24F337389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Obveščanje uporabnikov</a:t>
          </a:r>
        </a:p>
      </dgm:t>
    </dgm:pt>
    <dgm:pt modelId="{E71A14BE-4393-477A-8BF1-685A43D4853E}" type="parTrans" cxnId="{18A2A0C1-9FEB-4B47-9F4C-54092D0337C5}">
      <dgm:prSet/>
      <dgm:spPr/>
      <dgm:t>
        <a:bodyPr/>
        <a:lstStyle/>
        <a:p>
          <a:endParaRPr lang="sl-SI"/>
        </a:p>
      </dgm:t>
    </dgm:pt>
    <dgm:pt modelId="{7385EABB-8DB2-4223-BEF1-C69481BC2AC0}" type="sibTrans" cxnId="{18A2A0C1-9FEB-4B47-9F4C-54092D0337C5}">
      <dgm:prSet/>
      <dgm:spPr/>
      <dgm:t>
        <a:bodyPr/>
        <a:lstStyle/>
        <a:p>
          <a:endParaRPr lang="sl-SI"/>
        </a:p>
      </dgm:t>
    </dgm:pt>
    <dgm:pt modelId="{6E73C8CB-6B9D-4823-81EC-CE3E02EDCE03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e-JN</a:t>
          </a:r>
        </a:p>
      </dgm:t>
    </dgm:pt>
    <dgm:pt modelId="{FB9CCA33-5355-400E-8F96-8A9F813133E5}" type="parTrans" cxnId="{11A3FFC9-C73C-456C-BAD4-6A2D4FF9A8C1}">
      <dgm:prSet/>
      <dgm:spPr/>
      <dgm:t>
        <a:bodyPr/>
        <a:lstStyle/>
        <a:p>
          <a:endParaRPr lang="sl-SI"/>
        </a:p>
      </dgm:t>
    </dgm:pt>
    <dgm:pt modelId="{16609364-8F3F-456E-9B3A-CD239B8F49F5}" type="sibTrans" cxnId="{11A3FFC9-C73C-456C-BAD4-6A2D4FF9A8C1}">
      <dgm:prSet/>
      <dgm:spPr/>
      <dgm:t>
        <a:bodyPr/>
        <a:lstStyle/>
        <a:p>
          <a:endParaRPr lang="sl-SI"/>
        </a:p>
      </dgm:t>
    </dgm:pt>
    <dgm:pt modelId="{898D91C9-349A-43AC-BEF6-B31D535BC46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>
              <a:solidFill>
                <a:schemeClr val="accent1">
                  <a:lumMod val="75000"/>
                </a:schemeClr>
              </a:solidFill>
            </a:rPr>
            <a:t>e-Oddaja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DDF1CC1-791B-4E14-BA09-BD5A6367500A}" type="parTrans" cxnId="{2E375C14-6741-4053-AE3B-2F74A1FE06C0}">
      <dgm:prSet/>
      <dgm:spPr/>
      <dgm:t>
        <a:bodyPr/>
        <a:lstStyle/>
        <a:p>
          <a:endParaRPr lang="sl-SI"/>
        </a:p>
      </dgm:t>
    </dgm:pt>
    <dgm:pt modelId="{4ABF42B8-A731-4051-A371-063649510FEB}" type="sibTrans" cxnId="{2E375C14-6741-4053-AE3B-2F74A1FE06C0}">
      <dgm:prSet/>
      <dgm:spPr/>
      <dgm:t>
        <a:bodyPr/>
        <a:lstStyle/>
        <a:p>
          <a:endParaRPr lang="sl-SI"/>
        </a:p>
      </dgm:t>
    </dgm:pt>
    <dgm:pt modelId="{73DE2A64-C605-4C89-8DAE-07E9B06A615F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 dirty="0">
              <a:solidFill>
                <a:schemeClr val="accent1">
                  <a:lumMod val="75000"/>
                </a:schemeClr>
              </a:solidFill>
            </a:rPr>
            <a:t>e-Dražbe</a:t>
          </a:r>
        </a:p>
      </dgm:t>
    </dgm:pt>
    <dgm:pt modelId="{DA7138AE-BEC6-4EE4-8BA0-671BC77C1182}" type="parTrans" cxnId="{3FB94A43-FF1D-4CB6-BB4A-0EDEC1F70070}">
      <dgm:prSet/>
      <dgm:spPr/>
      <dgm:t>
        <a:bodyPr/>
        <a:lstStyle/>
        <a:p>
          <a:endParaRPr lang="sl-SI"/>
        </a:p>
      </dgm:t>
    </dgm:pt>
    <dgm:pt modelId="{8AFAD842-53BE-4959-B63E-5EAC7B0473C5}" type="sibTrans" cxnId="{3FB94A43-FF1D-4CB6-BB4A-0EDEC1F70070}">
      <dgm:prSet/>
      <dgm:spPr/>
      <dgm:t>
        <a:bodyPr/>
        <a:lstStyle/>
        <a:p>
          <a:endParaRPr lang="sl-SI"/>
        </a:p>
      </dgm:t>
    </dgm:pt>
    <dgm:pt modelId="{A1892578-D51F-4387-947A-39AF30365F2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>
              <a:solidFill>
                <a:schemeClr val="accent1">
                  <a:lumMod val="75000"/>
                </a:schemeClr>
              </a:solidFill>
            </a:rPr>
            <a:t>e-Katalog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4F4B431B-D3AB-4BD5-97D0-AAAA7AC7C63B}" type="parTrans" cxnId="{C272BD85-19ED-42C0-BD35-FCD439B487A9}">
      <dgm:prSet/>
      <dgm:spPr/>
      <dgm:t>
        <a:bodyPr/>
        <a:lstStyle/>
        <a:p>
          <a:endParaRPr lang="sl-SI"/>
        </a:p>
      </dgm:t>
    </dgm:pt>
    <dgm:pt modelId="{3C4D7021-013C-450A-8C5D-36AEA373E025}" type="sibTrans" cxnId="{C272BD85-19ED-42C0-BD35-FCD439B487A9}">
      <dgm:prSet/>
      <dgm:spPr/>
      <dgm:t>
        <a:bodyPr/>
        <a:lstStyle/>
        <a:p>
          <a:endParaRPr lang="sl-SI"/>
        </a:p>
      </dgm:t>
    </dgm:pt>
    <dgm:pt modelId="{7ACBD67A-D56A-4DAA-8C38-A01FBF230148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>
              <a:solidFill>
                <a:schemeClr val="accent1">
                  <a:lumMod val="75000"/>
                </a:schemeClr>
              </a:solidFill>
            </a:rPr>
            <a:t>e-Dosje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9E400F82-1381-4C5B-B37E-96DB0946BF6A}" type="parTrans" cxnId="{293B6F8B-8ED6-4BE5-BD27-4A6CF2A6BB93}">
      <dgm:prSet/>
      <dgm:spPr/>
      <dgm:t>
        <a:bodyPr/>
        <a:lstStyle/>
        <a:p>
          <a:endParaRPr lang="sl-SI"/>
        </a:p>
      </dgm:t>
    </dgm:pt>
    <dgm:pt modelId="{99EC54A3-6A82-42AD-9243-7938ED38C1B5}" type="sibTrans" cxnId="{293B6F8B-8ED6-4BE5-BD27-4A6CF2A6BB93}">
      <dgm:prSet/>
      <dgm:spPr/>
      <dgm:t>
        <a:bodyPr/>
        <a:lstStyle/>
        <a:p>
          <a:endParaRPr lang="sl-SI"/>
        </a:p>
      </dgm:t>
    </dgm:pt>
    <dgm:pt modelId="{02605906-721A-4805-AB6F-37BFC4640466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sl-SI" sz="1600">
              <a:solidFill>
                <a:schemeClr val="accent1">
                  <a:lumMod val="75000"/>
                </a:schemeClr>
              </a:solidFill>
            </a:rPr>
            <a:t>e-ESPD</a:t>
          </a:r>
          <a:endParaRPr lang="sl-SI" sz="1600" dirty="0">
            <a:solidFill>
              <a:schemeClr val="accent1">
                <a:lumMod val="75000"/>
              </a:schemeClr>
            </a:solidFill>
          </a:endParaRPr>
        </a:p>
      </dgm:t>
    </dgm:pt>
    <dgm:pt modelId="{813E570A-17A3-4D39-9255-753651E51F57}" type="parTrans" cxnId="{358BAE15-C867-4549-BAF6-28B908E17256}">
      <dgm:prSet/>
      <dgm:spPr/>
      <dgm:t>
        <a:bodyPr/>
        <a:lstStyle/>
        <a:p>
          <a:endParaRPr lang="sl-SI"/>
        </a:p>
      </dgm:t>
    </dgm:pt>
    <dgm:pt modelId="{80E502DB-683E-46C0-BED4-625850E02346}" type="sibTrans" cxnId="{358BAE15-C867-4549-BAF6-28B908E17256}">
      <dgm:prSet/>
      <dgm:spPr/>
      <dgm:t>
        <a:bodyPr/>
        <a:lstStyle/>
        <a:p>
          <a:endParaRPr lang="sl-SI"/>
        </a:p>
      </dgm:t>
    </dgm:pt>
    <dgm:pt modelId="{C38F0FEA-96DB-4B0B-A8A8-F3630B5ABB4A}" type="pres">
      <dgm:prSet presAssocID="{26DCBAEA-B3D8-4FD8-A1DD-3785DB294A8C}" presName="diagram" presStyleCnt="0">
        <dgm:presLayoutVars>
          <dgm:dir/>
          <dgm:animLvl val="lvl"/>
          <dgm:resizeHandles val="exact"/>
        </dgm:presLayoutVars>
      </dgm:prSet>
      <dgm:spPr/>
    </dgm:pt>
    <dgm:pt modelId="{C86190A0-564F-40F1-954E-DF06C7B7CE4C}" type="pres">
      <dgm:prSet presAssocID="{6E73C8CB-6B9D-4823-81EC-CE3E02EDCE03}" presName="compNode" presStyleCnt="0"/>
      <dgm:spPr/>
    </dgm:pt>
    <dgm:pt modelId="{EE0E8137-4C65-4673-8AC7-2BBC4C88CB33}" type="pres">
      <dgm:prSet presAssocID="{6E73C8CB-6B9D-4823-81EC-CE3E02EDCE03}" presName="childRect" presStyleLbl="bgAcc1" presStyleIdx="0" presStyleCnt="3">
        <dgm:presLayoutVars>
          <dgm:bulletEnabled val="1"/>
        </dgm:presLayoutVars>
      </dgm:prSet>
      <dgm:spPr/>
    </dgm:pt>
    <dgm:pt modelId="{5CFEE3B4-42D8-49DF-BB87-069730F197C9}" type="pres">
      <dgm:prSet presAssocID="{6E73C8CB-6B9D-4823-81EC-CE3E02EDCE0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880E80A-7EF2-4A04-BF2A-9B971E2A58B6}" type="pres">
      <dgm:prSet presAssocID="{6E73C8CB-6B9D-4823-81EC-CE3E02EDCE03}" presName="parentRect" presStyleLbl="alignNode1" presStyleIdx="0" presStyleCnt="3"/>
      <dgm:spPr/>
    </dgm:pt>
    <dgm:pt modelId="{4A2F6D52-C040-4AE8-8FC1-D22892B31F4F}" type="pres">
      <dgm:prSet presAssocID="{6E73C8CB-6B9D-4823-81EC-CE3E02EDCE03}" presName="adorn" presStyleLbl="fgAccFollowNode1" presStyleIdx="0" presStyleCnt="3" custScaleX="145667" custScaleY="14566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3E3862-86CA-4C4F-9782-DBCAAE10A332}" type="pres">
      <dgm:prSet presAssocID="{16609364-8F3F-456E-9B3A-CD239B8F49F5}" presName="sibTrans" presStyleLbl="sibTrans2D1" presStyleIdx="0" presStyleCnt="0"/>
      <dgm:spPr/>
    </dgm:pt>
    <dgm:pt modelId="{6E0D4E13-5564-448E-B626-D8B7D8D8C1FD}" type="pres">
      <dgm:prSet presAssocID="{C64139A3-F66E-47FE-B470-9618243338A8}" presName="compNode" presStyleCnt="0"/>
      <dgm:spPr/>
    </dgm:pt>
    <dgm:pt modelId="{06082339-4865-4B0C-B057-42719CC33F20}" type="pres">
      <dgm:prSet presAssocID="{C64139A3-F66E-47FE-B470-9618243338A8}" presName="childRect" presStyleLbl="bgAcc1" presStyleIdx="1" presStyleCnt="3">
        <dgm:presLayoutVars>
          <dgm:bulletEnabled val="1"/>
        </dgm:presLayoutVars>
      </dgm:prSet>
      <dgm:spPr/>
    </dgm:pt>
    <dgm:pt modelId="{16812F8C-C118-4A3E-8175-A2BB9E594706}" type="pres">
      <dgm:prSet presAssocID="{C64139A3-F66E-47FE-B470-9618243338A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3A6CE70-01DB-4C42-9345-DE2B79F8FE13}" type="pres">
      <dgm:prSet presAssocID="{C64139A3-F66E-47FE-B470-9618243338A8}" presName="parentRect" presStyleLbl="alignNode1" presStyleIdx="1" presStyleCnt="3"/>
      <dgm:spPr/>
    </dgm:pt>
    <dgm:pt modelId="{86E7050F-9482-46CC-B1E1-B1A2C5E6445E}" type="pres">
      <dgm:prSet presAssocID="{C64139A3-F66E-47FE-B470-9618243338A8}" presName="adorn" presStyleLbl="fgAccFollowNode1" presStyleIdx="1" presStyleCnt="3" custScaleX="149203" custScaleY="14920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23D42A1-4015-4216-BFE7-36050C16361A}" type="pres">
      <dgm:prSet presAssocID="{7D9379B8-AF2B-41B1-9CDA-C0BE46F5ED63}" presName="sibTrans" presStyleLbl="sibTrans2D1" presStyleIdx="0" presStyleCnt="0"/>
      <dgm:spPr/>
    </dgm:pt>
    <dgm:pt modelId="{B1FCD971-077A-46F5-A40B-AEF09C3F0357}" type="pres">
      <dgm:prSet presAssocID="{FB31BA50-BC23-41A6-99F6-1EF094674377}" presName="compNode" presStyleCnt="0"/>
      <dgm:spPr/>
    </dgm:pt>
    <dgm:pt modelId="{B501B839-A94A-40D9-BA74-F04F3024E0A0}" type="pres">
      <dgm:prSet presAssocID="{FB31BA50-BC23-41A6-99F6-1EF094674377}" presName="childRect" presStyleLbl="bgAcc1" presStyleIdx="2" presStyleCnt="3">
        <dgm:presLayoutVars>
          <dgm:bulletEnabled val="1"/>
        </dgm:presLayoutVars>
      </dgm:prSet>
      <dgm:spPr/>
    </dgm:pt>
    <dgm:pt modelId="{3E5DF241-B0FE-4516-A9F5-6957DBDD59F9}" type="pres">
      <dgm:prSet presAssocID="{FB31BA50-BC23-41A6-99F6-1EF09467437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58FBB4-E2D4-4F3B-A1E2-73F4B04AA1EE}" type="pres">
      <dgm:prSet presAssocID="{FB31BA50-BC23-41A6-99F6-1EF094674377}" presName="parentRect" presStyleLbl="alignNode1" presStyleIdx="2" presStyleCnt="3"/>
      <dgm:spPr/>
    </dgm:pt>
    <dgm:pt modelId="{FE64A8E4-40DF-40D7-A44B-B8AECC4F53EF}" type="pres">
      <dgm:prSet presAssocID="{FB31BA50-BC23-41A6-99F6-1EF094674377}" presName="adorn" presStyleLbl="fgAccFollowNode1" presStyleIdx="2" presStyleCnt="3" custScaleX="153168" custScaleY="153168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E375C14-6741-4053-AE3B-2F74A1FE06C0}" srcId="{6E73C8CB-6B9D-4823-81EC-CE3E02EDCE03}" destId="{898D91C9-349A-43AC-BEF6-B31D535BC460}" srcOrd="0" destOrd="0" parTransId="{9DDF1CC1-791B-4E14-BA09-BD5A6367500A}" sibTransId="{4ABF42B8-A731-4051-A371-063649510FEB}"/>
    <dgm:cxn modelId="{358BAE15-C867-4549-BAF6-28B908E17256}" srcId="{6E73C8CB-6B9D-4823-81EC-CE3E02EDCE03}" destId="{02605906-721A-4805-AB6F-37BFC4640466}" srcOrd="4" destOrd="0" parTransId="{813E570A-17A3-4D39-9255-753651E51F57}" sibTransId="{80E502DB-683E-46C0-BED4-625850E02346}"/>
    <dgm:cxn modelId="{B1E87C2F-EA24-4F9B-BD8D-76CB36EFEDD9}" type="presOf" srcId="{6FA3CFBF-B6C5-4FED-A941-F04850EC34BE}" destId="{06082339-4865-4B0C-B057-42719CC33F20}" srcOrd="0" destOrd="2" presId="urn:microsoft.com/office/officeart/2005/8/layout/bList2"/>
    <dgm:cxn modelId="{A988CD3E-1A51-4D37-A8D5-A1A88027D06B}" type="presOf" srcId="{7D9379B8-AF2B-41B1-9CDA-C0BE46F5ED63}" destId="{D23D42A1-4015-4216-BFE7-36050C16361A}" srcOrd="0" destOrd="0" presId="urn:microsoft.com/office/officeart/2005/8/layout/bList2"/>
    <dgm:cxn modelId="{3CEA2C42-45F3-4435-8830-FD8CF51275D3}" srcId="{C64139A3-F66E-47FE-B470-9618243338A8}" destId="{69C4750C-840F-4AE7-A544-D2DAE6B16000}" srcOrd="0" destOrd="0" parTransId="{F806F014-E1F5-47F7-8F0E-A83D7196BC35}" sibTransId="{0C9235FA-B20D-490E-A194-72FDDC08742D}"/>
    <dgm:cxn modelId="{7A0B7142-B9F2-4DD6-B42D-614492BDFF23}" type="presOf" srcId="{6E73C8CB-6B9D-4823-81EC-CE3E02EDCE03}" destId="{8880E80A-7EF2-4A04-BF2A-9B971E2A58B6}" srcOrd="1" destOrd="0" presId="urn:microsoft.com/office/officeart/2005/8/layout/bList2"/>
    <dgm:cxn modelId="{3FB94A43-FF1D-4CB6-BB4A-0EDEC1F70070}" srcId="{6E73C8CB-6B9D-4823-81EC-CE3E02EDCE03}" destId="{73DE2A64-C605-4C89-8DAE-07E9B06A615F}" srcOrd="1" destOrd="0" parTransId="{DA7138AE-BEC6-4EE4-8BA0-671BC77C1182}" sibTransId="{8AFAD842-53BE-4959-B63E-5EAC7B0473C5}"/>
    <dgm:cxn modelId="{DD340C4B-CF10-427E-869B-90B9F8AEF889}" type="presOf" srcId="{8ACB2ABD-E66D-4866-A73B-B08D3A3EC4BA}" destId="{06082339-4865-4B0C-B057-42719CC33F20}" srcOrd="0" destOrd="3" presId="urn:microsoft.com/office/officeart/2005/8/layout/bList2"/>
    <dgm:cxn modelId="{D72A4A4B-C705-4A4D-9A08-CD51EAC47C6F}" srcId="{FB31BA50-BC23-41A6-99F6-1EF094674377}" destId="{A45DA207-ECE6-4D2A-8666-897867D3B705}" srcOrd="0" destOrd="0" parTransId="{BFAA182D-CA5A-47D9-944F-64E0ADA1036D}" sibTransId="{7468724A-8212-4529-B1BE-F9D2F583F3B2}"/>
    <dgm:cxn modelId="{440F814F-77A4-4E72-A977-D8BFD68327E6}" type="presOf" srcId="{FB31BA50-BC23-41A6-99F6-1EF094674377}" destId="{3E5DF241-B0FE-4516-A9F5-6957DBDD59F9}" srcOrd="0" destOrd="0" presId="urn:microsoft.com/office/officeart/2005/8/layout/bList2"/>
    <dgm:cxn modelId="{522D3159-49DC-47C9-9A1D-ACB684CCF12C}" type="presOf" srcId="{16609364-8F3F-456E-9B3A-CD239B8F49F5}" destId="{1B3E3862-86CA-4C4F-9782-DBCAAE10A332}" srcOrd="0" destOrd="0" presId="urn:microsoft.com/office/officeart/2005/8/layout/bList2"/>
    <dgm:cxn modelId="{9B9BC379-C2A3-4B6D-9FB7-4BA90165822B}" type="presOf" srcId="{02605906-721A-4805-AB6F-37BFC4640466}" destId="{EE0E8137-4C65-4673-8AC7-2BBC4C88CB33}" srcOrd="0" destOrd="4" presId="urn:microsoft.com/office/officeart/2005/8/layout/bList2"/>
    <dgm:cxn modelId="{C272BD85-19ED-42C0-BD35-FCD439B487A9}" srcId="{6E73C8CB-6B9D-4823-81EC-CE3E02EDCE03}" destId="{A1892578-D51F-4387-947A-39AF30365F2B}" srcOrd="2" destOrd="0" parTransId="{4F4B431B-D3AB-4BD5-97D0-AAAA7AC7C63B}" sibTransId="{3C4D7021-013C-450A-8C5D-36AEA373E025}"/>
    <dgm:cxn modelId="{B4238886-69A2-4BD1-8216-C85DB10B8ABD}" type="presOf" srcId="{8F563DBB-A856-4B52-9D57-55F9F98A3DDC}" destId="{06082339-4865-4B0C-B057-42719CC33F20}" srcOrd="0" destOrd="1" presId="urn:microsoft.com/office/officeart/2005/8/layout/bList2"/>
    <dgm:cxn modelId="{C8C9B987-3110-4AFF-B7FC-ADB66D701391}" type="presOf" srcId="{FB31BA50-BC23-41A6-99F6-1EF094674377}" destId="{9C58FBB4-E2D4-4F3B-A1E2-73F4B04AA1EE}" srcOrd="1" destOrd="0" presId="urn:microsoft.com/office/officeart/2005/8/layout/bList2"/>
    <dgm:cxn modelId="{293B6F8B-8ED6-4BE5-BD27-4A6CF2A6BB93}" srcId="{6E73C8CB-6B9D-4823-81EC-CE3E02EDCE03}" destId="{7ACBD67A-D56A-4DAA-8C38-A01FBF230148}" srcOrd="3" destOrd="0" parTransId="{9E400F82-1381-4C5B-B37E-96DB0946BF6A}" sibTransId="{99EC54A3-6A82-42AD-9243-7938ED38C1B5}"/>
    <dgm:cxn modelId="{86B5EC91-BCB0-4BF6-9758-FE536141067A}" type="presOf" srcId="{A1892578-D51F-4387-947A-39AF30365F2B}" destId="{EE0E8137-4C65-4673-8AC7-2BBC4C88CB33}" srcOrd="0" destOrd="2" presId="urn:microsoft.com/office/officeart/2005/8/layout/bList2"/>
    <dgm:cxn modelId="{DF8EF093-578B-4351-A360-7D8B842D340C}" type="presOf" srcId="{E8E218A8-6A57-40D6-AC45-94E24F337389}" destId="{B501B839-A94A-40D9-BA74-F04F3024E0A0}" srcOrd="0" destOrd="1" presId="urn:microsoft.com/office/officeart/2005/8/layout/bList2"/>
    <dgm:cxn modelId="{75B3A294-7EAD-4452-9F13-F84EFC8EE066}" type="presOf" srcId="{7ACBD67A-D56A-4DAA-8C38-A01FBF230148}" destId="{EE0E8137-4C65-4673-8AC7-2BBC4C88CB33}" srcOrd="0" destOrd="3" presId="urn:microsoft.com/office/officeart/2005/8/layout/bList2"/>
    <dgm:cxn modelId="{EDBCE395-12B7-4145-BB73-7F2E81512D68}" srcId="{C64139A3-F66E-47FE-B470-9618243338A8}" destId="{6FA3CFBF-B6C5-4FED-A941-F04850EC34BE}" srcOrd="2" destOrd="0" parTransId="{10851564-A746-4B9E-BAAB-E4B75BC24580}" sibTransId="{173BBF72-5271-45C4-AB96-515B8F9967F4}"/>
    <dgm:cxn modelId="{715149A2-1E5D-4F92-A6D2-1B891EB540DB}" type="presOf" srcId="{69C4750C-840F-4AE7-A544-D2DAE6B16000}" destId="{06082339-4865-4B0C-B057-42719CC33F20}" srcOrd="0" destOrd="0" presId="urn:microsoft.com/office/officeart/2005/8/layout/bList2"/>
    <dgm:cxn modelId="{D97E59A5-075D-44E2-BE2D-2A060428FF4C}" type="presOf" srcId="{26DCBAEA-B3D8-4FD8-A1DD-3785DB294A8C}" destId="{C38F0FEA-96DB-4B0B-A8A8-F3630B5ABB4A}" srcOrd="0" destOrd="0" presId="urn:microsoft.com/office/officeart/2005/8/layout/bList2"/>
    <dgm:cxn modelId="{6D2A94A7-9743-4ACD-BAD2-A27AF9BFA27F}" srcId="{26DCBAEA-B3D8-4FD8-A1DD-3785DB294A8C}" destId="{C64139A3-F66E-47FE-B470-9618243338A8}" srcOrd="1" destOrd="0" parTransId="{4D17B566-1080-46B7-BA1D-DEFD717DCC27}" sibTransId="{7D9379B8-AF2B-41B1-9CDA-C0BE46F5ED63}"/>
    <dgm:cxn modelId="{A01C52AF-3618-4614-BB83-470B54DD465E}" srcId="{C64139A3-F66E-47FE-B470-9618243338A8}" destId="{8ACB2ABD-E66D-4866-A73B-B08D3A3EC4BA}" srcOrd="3" destOrd="0" parTransId="{D8C9138C-7BDA-4929-A659-B93057026C06}" sibTransId="{80B07B20-931F-4DC9-BE7D-A3753DE5526C}"/>
    <dgm:cxn modelId="{2C4B02BD-3F78-4F8F-8D54-1DB24F443884}" type="presOf" srcId="{C64139A3-F66E-47FE-B470-9618243338A8}" destId="{16812F8C-C118-4A3E-8175-A2BB9E594706}" srcOrd="0" destOrd="0" presId="urn:microsoft.com/office/officeart/2005/8/layout/bList2"/>
    <dgm:cxn modelId="{08AF29C0-E4D7-4E14-B3A5-87B8D95D5619}" type="presOf" srcId="{C64139A3-F66E-47FE-B470-9618243338A8}" destId="{03A6CE70-01DB-4C42-9345-DE2B79F8FE13}" srcOrd="1" destOrd="0" presId="urn:microsoft.com/office/officeart/2005/8/layout/bList2"/>
    <dgm:cxn modelId="{18A2A0C1-9FEB-4B47-9F4C-54092D0337C5}" srcId="{FB31BA50-BC23-41A6-99F6-1EF094674377}" destId="{E8E218A8-6A57-40D6-AC45-94E24F337389}" srcOrd="1" destOrd="0" parTransId="{E71A14BE-4393-477A-8BF1-685A43D4853E}" sibTransId="{7385EABB-8DB2-4223-BEF1-C69481BC2AC0}"/>
    <dgm:cxn modelId="{E8C807C3-DDE8-43CA-B074-B4869133BAC1}" srcId="{26DCBAEA-B3D8-4FD8-A1DD-3785DB294A8C}" destId="{FB31BA50-BC23-41A6-99F6-1EF094674377}" srcOrd="2" destOrd="0" parTransId="{95C7EB4B-B478-4711-8E0B-E655E8EEA39A}" sibTransId="{2E1EB2B2-E4DC-4A93-83D0-CC167D574BF1}"/>
    <dgm:cxn modelId="{E44D4AC3-8B48-4FB9-9849-0973E3D96273}" srcId="{C64139A3-F66E-47FE-B470-9618243338A8}" destId="{8F563DBB-A856-4B52-9D57-55F9F98A3DDC}" srcOrd="1" destOrd="0" parTransId="{1A2A63B8-7816-40D0-8FC6-D8018BE5AFCD}" sibTransId="{D84EBD95-6841-4680-BD0A-8277EA78BD2B}"/>
    <dgm:cxn modelId="{B51BF9C4-6A8C-486A-A257-D0F44554E533}" type="presOf" srcId="{73DE2A64-C605-4C89-8DAE-07E9B06A615F}" destId="{EE0E8137-4C65-4673-8AC7-2BBC4C88CB33}" srcOrd="0" destOrd="1" presId="urn:microsoft.com/office/officeart/2005/8/layout/bList2"/>
    <dgm:cxn modelId="{11A3FFC9-C73C-456C-BAD4-6A2D4FF9A8C1}" srcId="{26DCBAEA-B3D8-4FD8-A1DD-3785DB294A8C}" destId="{6E73C8CB-6B9D-4823-81EC-CE3E02EDCE03}" srcOrd="0" destOrd="0" parTransId="{FB9CCA33-5355-400E-8F96-8A9F813133E5}" sibTransId="{16609364-8F3F-456E-9B3A-CD239B8F49F5}"/>
    <dgm:cxn modelId="{CB20AECC-B7C9-46A4-A069-889F0B5D0237}" type="presOf" srcId="{898D91C9-349A-43AC-BEF6-B31D535BC460}" destId="{EE0E8137-4C65-4673-8AC7-2BBC4C88CB33}" srcOrd="0" destOrd="0" presId="urn:microsoft.com/office/officeart/2005/8/layout/bList2"/>
    <dgm:cxn modelId="{CA6981E9-F2BA-46D6-B45F-466B5C62CED8}" type="presOf" srcId="{6E73C8CB-6B9D-4823-81EC-CE3E02EDCE03}" destId="{5CFEE3B4-42D8-49DF-BB87-069730F197C9}" srcOrd="0" destOrd="0" presId="urn:microsoft.com/office/officeart/2005/8/layout/bList2"/>
    <dgm:cxn modelId="{5B4E84F3-4A12-4E12-910B-5DE5A387220C}" type="presOf" srcId="{A45DA207-ECE6-4D2A-8666-897867D3B705}" destId="{B501B839-A94A-40D9-BA74-F04F3024E0A0}" srcOrd="0" destOrd="0" presId="urn:microsoft.com/office/officeart/2005/8/layout/bList2"/>
    <dgm:cxn modelId="{61DF1139-AFEE-4342-BD11-24F512846C68}" type="presParOf" srcId="{C38F0FEA-96DB-4B0B-A8A8-F3630B5ABB4A}" destId="{C86190A0-564F-40F1-954E-DF06C7B7CE4C}" srcOrd="0" destOrd="0" presId="urn:microsoft.com/office/officeart/2005/8/layout/bList2"/>
    <dgm:cxn modelId="{FC29275C-30CB-4F42-A0B5-ACCE578B83D9}" type="presParOf" srcId="{C86190A0-564F-40F1-954E-DF06C7B7CE4C}" destId="{EE0E8137-4C65-4673-8AC7-2BBC4C88CB33}" srcOrd="0" destOrd="0" presId="urn:microsoft.com/office/officeart/2005/8/layout/bList2"/>
    <dgm:cxn modelId="{56A94113-CA01-4A7F-80DD-12D36138C49A}" type="presParOf" srcId="{C86190A0-564F-40F1-954E-DF06C7B7CE4C}" destId="{5CFEE3B4-42D8-49DF-BB87-069730F197C9}" srcOrd="1" destOrd="0" presId="urn:microsoft.com/office/officeart/2005/8/layout/bList2"/>
    <dgm:cxn modelId="{EE6F4ECF-4F40-442E-87F9-7D001A6781D6}" type="presParOf" srcId="{C86190A0-564F-40F1-954E-DF06C7B7CE4C}" destId="{8880E80A-7EF2-4A04-BF2A-9B971E2A58B6}" srcOrd="2" destOrd="0" presId="urn:microsoft.com/office/officeart/2005/8/layout/bList2"/>
    <dgm:cxn modelId="{FD33405B-0AEF-43F3-A0E4-512222798282}" type="presParOf" srcId="{C86190A0-564F-40F1-954E-DF06C7B7CE4C}" destId="{4A2F6D52-C040-4AE8-8FC1-D22892B31F4F}" srcOrd="3" destOrd="0" presId="urn:microsoft.com/office/officeart/2005/8/layout/bList2"/>
    <dgm:cxn modelId="{E3B9E72F-9E93-4DE0-8FC9-7B328959657B}" type="presParOf" srcId="{C38F0FEA-96DB-4B0B-A8A8-F3630B5ABB4A}" destId="{1B3E3862-86CA-4C4F-9782-DBCAAE10A332}" srcOrd="1" destOrd="0" presId="urn:microsoft.com/office/officeart/2005/8/layout/bList2"/>
    <dgm:cxn modelId="{2340A5A5-E6C3-4CA3-A296-3C33CE36C34D}" type="presParOf" srcId="{C38F0FEA-96DB-4B0B-A8A8-F3630B5ABB4A}" destId="{6E0D4E13-5564-448E-B626-D8B7D8D8C1FD}" srcOrd="2" destOrd="0" presId="urn:microsoft.com/office/officeart/2005/8/layout/bList2"/>
    <dgm:cxn modelId="{8BAEFFEC-305A-4E0F-A9A4-BA19A17D56AA}" type="presParOf" srcId="{6E0D4E13-5564-448E-B626-D8B7D8D8C1FD}" destId="{06082339-4865-4B0C-B057-42719CC33F20}" srcOrd="0" destOrd="0" presId="urn:microsoft.com/office/officeart/2005/8/layout/bList2"/>
    <dgm:cxn modelId="{6A89CD27-30A3-4DC6-A2C8-F508D713C383}" type="presParOf" srcId="{6E0D4E13-5564-448E-B626-D8B7D8D8C1FD}" destId="{16812F8C-C118-4A3E-8175-A2BB9E594706}" srcOrd="1" destOrd="0" presId="urn:microsoft.com/office/officeart/2005/8/layout/bList2"/>
    <dgm:cxn modelId="{F27818AA-2BE2-4024-B1BF-4EC41912FCE9}" type="presParOf" srcId="{6E0D4E13-5564-448E-B626-D8B7D8D8C1FD}" destId="{03A6CE70-01DB-4C42-9345-DE2B79F8FE13}" srcOrd="2" destOrd="0" presId="urn:microsoft.com/office/officeart/2005/8/layout/bList2"/>
    <dgm:cxn modelId="{EA5312FF-9DE3-4930-BCFA-A3E8D0737027}" type="presParOf" srcId="{6E0D4E13-5564-448E-B626-D8B7D8D8C1FD}" destId="{86E7050F-9482-46CC-B1E1-B1A2C5E6445E}" srcOrd="3" destOrd="0" presId="urn:microsoft.com/office/officeart/2005/8/layout/bList2"/>
    <dgm:cxn modelId="{AF936209-0EAA-41F2-B93E-BAEB5D546B16}" type="presParOf" srcId="{C38F0FEA-96DB-4B0B-A8A8-F3630B5ABB4A}" destId="{D23D42A1-4015-4216-BFE7-36050C16361A}" srcOrd="3" destOrd="0" presId="urn:microsoft.com/office/officeart/2005/8/layout/bList2"/>
    <dgm:cxn modelId="{FA64ABD8-AEB6-4A83-B2BE-A73A6F7767A9}" type="presParOf" srcId="{C38F0FEA-96DB-4B0B-A8A8-F3630B5ABB4A}" destId="{B1FCD971-077A-46F5-A40B-AEF09C3F0357}" srcOrd="4" destOrd="0" presId="urn:microsoft.com/office/officeart/2005/8/layout/bList2"/>
    <dgm:cxn modelId="{92A92F30-B158-4C4D-B669-64182C2DD2D0}" type="presParOf" srcId="{B1FCD971-077A-46F5-A40B-AEF09C3F0357}" destId="{B501B839-A94A-40D9-BA74-F04F3024E0A0}" srcOrd="0" destOrd="0" presId="urn:microsoft.com/office/officeart/2005/8/layout/bList2"/>
    <dgm:cxn modelId="{53E4513A-0776-44F7-B772-44CEBB003FEF}" type="presParOf" srcId="{B1FCD971-077A-46F5-A40B-AEF09C3F0357}" destId="{3E5DF241-B0FE-4516-A9F5-6957DBDD59F9}" srcOrd="1" destOrd="0" presId="urn:microsoft.com/office/officeart/2005/8/layout/bList2"/>
    <dgm:cxn modelId="{0DAF45AD-3E98-4BB2-8D6C-DD862016C360}" type="presParOf" srcId="{B1FCD971-077A-46F5-A40B-AEF09C3F0357}" destId="{9C58FBB4-E2D4-4F3B-A1E2-73F4B04AA1EE}" srcOrd="2" destOrd="0" presId="urn:microsoft.com/office/officeart/2005/8/layout/bList2"/>
    <dgm:cxn modelId="{3F99749B-85FD-467D-9F36-8BA02ABB4625}" type="presParOf" srcId="{B1FCD971-077A-46F5-A40B-AEF09C3F0357}" destId="{FE64A8E4-40DF-40D7-A44B-B8AECC4F53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E8137-4C65-4673-8AC7-2BBC4C88CB33}">
      <dsp:nvSpPr>
        <dsp:cNvPr id="0" name=""/>
        <dsp:cNvSpPr/>
      </dsp:nvSpPr>
      <dsp:spPr>
        <a:xfrm>
          <a:off x="8602" y="863840"/>
          <a:ext cx="2350352" cy="17544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>
              <a:solidFill>
                <a:schemeClr val="accent1">
                  <a:lumMod val="75000"/>
                </a:schemeClr>
              </a:solidFill>
            </a:rPr>
            <a:t>e-Oddaja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e-Dražbe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>
              <a:solidFill>
                <a:schemeClr val="accent1">
                  <a:lumMod val="75000"/>
                </a:schemeClr>
              </a:solidFill>
            </a:rPr>
            <a:t>e-Katalog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>
              <a:solidFill>
                <a:schemeClr val="accent1">
                  <a:lumMod val="75000"/>
                </a:schemeClr>
              </a:solidFill>
            </a:rPr>
            <a:t>e-Dosje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>
              <a:solidFill>
                <a:schemeClr val="accent1">
                  <a:lumMod val="75000"/>
                </a:schemeClr>
              </a:solidFill>
            </a:rPr>
            <a:t>e-ESPD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712" y="904950"/>
        <a:ext cx="2268132" cy="1713378"/>
      </dsp:txXfrm>
    </dsp:sp>
    <dsp:sp modelId="{8880E80A-7EF2-4A04-BF2A-9B971E2A58B6}">
      <dsp:nvSpPr>
        <dsp:cNvPr id="0" name=""/>
        <dsp:cNvSpPr/>
      </dsp:nvSpPr>
      <dsp:spPr>
        <a:xfrm>
          <a:off x="8602" y="2618329"/>
          <a:ext cx="2350352" cy="7544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e-JN</a:t>
          </a:r>
        </a:p>
      </dsp:txBody>
      <dsp:txXfrm>
        <a:off x="8602" y="2618329"/>
        <a:ext cx="1655177" cy="754430"/>
      </dsp:txXfrm>
    </dsp:sp>
    <dsp:sp modelId="{4A2F6D52-C040-4AE8-8FC1-D22892B31F4F}">
      <dsp:nvSpPr>
        <dsp:cNvPr id="0" name=""/>
        <dsp:cNvSpPr/>
      </dsp:nvSpPr>
      <dsp:spPr>
        <a:xfrm>
          <a:off x="1542434" y="2550329"/>
          <a:ext cx="1198290" cy="1198290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82339-4865-4B0C-B057-42719CC33F20}">
      <dsp:nvSpPr>
        <dsp:cNvPr id="0" name=""/>
        <dsp:cNvSpPr/>
      </dsp:nvSpPr>
      <dsp:spPr>
        <a:xfrm>
          <a:off x="2944525" y="856568"/>
          <a:ext cx="2350352" cy="17544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Obrazci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Odločitve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Pogodbe (realizacija pogodb)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Evidenčna naročila</a:t>
          </a:r>
        </a:p>
      </dsp:txBody>
      <dsp:txXfrm>
        <a:off x="2985635" y="897678"/>
        <a:ext cx="2268132" cy="1713378"/>
      </dsp:txXfrm>
    </dsp:sp>
    <dsp:sp modelId="{03A6CE70-01DB-4C42-9345-DE2B79F8FE13}">
      <dsp:nvSpPr>
        <dsp:cNvPr id="0" name=""/>
        <dsp:cNvSpPr/>
      </dsp:nvSpPr>
      <dsp:spPr>
        <a:xfrm>
          <a:off x="2944525" y="2611057"/>
          <a:ext cx="2350352" cy="75443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sl-SI" sz="2000" kern="1200" dirty="0"/>
            <a:t>Portal javnih naročil (PJN)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944525" y="2611057"/>
        <a:ext cx="1655177" cy="754430"/>
      </dsp:txXfrm>
    </dsp:sp>
    <dsp:sp modelId="{86E7050F-9482-46CC-B1E1-B1A2C5E6445E}">
      <dsp:nvSpPr>
        <dsp:cNvPr id="0" name=""/>
        <dsp:cNvSpPr/>
      </dsp:nvSpPr>
      <dsp:spPr>
        <a:xfrm>
          <a:off x="4463813" y="2528513"/>
          <a:ext cx="1227378" cy="1227378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1B839-A94A-40D9-BA74-F04F3024E0A0}">
      <dsp:nvSpPr>
        <dsp:cNvPr id="0" name=""/>
        <dsp:cNvSpPr/>
      </dsp:nvSpPr>
      <dsp:spPr>
        <a:xfrm>
          <a:off x="5894991" y="848414"/>
          <a:ext cx="2350352" cy="17544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Oddaja zahtevkov in dokumentacije v zvezi z izvajanjem postopkov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sl-SI" sz="1600" kern="1200" dirty="0">
              <a:solidFill>
                <a:schemeClr val="accent1">
                  <a:lumMod val="75000"/>
                </a:schemeClr>
              </a:solidFill>
            </a:rPr>
            <a:t>Obveščanje uporabnikov</a:t>
          </a:r>
        </a:p>
      </dsp:txBody>
      <dsp:txXfrm>
        <a:off x="5936101" y="889524"/>
        <a:ext cx="2268132" cy="1713378"/>
      </dsp:txXfrm>
    </dsp:sp>
    <dsp:sp modelId="{9C58FBB4-E2D4-4F3B-A1E2-73F4B04AA1EE}">
      <dsp:nvSpPr>
        <dsp:cNvPr id="0" name=""/>
        <dsp:cNvSpPr/>
      </dsp:nvSpPr>
      <dsp:spPr>
        <a:xfrm>
          <a:off x="5894991" y="2602902"/>
          <a:ext cx="2350352" cy="75443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sl-SI" sz="1600" kern="1200" dirty="0" err="1">
              <a:solidFill>
                <a:schemeClr val="accent1">
                  <a:lumMod val="75000"/>
                </a:schemeClr>
              </a:solidFill>
            </a:rPr>
            <a:t>eRevizija</a:t>
          </a:r>
          <a:endParaRPr lang="sl-SI" sz="1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94991" y="2602902"/>
        <a:ext cx="1655177" cy="754430"/>
      </dsp:txXfrm>
    </dsp:sp>
    <dsp:sp modelId="{FE64A8E4-40DF-40D7-A44B-B8AECC4F53EF}">
      <dsp:nvSpPr>
        <dsp:cNvPr id="0" name=""/>
        <dsp:cNvSpPr/>
      </dsp:nvSpPr>
      <dsp:spPr>
        <a:xfrm>
          <a:off x="7397971" y="2504050"/>
          <a:ext cx="1259995" cy="1259995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0F89-C46A-46F7-8BCB-A35643FB97B9}" type="datetimeFigureOut">
              <a:rPr lang="sl-SI" smtClean="0"/>
              <a:t>9. 10. 2024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41BFF-1E81-4817-9F19-CC09E5B26D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12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21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46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91078-8311-4D77-B525-DF9395376AE9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30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6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46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značba mesta stranske slike 1">
            <a:extLst>
              <a:ext uri="{FF2B5EF4-FFF2-40B4-BE49-F238E27FC236}">
                <a16:creationId xmlns:a16="http://schemas.microsoft.com/office/drawing/2014/main" id="{B42E43E7-E0C6-3445-50FB-346CB88EC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značba mesta opomb 2">
            <a:extLst>
              <a:ext uri="{FF2B5EF4-FFF2-40B4-BE49-F238E27FC236}">
                <a16:creationId xmlns:a16="http://schemas.microsoft.com/office/drawing/2014/main" id="{BF18F448-FF27-9DBD-488B-80B97A3E5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tabLst>
                <a:tab pos="630238" algn="l"/>
              </a:tabLst>
            </a:pPr>
            <a:r>
              <a:rPr lang="sl-SI" altLang="sl-SI" sz="1100">
                <a:latin typeface="Arial" panose="020B0604020202020204" pitchFamily="34" charset="0"/>
                <a:cs typeface="Calibri" panose="020F0502020204030204" pitchFamily="34" charset="0"/>
              </a:rPr>
              <a:t>Leta 2021 so naročniki oddali rekordnih </a:t>
            </a:r>
            <a:r>
              <a:rPr lang="sl-SI" altLang="sl-SI" sz="1800">
                <a:latin typeface="Arial" panose="020B0604020202020204" pitchFamily="34" charset="0"/>
                <a:cs typeface="Times New Roman" panose="02020603050405020304" pitchFamily="18" charset="0"/>
              </a:rPr>
              <a:t>7.676.933.142 </a:t>
            </a:r>
            <a:r>
              <a:rPr lang="sl-SI" altLang="sl-SI" sz="1800">
                <a:latin typeface="Arial" panose="020B0604020202020204" pitchFamily="34" charset="0"/>
                <a:cs typeface="Calibri" panose="020F0502020204030204" pitchFamily="34" charset="0"/>
              </a:rPr>
              <a:t>evrov javnih naročil</a:t>
            </a:r>
            <a:r>
              <a:rPr lang="sl-SI" altLang="sl-SI" sz="1100">
                <a:latin typeface="Arial" panose="020B0604020202020204" pitchFamily="34" charset="0"/>
                <a:cs typeface="Calibri" panose="020F0502020204030204" pitchFamily="34" charset="0"/>
              </a:rPr>
              <a:t>. V tem letu je naročila oddalo 2182 naročnikov.</a:t>
            </a:r>
          </a:p>
          <a:p>
            <a:pPr algn="just">
              <a:lnSpc>
                <a:spcPct val="150000"/>
              </a:lnSpc>
              <a:tabLst>
                <a:tab pos="630238" algn="l"/>
              </a:tabLst>
            </a:pPr>
            <a:endParaRPr lang="sl-SI" altLang="sl-SI" sz="11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630238" algn="l"/>
              </a:tabLst>
            </a:pPr>
            <a:r>
              <a:rPr lang="sl-SI" altLang="sl-SI" sz="1100">
                <a:latin typeface="Arial" panose="020B0604020202020204" pitchFamily="34" charset="0"/>
                <a:cs typeface="Calibri" panose="020F0502020204030204" pitchFamily="34" charset="0"/>
              </a:rPr>
              <a:t>Postopkov je bilo izvedenih 6.871 v 17.715 sklopih. Največkrat so uporabili postopek naročil malih vrednosti, temu sledi odprti postopek in temu pogajanja brez predhodne objave. Ravno postopek s pogajanji je tisti, ki mu na ministrstvu, tudi z novo novelo, namenjamo največ pozornosti, saj je to postopek, za katerega nam tudi Evropska komisija očita, da je uporabljen prepogosto.</a:t>
            </a:r>
          </a:p>
          <a:p>
            <a:pPr algn="just">
              <a:lnSpc>
                <a:spcPct val="150000"/>
              </a:lnSpc>
              <a:tabLst>
                <a:tab pos="630238" algn="l"/>
              </a:tabLst>
            </a:pPr>
            <a:endParaRPr lang="sl-SI" altLang="sl-SI" sz="11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630238" algn="l"/>
              </a:tabLst>
            </a:pPr>
            <a:r>
              <a:rPr lang="sl-SI" altLang="sl-SI" sz="1100">
                <a:latin typeface="Arial" panose="020B0604020202020204" pitchFamily="34" charset="0"/>
                <a:cs typeface="Calibri" panose="020F0502020204030204" pitchFamily="34" charset="0"/>
              </a:rPr>
              <a:t>Kot vidite je objavljenih naročil (brez ddv) za preko 5 milijard, evidenčnih naročil za 1,2 milijarde in skupaj preko 7,6 milijard javnih naročil. </a:t>
            </a:r>
          </a:p>
          <a:p>
            <a:pPr algn="just">
              <a:lnSpc>
                <a:spcPct val="150000"/>
              </a:lnSpc>
              <a:tabLst>
                <a:tab pos="630238" algn="l"/>
              </a:tabLst>
            </a:pPr>
            <a:endParaRPr lang="sl-SI" altLang="sl-SI" sz="110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tabLst>
                <a:tab pos="630238" algn="l"/>
              </a:tabLst>
            </a:pPr>
            <a:endParaRPr lang="sl-SI" altLang="sl-SI"/>
          </a:p>
        </p:txBody>
      </p:sp>
      <p:sp>
        <p:nvSpPr>
          <p:cNvPr id="17412" name="Označba mesta številke diapozitiva 3">
            <a:extLst>
              <a:ext uri="{FF2B5EF4-FFF2-40B4-BE49-F238E27FC236}">
                <a16:creationId xmlns:a16="http://schemas.microsoft.com/office/drawing/2014/main" id="{7C711D2A-4521-41DD-638D-9120B340E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fld id="{83BFDBDE-FC7B-4046-9F31-79B9D2608715}" type="slidenum">
              <a:rPr lang="sl-SI" altLang="sl-SI" smtClean="0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625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51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750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25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41BFF-1E81-4817-9F19-CC09E5B26DDF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71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C6AC3C-2CD2-8743-9542-ABAA3A3FF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0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tor_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58430-3305-BA41-A931-707FC6726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2A0EFD-FDA8-B14A-9A09-7B13F2B4F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410008"/>
            <a:ext cx="4577576" cy="108459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Ključ</a:t>
            </a:r>
            <a:r>
              <a:rPr lang="en-GB" dirty="0"/>
              <a:t> do </a:t>
            </a:r>
            <a:r>
              <a:rPr lang="en-GB" dirty="0" err="1"/>
              <a:t>boljše</a:t>
            </a:r>
            <a:r>
              <a:rPr lang="en-GB" dirty="0"/>
              <a:t> </a:t>
            </a:r>
            <a:r>
              <a:rPr lang="en-GB" dirty="0" err="1"/>
              <a:t>uprave</a:t>
            </a:r>
            <a:r>
              <a:rPr lang="en-GB" dirty="0"/>
              <a:t> je v </a:t>
            </a:r>
            <a:r>
              <a:rPr lang="en-GB" dirty="0" err="1"/>
              <a:t>ljudeh</a:t>
            </a:r>
            <a:endParaRPr lang="en-S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F6F33F-E328-194B-A8C9-2313CEE16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49" y="1927820"/>
            <a:ext cx="8137525" cy="4579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Peter </a:t>
            </a:r>
            <a:r>
              <a:rPr lang="en-GB" dirty="0" err="1"/>
              <a:t>Pogačar</a:t>
            </a:r>
            <a:r>
              <a:rPr lang="en-GB" dirty="0"/>
              <a:t>, </a:t>
            </a:r>
            <a:r>
              <a:rPr lang="en-GB" b="0" dirty="0" err="1"/>
              <a:t>generalni</a:t>
            </a:r>
            <a:r>
              <a:rPr lang="en-GB" b="0" dirty="0"/>
              <a:t> </a:t>
            </a:r>
            <a:r>
              <a:rPr lang="en-GB" b="0" dirty="0" err="1"/>
              <a:t>direktor</a:t>
            </a:r>
            <a:r>
              <a:rPr lang="en-GB" b="0" dirty="0"/>
              <a:t> </a:t>
            </a:r>
            <a:r>
              <a:rPr lang="en-GB" b="0" dirty="0" err="1"/>
              <a:t>Direktorata</a:t>
            </a:r>
            <a:r>
              <a:rPr lang="en-GB" b="0" dirty="0"/>
              <a:t> za </a:t>
            </a:r>
            <a:r>
              <a:rPr lang="en-GB" b="0" dirty="0" err="1"/>
              <a:t>javni</a:t>
            </a:r>
            <a:r>
              <a:rPr lang="en-GB" b="0" dirty="0"/>
              <a:t> </a:t>
            </a:r>
            <a:r>
              <a:rPr lang="en-GB" b="0" dirty="0" err="1"/>
              <a:t>sektor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D38C542-7679-2046-BA42-45D52FA25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245155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Barbara </a:t>
            </a:r>
            <a:r>
              <a:rPr lang="en-GB" dirty="0" err="1"/>
              <a:t>Koželj</a:t>
            </a:r>
            <a:r>
              <a:rPr lang="en-GB" dirty="0"/>
              <a:t> </a:t>
            </a:r>
            <a:r>
              <a:rPr lang="en-GB" dirty="0" err="1"/>
              <a:t>Sladič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organizacijo</a:t>
            </a:r>
            <a:r>
              <a:rPr lang="en-GB" b="0" dirty="0"/>
              <a:t> </a:t>
            </a:r>
            <a:r>
              <a:rPr lang="en-GB" b="0" dirty="0" err="1"/>
              <a:t>javnega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</a:t>
            </a:r>
            <a:r>
              <a:rPr lang="en-GB" b="0" dirty="0" err="1"/>
              <a:t>ter</a:t>
            </a:r>
            <a:r>
              <a:rPr lang="en-GB" b="0" dirty="0"/>
              <a:t> za </a:t>
            </a:r>
            <a:r>
              <a:rPr lang="en-GB" b="0" dirty="0" err="1"/>
              <a:t>uslužbenski</a:t>
            </a:r>
            <a:r>
              <a:rPr lang="en-GB" b="0" dirty="0"/>
              <a:t> </a:t>
            </a:r>
            <a:r>
              <a:rPr lang="en-GB" b="0" dirty="0" err="1"/>
              <a:t>sistem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F48EBAB-E59F-FD45-8311-7AE1C43FE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297528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Branko</a:t>
            </a:r>
            <a:r>
              <a:rPr lang="en-GB" dirty="0"/>
              <a:t> </a:t>
            </a:r>
            <a:r>
              <a:rPr lang="en-GB" dirty="0" err="1"/>
              <a:t>Vidič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plače</a:t>
            </a:r>
            <a:r>
              <a:rPr lang="en-GB" b="0" dirty="0"/>
              <a:t> v </a:t>
            </a:r>
            <a:r>
              <a:rPr lang="en-GB" b="0" dirty="0" err="1"/>
              <a:t>javnem</a:t>
            </a:r>
            <a:r>
              <a:rPr lang="en-GB" b="0" dirty="0"/>
              <a:t> </a:t>
            </a:r>
            <a:r>
              <a:rPr lang="en-GB" b="0" dirty="0" err="1"/>
              <a:t>sektorju</a:t>
            </a:r>
            <a:r>
              <a:rPr lang="en-GB" b="0" dirty="0"/>
              <a:t> 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CFB62EC-A7A2-264E-91EF-6CD17ED8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3499010"/>
            <a:ext cx="8137525" cy="457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Tatjana </a:t>
            </a:r>
            <a:r>
              <a:rPr lang="en-GB" dirty="0" err="1"/>
              <a:t>Verli</a:t>
            </a:r>
            <a:r>
              <a:rPr lang="en-GB" dirty="0"/>
              <a:t> </a:t>
            </a:r>
            <a:r>
              <a:rPr lang="en-GB" dirty="0" err="1"/>
              <a:t>Gorenšek</a:t>
            </a:r>
            <a:r>
              <a:rPr lang="en-GB" dirty="0"/>
              <a:t>, </a:t>
            </a:r>
            <a:r>
              <a:rPr lang="en-GB" b="0" dirty="0" err="1"/>
              <a:t>vodja</a:t>
            </a:r>
            <a:r>
              <a:rPr lang="en-GB" b="0" dirty="0"/>
              <a:t> </a:t>
            </a:r>
            <a:r>
              <a:rPr lang="en-GB" b="0" dirty="0" err="1"/>
              <a:t>Sektorja</a:t>
            </a:r>
            <a:r>
              <a:rPr lang="en-GB" b="0" dirty="0"/>
              <a:t> za </a:t>
            </a:r>
            <a:r>
              <a:rPr lang="en-GB" b="0" dirty="0" err="1"/>
              <a:t>razvoj</a:t>
            </a:r>
            <a:r>
              <a:rPr lang="en-GB" b="0" dirty="0"/>
              <a:t> </a:t>
            </a:r>
            <a:r>
              <a:rPr lang="en-GB" b="0" dirty="0" err="1"/>
              <a:t>kadrov</a:t>
            </a:r>
            <a:r>
              <a:rPr lang="en-GB" b="0" dirty="0"/>
              <a:t> v </a:t>
            </a:r>
            <a:r>
              <a:rPr lang="en-GB" b="0" dirty="0" err="1"/>
              <a:t>javnem</a:t>
            </a:r>
            <a:r>
              <a:rPr lang="en-GB" b="0" dirty="0"/>
              <a:t> </a:t>
            </a:r>
            <a:r>
              <a:rPr lang="en-GB" b="0" dirty="0" err="1"/>
              <a:t>sektorju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F280C-4A72-3343-B5A2-3E4FA62D14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1616" y="553835"/>
            <a:ext cx="2293938" cy="711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rgbClr val="BFDDE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GB" dirty="0"/>
              <a:t>#ZAPOSLENI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6032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44">
          <p15:clr>
            <a:srgbClr val="FBAE40"/>
          </p15:clr>
        </p15:guide>
        <p15:guide id="3" pos="560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10/9/2024 2:03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A85B1-C2AA-42E3-1836-CDF469B74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8AFBEEC-C179-92C5-3BC7-4DC6BD24F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1FA87A-7D70-548F-A71C-735F2CDD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9691D6-9AAE-3A34-263F-0ADF8740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BF50F0-5226-3145-71BF-1B41621E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9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tor_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58430-3305-BA41-A931-707FC6726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72A0EFD-FDA8-B14A-9A09-7B13F2B4F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673" y="850964"/>
            <a:ext cx="7315200" cy="198506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predavanja</a:t>
            </a:r>
            <a:endParaRPr lang="en-S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F6F33F-E328-194B-A8C9-2313CEE162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9673" y="344053"/>
            <a:ext cx="7315200" cy="3448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Avtor</a:t>
            </a:r>
            <a:r>
              <a:rPr lang="en-GB" dirty="0"/>
              <a:t> </a:t>
            </a:r>
            <a:r>
              <a:rPr lang="en-GB" dirty="0" err="1"/>
              <a:t>predavanja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0732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88A246-E2A7-2044-B991-D6AB8AF62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A8C99-A5D3-F642-903B-28D0B1306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9EC7A-1AE9-E64C-B5DD-DA68AFA84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52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1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4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3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  <p:sldLayoutId id="214748367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88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lika 3" descr="Slika, ki vsebuje besede miza&#10;&#10;Opis je samodejno ustvarjen">
            <a:extLst>
              <a:ext uri="{FF2B5EF4-FFF2-40B4-BE49-F238E27FC236}">
                <a16:creationId xmlns:a16="http://schemas.microsoft.com/office/drawing/2014/main" id="{3D62D7B8-CA0C-4C4F-B6D2-3050A827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61" y="410830"/>
            <a:ext cx="8689387" cy="463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BF619FE5-4B61-C684-1358-FFE9C2DD2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677" y="357913"/>
            <a:ext cx="5308379" cy="451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49" tIns="25724" rIns="51449" bIns="25724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l-PL" altLang="sl-SI" sz="1463" dirty="0"/>
              <a:t>Slovensko okolje javnega naročanja - naročniki</a:t>
            </a:r>
            <a:endParaRPr lang="sl-SI" altLang="sl-SI" sz="1463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A5C5909-7507-7570-A04B-FD4EB568F1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99265" y="1275334"/>
            <a:ext cx="3050051" cy="3402650"/>
          </a:xfrm>
        </p:spPr>
        <p:txBody>
          <a:bodyPr vert="horz" wrap="square" lIns="51449" tIns="25724" rIns="51449" bIns="25724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en-US" altLang="sl-SI" sz="1125" dirty="0">
                <a:solidFill>
                  <a:srgbClr val="111340"/>
                </a:solidFill>
              </a:rPr>
              <a:t>7.000 </a:t>
            </a:r>
            <a:r>
              <a:rPr lang="sl-SI" altLang="sl-SI" sz="1125" dirty="0">
                <a:solidFill>
                  <a:srgbClr val="111340"/>
                </a:solidFill>
              </a:rPr>
              <a:t>naročil/leto</a:t>
            </a:r>
            <a:r>
              <a:rPr lang="en-US" altLang="sl-SI" sz="1125" dirty="0">
                <a:solidFill>
                  <a:srgbClr val="111340"/>
                </a:solidFill>
              </a:rPr>
              <a:t>, 17.000 </a:t>
            </a:r>
            <a:r>
              <a:rPr lang="sl-SI" altLang="sl-SI" sz="1125" dirty="0">
                <a:solidFill>
                  <a:srgbClr val="111340"/>
                </a:solidFill>
              </a:rPr>
              <a:t>sklopov</a:t>
            </a: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1125" dirty="0">
                <a:solidFill>
                  <a:srgbClr val="111340"/>
                </a:solidFill>
              </a:rPr>
              <a:t>Približno</a:t>
            </a:r>
            <a:r>
              <a:rPr lang="en-US" altLang="sl-SI" sz="1125" dirty="0">
                <a:solidFill>
                  <a:srgbClr val="111340"/>
                </a:solidFill>
              </a:rPr>
              <a:t>. 14,5% </a:t>
            </a:r>
            <a:r>
              <a:rPr lang="sl-SI" altLang="sl-SI" sz="1125" dirty="0">
                <a:solidFill>
                  <a:srgbClr val="111340"/>
                </a:solidFill>
              </a:rPr>
              <a:t>B</a:t>
            </a:r>
            <a:r>
              <a:rPr lang="en-US" altLang="sl-SI" sz="1125" dirty="0">
                <a:solidFill>
                  <a:srgbClr val="111340"/>
                </a:solidFill>
              </a:rPr>
              <a:t>DP</a:t>
            </a: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en-US" altLang="sl-SI" sz="1125" dirty="0">
                <a:solidFill>
                  <a:srgbClr val="111340"/>
                </a:solidFill>
              </a:rPr>
              <a:t>90% </a:t>
            </a:r>
            <a:r>
              <a:rPr lang="sl-SI" altLang="sl-SI" sz="1125" dirty="0">
                <a:solidFill>
                  <a:srgbClr val="111340"/>
                </a:solidFill>
              </a:rPr>
              <a:t>so transparentni postopki JN </a:t>
            </a:r>
            <a:r>
              <a:rPr lang="en-US" altLang="sl-SI" sz="1125" dirty="0">
                <a:solidFill>
                  <a:srgbClr val="111340"/>
                </a:solidFill>
              </a:rPr>
              <a:t>(EU </a:t>
            </a:r>
            <a:r>
              <a:rPr lang="sl-SI" altLang="sl-SI" sz="1125" dirty="0">
                <a:solidFill>
                  <a:srgbClr val="111340"/>
                </a:solidFill>
              </a:rPr>
              <a:t>in nacionalni postopki</a:t>
            </a:r>
            <a:r>
              <a:rPr lang="en-US" altLang="sl-SI" sz="1125" dirty="0">
                <a:solidFill>
                  <a:srgbClr val="111340"/>
                </a:solidFill>
              </a:rPr>
              <a:t>)</a:t>
            </a:r>
          </a:p>
          <a:p>
            <a:pPr>
              <a:spcBef>
                <a:spcPts val="169"/>
              </a:spcBef>
              <a:spcAft>
                <a:spcPts val="169"/>
              </a:spcAft>
              <a:defRPr/>
            </a:pP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defRPr/>
            </a:pP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defRPr/>
            </a:pP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en-US" altLang="sl-SI" sz="1125" dirty="0">
                <a:solidFill>
                  <a:srgbClr val="111340"/>
                </a:solidFill>
              </a:rPr>
              <a:t>3300 </a:t>
            </a:r>
            <a:r>
              <a:rPr lang="sl-SI" altLang="sl-SI" sz="1125" dirty="0">
                <a:solidFill>
                  <a:srgbClr val="111340"/>
                </a:solidFill>
              </a:rPr>
              <a:t>javnih naročnikov</a:t>
            </a: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1125" dirty="0">
                <a:solidFill>
                  <a:srgbClr val="111340"/>
                </a:solidFill>
              </a:rPr>
              <a:t>Približno</a:t>
            </a:r>
            <a:r>
              <a:rPr lang="en-US" altLang="sl-SI" sz="1125" dirty="0">
                <a:solidFill>
                  <a:srgbClr val="111340"/>
                </a:solidFill>
              </a:rPr>
              <a:t> 8000 </a:t>
            </a:r>
            <a:r>
              <a:rPr lang="sl-SI" altLang="sl-SI" sz="1125" dirty="0">
                <a:solidFill>
                  <a:srgbClr val="111340"/>
                </a:solidFill>
              </a:rPr>
              <a:t>uslužbencev</a:t>
            </a: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endParaRPr lang="en-US" altLang="sl-SI" sz="1125" dirty="0">
              <a:solidFill>
                <a:srgbClr val="111340"/>
              </a:solidFill>
            </a:endParaRP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r>
              <a:rPr lang="en-US" altLang="sl-SI" sz="1125" b="1" dirty="0">
                <a:solidFill>
                  <a:srgbClr val="111340"/>
                </a:solidFill>
              </a:rPr>
              <a:t>1</a:t>
            </a:r>
            <a:r>
              <a:rPr lang="sl-SI" altLang="sl-SI" sz="1125" b="1" dirty="0">
                <a:solidFill>
                  <a:srgbClr val="111340"/>
                </a:solidFill>
              </a:rPr>
              <a:t>0</a:t>
            </a:r>
            <a:r>
              <a:rPr lang="en-US" altLang="sl-SI" sz="1125" b="1" dirty="0">
                <a:solidFill>
                  <a:srgbClr val="111340"/>
                </a:solidFill>
              </a:rPr>
              <a:t>00 </a:t>
            </a:r>
            <a:r>
              <a:rPr lang="sl-SI" altLang="sl-SI" sz="1125" dirty="0">
                <a:solidFill>
                  <a:srgbClr val="111340"/>
                </a:solidFill>
              </a:rPr>
              <a:t>naročnikov uporablja portal JN</a:t>
            </a:r>
          </a:p>
          <a:p>
            <a:pPr>
              <a:spcBef>
                <a:spcPts val="169"/>
              </a:spcBef>
              <a:spcAft>
                <a:spcPts val="169"/>
              </a:spcAft>
              <a:buFont typeface="Wingdings" panose="05000000000000000000" pitchFamily="2" charset="2"/>
              <a:buChar char="v"/>
              <a:defRPr/>
            </a:pPr>
            <a:endParaRPr lang="sl-SI" altLang="sl-SI" sz="975" dirty="0"/>
          </a:p>
          <a:p>
            <a:pPr>
              <a:spcBef>
                <a:spcPts val="338"/>
              </a:spcBef>
              <a:spcAft>
                <a:spcPts val="338"/>
              </a:spcAft>
              <a:defRPr/>
            </a:pPr>
            <a:endParaRPr lang="sl-SI" altLang="sl-SI" dirty="0"/>
          </a:p>
        </p:txBody>
      </p:sp>
      <p:graphicFrame>
        <p:nvGraphicFramePr>
          <p:cNvPr id="4" name="Grafikon 3" descr="Delež javnih naročil, oddanih v letih 2011–2021, v BDP.">
            <a:extLst>
              <a:ext uri="{FF2B5EF4-FFF2-40B4-BE49-F238E27FC236}">
                <a16:creationId xmlns:a16="http://schemas.microsoft.com/office/drawing/2014/main" id="{0A3B5134-296A-11FC-8F0B-8D8EF5AE9E90}"/>
              </a:ext>
            </a:extLst>
          </p:cNvPr>
          <p:cNvGraphicFramePr/>
          <p:nvPr/>
        </p:nvGraphicFramePr>
        <p:xfrm>
          <a:off x="3624092" y="1232951"/>
          <a:ext cx="5020644" cy="3278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96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E6F52822-2584-5C3B-BCCE-AB6668D5E47E}"/>
              </a:ext>
            </a:extLst>
          </p:cNvPr>
          <p:cNvGraphicFramePr>
            <a:graphicFrameLocks/>
          </p:cNvGraphicFramePr>
          <p:nvPr/>
        </p:nvGraphicFramePr>
        <p:xfrm>
          <a:off x="1547664" y="1383618"/>
          <a:ext cx="5562618" cy="347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slov 1">
            <a:extLst>
              <a:ext uri="{FF2B5EF4-FFF2-40B4-BE49-F238E27FC236}">
                <a16:creationId xmlns:a16="http://schemas.microsoft.com/office/drawing/2014/main" id="{24FC3A61-990F-BFB6-F034-A7A943C01411}"/>
              </a:ext>
            </a:extLst>
          </p:cNvPr>
          <p:cNvSpPr txBox="1">
            <a:spLocks/>
          </p:cNvSpPr>
          <p:nvPr/>
        </p:nvSpPr>
        <p:spPr>
          <a:xfrm>
            <a:off x="507070" y="347839"/>
            <a:ext cx="6102677" cy="3682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700" dirty="0"/>
              <a:t>Vpliv na ponudbe </a:t>
            </a:r>
          </a:p>
        </p:txBody>
      </p:sp>
    </p:spTree>
    <p:extLst>
      <p:ext uri="{BB962C8B-B14F-4D97-AF65-F5344CB8AC3E}">
        <p14:creationId xmlns:p14="http://schemas.microsoft.com/office/powerpoint/2010/main" val="341605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24FC3A61-990F-BFB6-F034-A7A943C01411}"/>
              </a:ext>
            </a:extLst>
          </p:cNvPr>
          <p:cNvSpPr txBox="1">
            <a:spLocks/>
          </p:cNvSpPr>
          <p:nvPr/>
        </p:nvSpPr>
        <p:spPr>
          <a:xfrm>
            <a:off x="537149" y="353855"/>
            <a:ext cx="6102677" cy="36824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700" dirty="0"/>
              <a:t>Vpliv na ponudbe </a:t>
            </a:r>
          </a:p>
        </p:txBody>
      </p:sp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E6F52822-2584-5C3B-BCCE-AB6668D5E47E}"/>
              </a:ext>
            </a:extLst>
          </p:cNvPr>
          <p:cNvGraphicFramePr>
            <a:graphicFrameLocks/>
          </p:cNvGraphicFramePr>
          <p:nvPr/>
        </p:nvGraphicFramePr>
        <p:xfrm>
          <a:off x="1702468" y="1293394"/>
          <a:ext cx="5907506" cy="3308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1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C28194DA-113D-AF2C-AE80-BCC2EB08BCC1}"/>
              </a:ext>
            </a:extLst>
          </p:cNvPr>
          <p:cNvGraphicFramePr>
            <a:graphicFrameLocks/>
          </p:cNvGraphicFramePr>
          <p:nvPr/>
        </p:nvGraphicFramePr>
        <p:xfrm>
          <a:off x="992606" y="1118937"/>
          <a:ext cx="7146757" cy="393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lipsa 6">
            <a:extLst>
              <a:ext uri="{FF2B5EF4-FFF2-40B4-BE49-F238E27FC236}">
                <a16:creationId xmlns:a16="http://schemas.microsoft.com/office/drawing/2014/main" id="{D086B6AF-E0DC-6AA3-08A6-2CC9D3A3CD37}"/>
              </a:ext>
            </a:extLst>
          </p:cNvPr>
          <p:cNvSpPr/>
          <p:nvPr/>
        </p:nvSpPr>
        <p:spPr>
          <a:xfrm>
            <a:off x="1446468" y="1699080"/>
            <a:ext cx="364636" cy="2060803"/>
          </a:xfrm>
          <a:prstGeom prst="ellipse">
            <a:avLst/>
          </a:prstGeom>
          <a:noFill/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026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76106894-5AA9-627C-6274-153AFE68DD93}"/>
              </a:ext>
            </a:extLst>
          </p:cNvPr>
          <p:cNvSpPr/>
          <p:nvPr/>
        </p:nvSpPr>
        <p:spPr>
          <a:xfrm flipV="1">
            <a:off x="1574780" y="3579545"/>
            <a:ext cx="108011" cy="1080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26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231D89B-F1F2-0908-B2BD-7CDB62B38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7598" y="307649"/>
            <a:ext cx="5308379" cy="4511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49" tIns="25724" rIns="51449" bIns="25724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pl-PL" altLang="sl-SI" sz="1463" dirty="0"/>
              <a:t>Slovensko okolje javnega naročanja - naročniki</a:t>
            </a:r>
            <a:endParaRPr lang="sl-SI" altLang="sl-SI" sz="1463" dirty="0"/>
          </a:p>
        </p:txBody>
      </p:sp>
    </p:spTree>
    <p:extLst>
      <p:ext uri="{BB962C8B-B14F-4D97-AF65-F5344CB8AC3E}">
        <p14:creationId xmlns:p14="http://schemas.microsoft.com/office/powerpoint/2010/main" val="24806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73" y="384447"/>
            <a:ext cx="6182729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Kompleksnost naročil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B9ABF9-ED42-6EA3-9D8C-A81E983D03C6}"/>
              </a:ext>
            </a:extLst>
          </p:cNvPr>
          <p:cNvSpPr txBox="1"/>
          <p:nvPr/>
        </p:nvSpPr>
        <p:spPr>
          <a:xfrm>
            <a:off x="588758" y="970285"/>
            <a:ext cx="7839363" cy="40924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150"/>
              </a:spcAft>
            </a:pPr>
            <a:r>
              <a:rPr lang="sl-S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C=(CTEL*56+CA1*41+CTM*41+CT-2*12+CSO*10) +3,53*(CMK1*0,8892+CMK2*0,1095+CMK3*0,0013) </a:t>
            </a:r>
            <a:endParaRPr lang="sl-SI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50"/>
              </a:spcAft>
            </a:pPr>
            <a:r>
              <a:rPr lang="sl-SI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0,13*(</a:t>
            </a:r>
            <a:r>
              <a:rPr lang="sl-SI" sz="1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CSRBd</a:t>
            </a: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*0,1787+CZKd*0,1311+CSMAKd*0,0807+CBIHd*0,1558+CŠVId*0,0733+CČGd*0,0493+CZDAd*0,0733+CALd*0,1058+CKOd*0,0219+CTURd*0,0903+CZAEd*0,0398) </a:t>
            </a:r>
            <a:endParaRPr lang="sl-SI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50"/>
              </a:spcAft>
            </a:pPr>
            <a:r>
              <a:rPr lang="sl-S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0,19*(</a:t>
            </a:r>
            <a:r>
              <a:rPr lang="sl-SI" sz="1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CSRBo</a:t>
            </a: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*0,0916+CZKo*0,2339+CSMAKo*0,0785+CBIHo*0,1345+CŠVIo*0,0757+CZDAo*0,0757+CČGo*0,0330+CALo*0,1397+CKOo*0,0065+CTURo*0,1192+CZAEo*0,0118)</a:t>
            </a:r>
            <a:b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+1,86*(CSMSSRB*0,0594+CSMSBIH*0,1660+CSMSSMAK*0,0195+CSMSŠVI*0,0296+CSMSZK*0,0396+CSMSZDA*0,0356+CSMSAL*0,0130+CSMSČG*0,0158+CSMSKO*0,0023+CSMSTUR*0,0111+CSMSZAE*0,0042+CSMSM1*0,2687+ CSMSM2*0,3313+CSMSM3*0,0040)</a:t>
            </a:r>
            <a:endParaRPr lang="sl-SI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50"/>
              </a:spcAft>
            </a:pP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+0,63*CNAR+0,37*CNARZ+1/25*(CM1*0,08+CM2*0,4+CM3*0,41+CM4*0,06+CM5*0,045+CM6*0,005)</a:t>
            </a:r>
            <a:endParaRPr lang="sl-SI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150"/>
              </a:spcAft>
            </a:pPr>
            <a:r>
              <a:rPr lang="sl-SI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+0,06*(CPREPD1*0,75+CPREPD2*0,25)</a:t>
            </a:r>
            <a:r>
              <a:rPr lang="sl-SI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+1129,68*(CPODC1*0,7606+CPODC2*0,1997+CPODC3*0,0397)</a:t>
            </a:r>
            <a:endParaRPr lang="sl-SI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04" y="372415"/>
            <a:ext cx="6182729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Distribucija pogajanj po mesecih</a:t>
            </a:r>
          </a:p>
        </p:txBody>
      </p:sp>
      <p:pic>
        <p:nvPicPr>
          <p:cNvPr id="6" name="Picture 49">
            <a:extLst>
              <a:ext uri="{FF2B5EF4-FFF2-40B4-BE49-F238E27FC236}">
                <a16:creationId xmlns:a16="http://schemas.microsoft.com/office/drawing/2014/main" id="{5221536F-50AA-8A71-6FFD-1FBF3A59BC7E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94" y="1059174"/>
            <a:ext cx="6940444" cy="38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7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34" y="468667"/>
            <a:ext cx="6182729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Ena ponudba - soodvisnost od trajanja postopkov</a:t>
            </a:r>
          </a:p>
        </p:txBody>
      </p:sp>
      <p:pic>
        <p:nvPicPr>
          <p:cNvPr id="4" name="Picture 1994780557">
            <a:extLst>
              <a:ext uri="{FF2B5EF4-FFF2-40B4-BE49-F238E27FC236}">
                <a16:creationId xmlns:a16="http://schemas.microsoft.com/office/drawing/2014/main" id="{4544198D-8F6B-D969-FCA2-7637E571BC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4" y="1274381"/>
            <a:ext cx="3863587" cy="2575724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D1AEB542-EAF5-2412-8869-2E33316130C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031" y="1274380"/>
            <a:ext cx="4046169" cy="25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20" y="288194"/>
            <a:ext cx="6182729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Učinkovitost naročanja - postopki</a:t>
            </a:r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9A785700-851C-A4BC-2621-52DE18D3E559}"/>
              </a:ext>
            </a:extLst>
          </p:cNvPr>
          <p:cNvGraphicFramePr>
            <a:graphicFrameLocks/>
          </p:cNvGraphicFramePr>
          <p:nvPr/>
        </p:nvGraphicFramePr>
        <p:xfrm>
          <a:off x="606627" y="1058901"/>
          <a:ext cx="7953841" cy="386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041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04" y="330305"/>
            <a:ext cx="6182729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Učinkovitost naročanja - tehnike</a:t>
            </a:r>
          </a:p>
        </p:txBody>
      </p:sp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0B16DBCD-5143-934B-7022-D19D32A90E8A}"/>
              </a:ext>
            </a:extLst>
          </p:cNvPr>
          <p:cNvGraphicFramePr>
            <a:graphicFrameLocks/>
          </p:cNvGraphicFramePr>
          <p:nvPr/>
        </p:nvGraphicFramePr>
        <p:xfrm>
          <a:off x="991511" y="998744"/>
          <a:ext cx="7160978" cy="381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69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B43C0C0-702D-094D-BBFA-19402A80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410008"/>
            <a:ext cx="4779736" cy="1452057"/>
          </a:xfrm>
        </p:spPr>
        <p:txBody>
          <a:bodyPr/>
          <a:lstStyle/>
          <a:p>
            <a:r>
              <a:rPr lang="sl-SI" dirty="0"/>
              <a:t>Dobre prakse javnega naročanja spodbujajo konkurenčnost</a:t>
            </a:r>
            <a:endParaRPr lang="en-SI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31E8AE1-17C9-FD47-816C-7A4FDEF3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307" y="553835"/>
            <a:ext cx="2767693" cy="711200"/>
          </a:xfrm>
        </p:spPr>
        <p:txBody>
          <a:bodyPr/>
          <a:lstStyle/>
          <a:p>
            <a:pPr algn="l"/>
            <a:r>
              <a:rPr lang="sl-SI" dirty="0"/>
              <a:t># KONKURENČNOST</a:t>
            </a:r>
            <a:endParaRPr lang="en-SI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F16C575-C704-584D-88B2-B1559C14C207}"/>
              </a:ext>
            </a:extLst>
          </p:cNvPr>
          <p:cNvSpPr txBox="1">
            <a:spLocks/>
          </p:cNvSpPr>
          <p:nvPr/>
        </p:nvSpPr>
        <p:spPr>
          <a:xfrm>
            <a:off x="755649" y="1927820"/>
            <a:ext cx="8216901" cy="218698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dirty="0"/>
              <a:t>Sašo Matas, </a:t>
            </a:r>
            <a:r>
              <a:rPr lang="en-GB" b="0" dirty="0" err="1"/>
              <a:t>generalni</a:t>
            </a:r>
            <a:r>
              <a:rPr lang="en-GB" b="0" dirty="0"/>
              <a:t> </a:t>
            </a:r>
            <a:r>
              <a:rPr lang="en-GB" b="0" dirty="0" err="1"/>
              <a:t>direktor</a:t>
            </a:r>
            <a:r>
              <a:rPr lang="en-GB" b="0" dirty="0"/>
              <a:t> </a:t>
            </a:r>
            <a:r>
              <a:rPr lang="en-GB" b="0" dirty="0" err="1"/>
              <a:t>Direktorata</a:t>
            </a:r>
            <a:r>
              <a:rPr lang="en-GB" b="0" dirty="0"/>
              <a:t> za </a:t>
            </a:r>
            <a:r>
              <a:rPr lang="en-GB" b="0" dirty="0" err="1"/>
              <a:t>javn</a:t>
            </a:r>
            <a:r>
              <a:rPr lang="sl-SI" b="0" dirty="0"/>
              <a:t>o naročanje</a:t>
            </a:r>
          </a:p>
          <a:p>
            <a:pPr>
              <a:defRPr/>
            </a:pPr>
            <a:endParaRPr lang="sl-SI" b="0" dirty="0"/>
          </a:p>
          <a:p>
            <a:pPr>
              <a:defRPr/>
            </a:pPr>
            <a:r>
              <a:rPr lang="sl-SI" dirty="0"/>
              <a:t>Mag. Urška Skok Klima</a:t>
            </a:r>
            <a:r>
              <a:rPr lang="sl-SI" b="0" dirty="0"/>
              <a:t>, vodja Sektorja za sistem javnega naročanja</a:t>
            </a:r>
          </a:p>
          <a:p>
            <a:pPr>
              <a:defRPr/>
            </a:pPr>
            <a:r>
              <a:rPr lang="sl-SI" dirty="0"/>
              <a:t>Uroš Izlakar</a:t>
            </a:r>
            <a:r>
              <a:rPr lang="sl-SI" b="0" dirty="0"/>
              <a:t>, Sektor za e-poslovanje, svetovanje in analitiko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36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pisava, dokument&#10;&#10;Opis je samodejno ustvarjen">
            <a:extLst>
              <a:ext uri="{FF2B5EF4-FFF2-40B4-BE49-F238E27FC236}">
                <a16:creationId xmlns:a16="http://schemas.microsoft.com/office/drawing/2014/main" id="{8F0C1C85-4AA9-18A3-8F8C-9C5490B903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384" y="1034974"/>
            <a:ext cx="2186781" cy="2785052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B41545E5-CE9E-D0E4-22BB-EB0637A16136}"/>
              </a:ext>
            </a:extLst>
          </p:cNvPr>
          <p:cNvSpPr txBox="1">
            <a:spLocks/>
          </p:cNvSpPr>
          <p:nvPr/>
        </p:nvSpPr>
        <p:spPr>
          <a:xfrm>
            <a:off x="545564" y="138892"/>
            <a:ext cx="7341136" cy="78475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138" dirty="0"/>
              <a:t>2015: Povečanje učinkovitosti javnega naročanja – S. </a:t>
            </a:r>
            <a:r>
              <a:rPr lang="sl-SI" sz="2138" dirty="0" err="1"/>
              <a:t>Saussier</a:t>
            </a:r>
            <a:r>
              <a:rPr lang="sl-SI" sz="2138" dirty="0"/>
              <a:t> in J. </a:t>
            </a:r>
            <a:r>
              <a:rPr lang="sl-SI" sz="2138" dirty="0" err="1"/>
              <a:t>Tirole</a:t>
            </a:r>
            <a:endParaRPr lang="sl-SI" sz="2138" b="1" dirty="0"/>
          </a:p>
        </p:txBody>
      </p: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F816F58C-B9C3-B949-26E4-AE2169AC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74" y="923649"/>
            <a:ext cx="5981567" cy="3969633"/>
          </a:xfrm>
        </p:spPr>
        <p:txBody>
          <a:bodyPr>
            <a:noAutofit/>
          </a:bodyPr>
          <a:lstStyle/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Glavni cilj JN je </a:t>
            </a:r>
            <a:r>
              <a:rPr lang="sl-SI" sz="1200" u="sng" dirty="0"/>
              <a:t>vrednost za denar</a:t>
            </a:r>
            <a:r>
              <a:rPr lang="sl-SI" sz="1200" dirty="0"/>
              <a:t> za javnega naročnika – vprašljivo je zasledovanje drugih ciljev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Obvezna dostopnost/</a:t>
            </a:r>
            <a:r>
              <a:rPr lang="sl-SI" sz="1200" u="sng" dirty="0"/>
              <a:t>transparentnost analiz ponudb </a:t>
            </a:r>
            <a:r>
              <a:rPr lang="sl-SI" sz="1200" dirty="0"/>
              <a:t>v pogajanjih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Centralizacija informacij o </a:t>
            </a:r>
            <a:r>
              <a:rPr lang="sl-SI" sz="1200" u="sng" dirty="0"/>
              <a:t>predhodnih izvedbah pogodb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Obvezna objava vseh informacij na regionalnem in nacionalnem nivoju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Javno dostopna </a:t>
            </a:r>
            <a:r>
              <a:rPr lang="sl-SI" sz="1200" u="sng" dirty="0"/>
              <a:t>analiza ponudb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Vsak aneks, ki preseže 10%, bi moral biti </a:t>
            </a:r>
            <a:r>
              <a:rPr lang="sl-SI" sz="1200" u="sng" dirty="0"/>
              <a:t>javno objavljen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Informacije o poslih, ki jih naredijo naročniki sami, se morajo javno objaviti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Povečati </a:t>
            </a:r>
            <a:r>
              <a:rPr lang="sl-SI" sz="1200" u="sng" dirty="0"/>
              <a:t>profesionalizacijo</a:t>
            </a:r>
            <a:r>
              <a:rPr lang="sl-SI" sz="1200" dirty="0"/>
              <a:t> in kompetence naročnikov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</a:t>
            </a:r>
            <a:r>
              <a:rPr lang="sl-SI" sz="1200" u="sng" dirty="0"/>
              <a:t>Centralizacija</a:t>
            </a:r>
            <a:r>
              <a:rPr lang="sl-SI" sz="1200" dirty="0"/>
              <a:t> standardnih naročil kadarkoli je to mogoče</a:t>
            </a:r>
          </a:p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200" dirty="0"/>
              <a:t> </a:t>
            </a:r>
            <a:r>
              <a:rPr lang="sl-SI" sz="1200" u="sng" dirty="0"/>
              <a:t>Neodvisen nadzor </a:t>
            </a:r>
            <a:r>
              <a:rPr lang="sl-SI" sz="1200" dirty="0"/>
              <a:t>vseh javnih naročil nad 50 milijoni euri.</a:t>
            </a:r>
          </a:p>
        </p:txBody>
      </p:sp>
    </p:spTree>
    <p:extLst>
      <p:ext uri="{BB962C8B-B14F-4D97-AF65-F5344CB8AC3E}">
        <p14:creationId xmlns:p14="http://schemas.microsoft.com/office/powerpoint/2010/main" val="21566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dd-in_Banner">
            <a:extLst>
              <a:ext uri="{FF2B5EF4-FFF2-40B4-BE49-F238E27FC236}">
                <a16:creationId xmlns:a16="http://schemas.microsoft.com/office/drawing/2014/main" id="{3469E413-BCF5-4E2F-BE4B-EB617C589FA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73934"/>
            <a:ext cx="9144000" cy="459611"/>
          </a:xfrm>
          <a:prstGeom prst="rect">
            <a:avLst/>
          </a:prstGeom>
          <a:solidFill>
            <a:srgbClr val="494748">
              <a:alpha val="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9000" tIns="135000" rIns="162000" bIns="135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35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Mentimeter for PowerPoint</a:t>
            </a:r>
            <a:endParaRPr lang="en-IE" sz="9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Add-in_Icon" descr="Icon for Mentimeter for PowerPoint.">
            <a:extLst>
              <a:ext uri="{FF2B5EF4-FFF2-40B4-BE49-F238E27FC236}">
                <a16:creationId xmlns:a16="http://schemas.microsoft.com/office/drawing/2014/main" id="{87D43E1C-7B4D-44A2-8E6D-6786349BFB5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397774"/>
            <a:ext cx="218599" cy="218599"/>
          </a:xfrm>
          <a:prstGeom prst="rect">
            <a:avLst/>
          </a:prstGeom>
          <a:noFill/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" descr="Add-in content for Mentimeter for PowerPoint."/>
              <p:cNvGraphicFramePr>
                <a:graphicFrameLocks noGrp="1"/>
              </p:cNvGraphicFramePr>
              <p:nvPr/>
            </p:nvGraphicFramePr>
            <p:xfrm>
              <a:off x="540759" y="878160"/>
              <a:ext cx="8062482" cy="400179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dd-in" descr="Add-in content for Mentimeter for PowerPoint.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759" y="878160"/>
                <a:ext cx="8062482" cy="4001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246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3338">
              <a:defRPr/>
            </a:pPr>
            <a:endParaRPr lang="sl-SI" dirty="0"/>
          </a:p>
          <a:p>
            <a:pPr marL="33338">
              <a:defRPr/>
            </a:pPr>
            <a:endParaRPr lang="sl-SI" dirty="0"/>
          </a:p>
          <a:p>
            <a:pPr marL="33338">
              <a:defRPr/>
            </a:pPr>
            <a:endParaRPr lang="sl-SI" dirty="0"/>
          </a:p>
          <a:p>
            <a:pPr marL="33338">
              <a:defRPr/>
            </a:pPr>
            <a:endParaRPr lang="sl-SI" dirty="0"/>
          </a:p>
          <a:p>
            <a:pPr marL="33338">
              <a:defRPr/>
            </a:pPr>
            <a:endParaRPr lang="sl-SI" dirty="0"/>
          </a:p>
          <a:p>
            <a:pPr marL="33338" algn="ctr">
              <a:defRPr/>
            </a:pPr>
            <a:r>
              <a:rPr lang="sl-SI" sz="2700" dirty="0"/>
              <a:t>Hvala za vašo pozornost!</a:t>
            </a:r>
          </a:p>
          <a:p>
            <a:pPr marL="33338"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4409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7CFB-F0C3-E643-AEFA-26AEF721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Kateri sistemski instituti lahko povečajo konkurenčnost?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FFBA-5358-1F49-A529-646B6CEF7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mag. Urška Skok Klima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10685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7019"/>
            <a:ext cx="9143998" cy="32805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39" y="-294888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277790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17017"/>
            <a:ext cx="6406863" cy="32805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774039"/>
            <a:ext cx="3742610" cy="3329347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295332-A4CC-388E-F71F-06E1C7C6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8" y="551329"/>
            <a:ext cx="7540322" cy="2196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PROFESIONALIZACIJA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DIGITALIZACIJA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ANALITIKA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SISTEM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NADZOR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POSEBNI UKREPI ZA GOSPODARSKE SUBJEKTE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MEDNAORDNO PODROČJE</a:t>
            </a: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2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DE14B0-0A69-6B82-6C98-0B1C20966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011" y="3653118"/>
            <a:ext cx="7504463" cy="109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Načrt za dvig konkurenčnosti v javnem naročanju 2025 - 2030</a:t>
            </a: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1E456-0132-F6DC-0FA6-B1D729EB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255967"/>
            <a:ext cx="7134837" cy="6164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br>
              <a:rPr lang="sl-SI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PROFESIONALIZACIJA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Voda">
            <a:extLst>
              <a:ext uri="{FF2B5EF4-FFF2-40B4-BE49-F238E27FC236}">
                <a16:creationId xmlns:a16="http://schemas.microsoft.com/office/drawing/2014/main" id="{D2FB9985-8C05-BB41-3A03-93722E17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734" y="3795792"/>
            <a:ext cx="899800" cy="8998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FC98BEA-837B-841B-DE33-57FAA1D9B04C}"/>
              </a:ext>
            </a:extLst>
          </p:cNvPr>
          <p:cNvSpPr txBox="1">
            <a:spLocks/>
          </p:cNvSpPr>
          <p:nvPr/>
        </p:nvSpPr>
        <p:spPr>
          <a:xfrm>
            <a:off x="2535122" y="-7993"/>
            <a:ext cx="6013239" cy="2017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19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Solza 4">
            <a:extLst>
              <a:ext uri="{FF2B5EF4-FFF2-40B4-BE49-F238E27FC236}">
                <a16:creationId xmlns:a16="http://schemas.microsoft.com/office/drawing/2014/main" id="{128EB935-2A1A-BB83-6A30-ED9959CB6553}"/>
              </a:ext>
            </a:extLst>
          </p:cNvPr>
          <p:cNvSpPr/>
          <p:nvPr/>
        </p:nvSpPr>
        <p:spPr>
          <a:xfrm rot="2487486">
            <a:off x="6475110" y="638959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seminarji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konference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delavnice</a:t>
            </a:r>
            <a:endParaRPr lang="sl-SI" dirty="0"/>
          </a:p>
        </p:txBody>
      </p:sp>
      <p:sp>
        <p:nvSpPr>
          <p:cNvPr id="6" name="Solza 5">
            <a:extLst>
              <a:ext uri="{FF2B5EF4-FFF2-40B4-BE49-F238E27FC236}">
                <a16:creationId xmlns:a16="http://schemas.microsoft.com/office/drawing/2014/main" id="{D3850543-E55F-D2E7-5B68-9519069475A3}"/>
              </a:ext>
            </a:extLst>
          </p:cNvPr>
          <p:cNvSpPr/>
          <p:nvPr/>
        </p:nvSpPr>
        <p:spPr>
          <a:xfrm rot="20139122">
            <a:off x="3370548" y="1416698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promocija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sodelovalnega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pristopa</a:t>
            </a:r>
            <a:endParaRPr lang="sl-SI" dirty="0"/>
          </a:p>
        </p:txBody>
      </p:sp>
      <p:sp>
        <p:nvSpPr>
          <p:cNvPr id="8" name="Solza 7">
            <a:extLst>
              <a:ext uri="{FF2B5EF4-FFF2-40B4-BE49-F238E27FC236}">
                <a16:creationId xmlns:a16="http://schemas.microsoft.com/office/drawing/2014/main" id="{C58C6712-98DF-29DA-3F0D-B361813643A2}"/>
              </a:ext>
            </a:extLst>
          </p:cNvPr>
          <p:cNvSpPr/>
          <p:nvPr/>
        </p:nvSpPr>
        <p:spPr>
          <a:xfrm rot="18300979">
            <a:off x="4871451" y="2911952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spodbujanje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dialogov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s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trgom</a:t>
            </a:r>
            <a:endParaRPr lang="sl-SI" dirty="0"/>
          </a:p>
        </p:txBody>
      </p:sp>
      <p:sp>
        <p:nvSpPr>
          <p:cNvPr id="9" name="Solza 8">
            <a:extLst>
              <a:ext uri="{FF2B5EF4-FFF2-40B4-BE49-F238E27FC236}">
                <a16:creationId xmlns:a16="http://schemas.microsoft.com/office/drawing/2014/main" id="{15035FBE-338B-D37C-D355-9578D0DF5C0D}"/>
              </a:ext>
            </a:extLst>
          </p:cNvPr>
          <p:cNvSpPr/>
          <p:nvPr/>
        </p:nvSpPr>
        <p:spPr>
          <a:xfrm rot="21142887">
            <a:off x="1082532" y="3027007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poenotenje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razpisnih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dokumentacij</a:t>
            </a:r>
            <a:endParaRPr lang="sl-SI" dirty="0"/>
          </a:p>
        </p:txBody>
      </p:sp>
      <p:sp>
        <p:nvSpPr>
          <p:cNvPr id="15" name="Solza 14">
            <a:extLst>
              <a:ext uri="{FF2B5EF4-FFF2-40B4-BE49-F238E27FC236}">
                <a16:creationId xmlns:a16="http://schemas.microsoft.com/office/drawing/2014/main" id="{D0185138-BD51-0E22-1F0D-85F3118EA563}"/>
              </a:ext>
            </a:extLst>
          </p:cNvPr>
          <p:cNvSpPr/>
          <p:nvPr/>
        </p:nvSpPr>
        <p:spPr>
          <a:xfrm rot="2374340">
            <a:off x="229147" y="960575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dobre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in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slabe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+mj-lt"/>
                <a:cs typeface="+mj-cs"/>
              </a:rPr>
              <a:t>prakse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0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1E456-0132-F6DC-0FA6-B1D729EB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255967"/>
            <a:ext cx="7134837" cy="6164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br>
              <a:rPr lang="sl-SI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l-SI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Voda">
            <a:extLst>
              <a:ext uri="{FF2B5EF4-FFF2-40B4-BE49-F238E27FC236}">
                <a16:creationId xmlns:a16="http://schemas.microsoft.com/office/drawing/2014/main" id="{D2FB9985-8C05-BB41-3A03-93722E17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734" y="3795792"/>
            <a:ext cx="899800" cy="8998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FC98BEA-837B-841B-DE33-57FAA1D9B04C}"/>
              </a:ext>
            </a:extLst>
          </p:cNvPr>
          <p:cNvSpPr txBox="1">
            <a:spLocks/>
          </p:cNvSpPr>
          <p:nvPr/>
        </p:nvSpPr>
        <p:spPr>
          <a:xfrm>
            <a:off x="2535122" y="-7993"/>
            <a:ext cx="6013239" cy="2017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19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Solza 4">
            <a:extLst>
              <a:ext uri="{FF2B5EF4-FFF2-40B4-BE49-F238E27FC236}">
                <a16:creationId xmlns:a16="http://schemas.microsoft.com/office/drawing/2014/main" id="{128EB935-2A1A-BB83-6A30-ED9959CB6553}"/>
              </a:ext>
            </a:extLst>
          </p:cNvPr>
          <p:cNvSpPr/>
          <p:nvPr/>
        </p:nvSpPr>
        <p:spPr>
          <a:xfrm rot="21401514">
            <a:off x="3588906" y="1378652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Notranji postopki pri naročnikih</a:t>
            </a:r>
            <a:endParaRPr lang="sl-SI" dirty="0"/>
          </a:p>
        </p:txBody>
      </p:sp>
      <p:sp>
        <p:nvSpPr>
          <p:cNvPr id="6" name="Solza 5">
            <a:extLst>
              <a:ext uri="{FF2B5EF4-FFF2-40B4-BE49-F238E27FC236}">
                <a16:creationId xmlns:a16="http://schemas.microsoft.com/office/drawing/2014/main" id="{D3850543-E55F-D2E7-5B68-9519069475A3}"/>
              </a:ext>
            </a:extLst>
          </p:cNvPr>
          <p:cNvSpPr/>
          <p:nvPr/>
        </p:nvSpPr>
        <p:spPr>
          <a:xfrm rot="20139122">
            <a:off x="6415201" y="1531977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Sektorska zakonodaja in oblikovanje prioritetnih ciljev</a:t>
            </a:r>
            <a:endParaRPr lang="sl-SI" dirty="0"/>
          </a:p>
        </p:txBody>
      </p:sp>
      <p:sp>
        <p:nvSpPr>
          <p:cNvPr id="9" name="Solza 8">
            <a:extLst>
              <a:ext uri="{FF2B5EF4-FFF2-40B4-BE49-F238E27FC236}">
                <a16:creationId xmlns:a16="http://schemas.microsoft.com/office/drawing/2014/main" id="{15035FBE-338B-D37C-D355-9578D0DF5C0D}"/>
              </a:ext>
            </a:extLst>
          </p:cNvPr>
          <p:cNvSpPr/>
          <p:nvPr/>
        </p:nvSpPr>
        <p:spPr>
          <a:xfrm rot="21142887">
            <a:off x="1687548" y="3110831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Sistemska ureditev delovnih mest v JN</a:t>
            </a:r>
            <a:endParaRPr lang="sl-SI" dirty="0"/>
          </a:p>
        </p:txBody>
      </p:sp>
      <p:sp>
        <p:nvSpPr>
          <p:cNvPr id="15" name="Solza 14">
            <a:extLst>
              <a:ext uri="{FF2B5EF4-FFF2-40B4-BE49-F238E27FC236}">
                <a16:creationId xmlns:a16="http://schemas.microsoft.com/office/drawing/2014/main" id="{D0185138-BD51-0E22-1F0D-85F3118EA563}"/>
              </a:ext>
            </a:extLst>
          </p:cNvPr>
          <p:cNvSpPr/>
          <p:nvPr/>
        </p:nvSpPr>
        <p:spPr>
          <a:xfrm rot="2374340">
            <a:off x="466717" y="1105420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FFFF"/>
                </a:solidFill>
                <a:latin typeface="+mj-lt"/>
                <a:cs typeface="+mj-cs"/>
              </a:rPr>
              <a:t>Dopolnitev predpisov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50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51435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51435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85CE418-81A4-9091-04F7-D5C9E67D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081453"/>
            <a:ext cx="5310553" cy="29805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Analitika (kazalniki, UI za prepoznavo vzorcev…)</a:t>
            </a: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Nadzor (sodelovanje z zagovorniki javnega interesa</a:t>
            </a: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Gospodarski subjekti (pomoč pri pripravi dokumentacije, prisotnost po regijah…)</a:t>
            </a: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b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</a:br>
            <a:r>
              <a:rPr lang="en-US" sz="19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cs typeface="+mj-cs"/>
              </a:rPr>
              <a:t>Mednarodno sodelovanje (sredstva, proaktivno delovanje v okviru EK…)</a:t>
            </a:r>
          </a:p>
        </p:txBody>
      </p:sp>
    </p:spTree>
    <p:extLst>
      <p:ext uri="{BB962C8B-B14F-4D97-AF65-F5344CB8AC3E}">
        <p14:creationId xmlns:p14="http://schemas.microsoft.com/office/powerpoint/2010/main" val="4177709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1E456-0132-F6DC-0FA6-B1D729EB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255967"/>
            <a:ext cx="7134837" cy="6164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defTabSz="914400"/>
            <a:br>
              <a:rPr lang="sl-SI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l-SI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DIGITALIZACIJA</a:t>
            </a: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Voda">
            <a:extLst>
              <a:ext uri="{FF2B5EF4-FFF2-40B4-BE49-F238E27FC236}">
                <a16:creationId xmlns:a16="http://schemas.microsoft.com/office/drawing/2014/main" id="{D2FB9985-8C05-BB41-3A03-93722E17B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734" y="3795792"/>
            <a:ext cx="899800" cy="8998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DFC98BEA-837B-841B-DE33-57FAA1D9B04C}"/>
              </a:ext>
            </a:extLst>
          </p:cNvPr>
          <p:cNvSpPr txBox="1">
            <a:spLocks/>
          </p:cNvSpPr>
          <p:nvPr/>
        </p:nvSpPr>
        <p:spPr>
          <a:xfrm>
            <a:off x="2535122" y="-7993"/>
            <a:ext cx="6013239" cy="20178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19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19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Solza 4">
            <a:extLst>
              <a:ext uri="{FF2B5EF4-FFF2-40B4-BE49-F238E27FC236}">
                <a16:creationId xmlns:a16="http://schemas.microsoft.com/office/drawing/2014/main" id="{128EB935-2A1A-BB83-6A30-ED9959CB6553}"/>
              </a:ext>
            </a:extLst>
          </p:cNvPr>
          <p:cNvSpPr/>
          <p:nvPr/>
        </p:nvSpPr>
        <p:spPr>
          <a:xfrm rot="21401514">
            <a:off x="3588906" y="1378652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Princip „</a:t>
            </a:r>
            <a:r>
              <a:rPr lang="sl-SI" sz="1800" dirty="0" err="1">
                <a:solidFill>
                  <a:srgbClr val="FFFFFF"/>
                </a:solidFill>
                <a:latin typeface="+mj-lt"/>
                <a:cs typeface="+mj-cs"/>
              </a:rPr>
              <a:t>once</a:t>
            </a:r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 – </a:t>
            </a:r>
            <a:r>
              <a:rPr lang="sl-SI" sz="1800" dirty="0" err="1">
                <a:solidFill>
                  <a:srgbClr val="FFFFFF"/>
                </a:solidFill>
                <a:latin typeface="+mj-lt"/>
                <a:cs typeface="+mj-cs"/>
              </a:rPr>
              <a:t>only</a:t>
            </a:r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“</a:t>
            </a:r>
            <a:endParaRPr lang="sl-SI" dirty="0"/>
          </a:p>
        </p:txBody>
      </p:sp>
      <p:sp>
        <p:nvSpPr>
          <p:cNvPr id="6" name="Solza 5">
            <a:extLst>
              <a:ext uri="{FF2B5EF4-FFF2-40B4-BE49-F238E27FC236}">
                <a16:creationId xmlns:a16="http://schemas.microsoft.com/office/drawing/2014/main" id="{D3850543-E55F-D2E7-5B68-9519069475A3}"/>
              </a:ext>
            </a:extLst>
          </p:cNvPr>
          <p:cNvSpPr/>
          <p:nvPr/>
        </p:nvSpPr>
        <p:spPr>
          <a:xfrm rot="20139122">
            <a:off x="6415201" y="1531977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Kalkulator za izračun trajanja postopkov</a:t>
            </a:r>
            <a:endParaRPr lang="sl-SI" dirty="0"/>
          </a:p>
        </p:txBody>
      </p:sp>
      <p:sp>
        <p:nvSpPr>
          <p:cNvPr id="9" name="Solza 8">
            <a:extLst>
              <a:ext uri="{FF2B5EF4-FFF2-40B4-BE49-F238E27FC236}">
                <a16:creationId xmlns:a16="http://schemas.microsoft.com/office/drawing/2014/main" id="{15035FBE-338B-D37C-D355-9578D0DF5C0D}"/>
              </a:ext>
            </a:extLst>
          </p:cNvPr>
          <p:cNvSpPr/>
          <p:nvPr/>
        </p:nvSpPr>
        <p:spPr>
          <a:xfrm rot="21142887">
            <a:off x="1687548" y="3110831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800" dirty="0">
                <a:solidFill>
                  <a:srgbClr val="FFFFFF"/>
                </a:solidFill>
                <a:latin typeface="+mj-lt"/>
                <a:cs typeface="+mj-cs"/>
              </a:rPr>
              <a:t>Raziskovalno razvojni center – inovativnost v JN</a:t>
            </a:r>
            <a:endParaRPr lang="sl-SI" dirty="0"/>
          </a:p>
        </p:txBody>
      </p:sp>
      <p:sp>
        <p:nvSpPr>
          <p:cNvPr id="15" name="Solza 14">
            <a:extLst>
              <a:ext uri="{FF2B5EF4-FFF2-40B4-BE49-F238E27FC236}">
                <a16:creationId xmlns:a16="http://schemas.microsoft.com/office/drawing/2014/main" id="{D0185138-BD51-0E22-1F0D-85F3118EA563}"/>
              </a:ext>
            </a:extLst>
          </p:cNvPr>
          <p:cNvSpPr/>
          <p:nvPr/>
        </p:nvSpPr>
        <p:spPr>
          <a:xfrm rot="2374340">
            <a:off x="466717" y="1105420"/>
            <a:ext cx="2248187" cy="1526291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FFFF"/>
                </a:solidFill>
                <a:latin typeface="+mj-lt"/>
                <a:cs typeface="+mj-cs"/>
              </a:rPr>
              <a:t>Digitalni priročnik za analizo trga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949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7CFB-F0C3-E643-AEFA-26AEF721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Digitalna orodja v javnem naročanju 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FFBA-5358-1F49-A529-646B6CEF7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Uroš IZLAKAR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3068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7CFB-F0C3-E643-AEFA-26AEF721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Moderni izzivi – stare rešitve? </a:t>
            </a:r>
            <a:br>
              <a:rPr lang="sl-SI" sz="2800" dirty="0"/>
            </a:br>
            <a:br>
              <a:rPr lang="sl-SI" sz="2800" dirty="0"/>
            </a:br>
            <a:r>
              <a:rPr lang="sl-SI" sz="2800" dirty="0"/>
              <a:t>Sistem javnega naročanja med učinkovitostjo in strateškimi politikami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FFBA-5358-1F49-A529-646B6CEF7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Sašo Matas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989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DED00-235A-17C4-18AD-2A74270AAAAD}"/>
              </a:ext>
            </a:extLst>
          </p:cNvPr>
          <p:cNvGraphicFramePr/>
          <p:nvPr/>
        </p:nvGraphicFramePr>
        <p:xfrm>
          <a:off x="238715" y="514867"/>
          <a:ext cx="8666570" cy="461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avokotnik 2">
            <a:extLst>
              <a:ext uri="{FF2B5EF4-FFF2-40B4-BE49-F238E27FC236}">
                <a16:creationId xmlns:a16="http://schemas.microsoft.com/office/drawing/2014/main" id="{578E02E0-1CC9-64D1-5E28-D89A72240134}"/>
              </a:ext>
            </a:extLst>
          </p:cNvPr>
          <p:cNvSpPr/>
          <p:nvPr/>
        </p:nvSpPr>
        <p:spPr>
          <a:xfrm>
            <a:off x="335756" y="368107"/>
            <a:ext cx="84724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Elektronsko podprta orodja v sistemu javnega naročanja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00DD5A-DD97-524F-5740-A0E48A691692}"/>
              </a:ext>
            </a:extLst>
          </p:cNvPr>
          <p:cNvSpPr txBox="1"/>
          <p:nvPr/>
        </p:nvSpPr>
        <p:spPr>
          <a:xfrm rot="-2700000">
            <a:off x="5969767" y="3339992"/>
            <a:ext cx="2526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/>
              <a:t>https://www.portalerevizija.si/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2034052-AAA3-68F1-9E19-A8F8229A98B9}"/>
              </a:ext>
            </a:extLst>
          </p:cNvPr>
          <p:cNvSpPr txBox="1"/>
          <p:nvPr/>
        </p:nvSpPr>
        <p:spPr>
          <a:xfrm rot="-2700000">
            <a:off x="812113" y="2859606"/>
            <a:ext cx="1544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/>
              <a:t>https://ejn.gov.si/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62C2481-99F3-AE24-9969-5A45E386F048}"/>
              </a:ext>
            </a:extLst>
          </p:cNvPr>
          <p:cNvSpPr txBox="1"/>
          <p:nvPr/>
        </p:nvSpPr>
        <p:spPr>
          <a:xfrm rot="-2700000">
            <a:off x="3431431" y="2952621"/>
            <a:ext cx="2281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/>
              <a:t>https://www.enarocanje.si/</a:t>
            </a:r>
          </a:p>
        </p:txBody>
      </p:sp>
    </p:spTree>
    <p:extLst>
      <p:ext uri="{BB962C8B-B14F-4D97-AF65-F5344CB8AC3E}">
        <p14:creationId xmlns:p14="http://schemas.microsoft.com/office/powerpoint/2010/main" val="13200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DFBABE8-167C-D85B-840B-DBA8A973E7CC}"/>
              </a:ext>
            </a:extLst>
          </p:cNvPr>
          <p:cNvSpPr txBox="1"/>
          <p:nvPr/>
        </p:nvSpPr>
        <p:spPr>
          <a:xfrm>
            <a:off x="16690" y="-1399"/>
            <a:ext cx="26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Postopek</a:t>
            </a:r>
            <a:r>
              <a:rPr lang="sl-SI" sz="2400" b="1" dirty="0">
                <a:solidFill>
                  <a:schemeClr val="bg1"/>
                </a:solidFill>
              </a:rPr>
              <a:t> do 2018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131C1C-C8A2-96A3-B0C0-A32D68198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0"/>
            <a:ext cx="9144000" cy="52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00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401F1F-F0C6-1515-1C5E-1E7697F62EFF}"/>
              </a:ext>
            </a:extLst>
          </p:cNvPr>
          <p:cNvSpPr txBox="1"/>
          <p:nvPr/>
        </p:nvSpPr>
        <p:spPr>
          <a:xfrm>
            <a:off x="293167" y="349008"/>
            <a:ext cx="19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Priprava ponudbe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A757C2-D893-D8DE-CA7E-893972BFA2E8}"/>
              </a:ext>
            </a:extLst>
          </p:cNvPr>
          <p:cNvSpPr txBox="1"/>
          <p:nvPr/>
        </p:nvSpPr>
        <p:spPr>
          <a:xfrm>
            <a:off x="5122763" y="349008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Priprava ponudbe 2024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546E4B1-2482-F877-5AEA-CEBCF151BA91}"/>
              </a:ext>
            </a:extLst>
          </p:cNvPr>
          <p:cNvSpPr txBox="1"/>
          <p:nvPr/>
        </p:nvSpPr>
        <p:spPr>
          <a:xfrm>
            <a:off x="-7587" y="1051"/>
            <a:ext cx="237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Postopek 2024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21FA40F-5860-C42B-0972-1CE8C2DD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10"/>
            <a:ext cx="9144000" cy="52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4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B224AA2-F13C-5970-36AC-F0B8DF9A6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13"/>
            <a:ext cx="9144000" cy="52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0F394C-D5E1-F767-9A80-3C738597FB33}"/>
              </a:ext>
            </a:extLst>
          </p:cNvPr>
          <p:cNvSpPr txBox="1"/>
          <p:nvPr/>
        </p:nvSpPr>
        <p:spPr>
          <a:xfrm>
            <a:off x="3698043" y="15129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2030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E401F1F-F0C6-1515-1C5E-1E7697F62EFF}"/>
              </a:ext>
            </a:extLst>
          </p:cNvPr>
          <p:cNvSpPr txBox="1"/>
          <p:nvPr/>
        </p:nvSpPr>
        <p:spPr>
          <a:xfrm>
            <a:off x="293167" y="349008"/>
            <a:ext cx="19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Priprava ponudbe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A757C2-D893-D8DE-CA7E-893972BFA2E8}"/>
              </a:ext>
            </a:extLst>
          </p:cNvPr>
          <p:cNvSpPr txBox="1"/>
          <p:nvPr/>
        </p:nvSpPr>
        <p:spPr>
          <a:xfrm>
            <a:off x="8599" y="1051"/>
            <a:ext cx="237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Postopek 2030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9C0A40A-3EE6-33C6-F4FE-0449B315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2"/>
            <a:ext cx="9144000" cy="5133055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3E37874-54AF-EB40-D2E3-909C858B3913}"/>
              </a:ext>
            </a:extLst>
          </p:cNvPr>
          <p:cNvSpPr txBox="1"/>
          <p:nvPr/>
        </p:nvSpPr>
        <p:spPr>
          <a:xfrm>
            <a:off x="293167" y="1054997"/>
            <a:ext cx="8341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Ena vstopna točka- en portal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Enkratna prijava v sistem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Dokumentacija v obliki spletnih obrazcev (uporaba metapodatkov)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Standardizirani dokumenti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Zagotovljen sistem enkratnega vnosa podatka („samo enkrat“)</a:t>
            </a:r>
          </a:p>
        </p:txBody>
      </p:sp>
    </p:spTree>
    <p:extLst>
      <p:ext uri="{BB962C8B-B14F-4D97-AF65-F5344CB8AC3E}">
        <p14:creationId xmlns:p14="http://schemas.microsoft.com/office/powerpoint/2010/main" val="3579657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>
            <a:extLst>
              <a:ext uri="{FF2B5EF4-FFF2-40B4-BE49-F238E27FC236}">
                <a16:creationId xmlns:a16="http://schemas.microsoft.com/office/drawing/2014/main" id="{A480B327-3913-A192-4BC8-237E0AB59F9B}"/>
              </a:ext>
            </a:extLst>
          </p:cNvPr>
          <p:cNvSpPr/>
          <p:nvPr/>
        </p:nvSpPr>
        <p:spPr>
          <a:xfrm>
            <a:off x="224935" y="93241"/>
            <a:ext cx="7957281" cy="34778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sl-SI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CILJI: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0" cap="none" spc="0" dirty="0">
                <a:ln w="0"/>
                <a:solidFill>
                  <a:schemeClr val="accent1"/>
                </a:solidFill>
              </a:rPr>
              <a:t>Avtomatizacija izvajanja postopkov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>
                <a:ln w="0"/>
                <a:solidFill>
                  <a:schemeClr val="accent1"/>
                </a:solidFill>
              </a:rPr>
              <a:t>Odprava administrativnih ovir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0" cap="none" spc="0" dirty="0">
                <a:ln w="0"/>
                <a:solidFill>
                  <a:schemeClr val="accent1"/>
                </a:solidFill>
              </a:rPr>
              <a:t>Zagotovitev načela „samo enkrat“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>
                <a:ln w="0"/>
                <a:solidFill>
                  <a:schemeClr val="accent1"/>
                </a:solidFill>
              </a:rPr>
              <a:t>Boljši nadzor nad izvajanjem postopkov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0" cap="none" spc="0" dirty="0">
                <a:ln w="0"/>
                <a:solidFill>
                  <a:schemeClr val="accent1"/>
                </a:solidFill>
              </a:rPr>
              <a:t>Zagotovljena povezljivost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dirty="0">
                <a:ln w="0"/>
                <a:solidFill>
                  <a:schemeClr val="accent1"/>
                </a:solidFill>
              </a:rPr>
              <a:t>Sledenje novim tehnologijam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400" b="0" cap="none" spc="0" dirty="0">
                <a:ln w="0"/>
                <a:solidFill>
                  <a:schemeClr val="accent1"/>
                </a:solidFill>
              </a:rPr>
              <a:t>Usposobljeni uporabniki</a:t>
            </a:r>
            <a:endParaRPr lang="sl-SI" sz="2800" b="0" cap="none" spc="0" dirty="0">
              <a:ln w="0"/>
              <a:solidFill>
                <a:schemeClr val="accent1"/>
              </a:solidFill>
            </a:endParaRPr>
          </a:p>
        </p:txBody>
      </p:sp>
      <p:pic>
        <p:nvPicPr>
          <p:cNvPr id="7" name="Slika 6" descr="Businessman with laptop at office">
            <a:extLst>
              <a:ext uri="{FF2B5EF4-FFF2-40B4-BE49-F238E27FC236}">
                <a16:creationId xmlns:a16="http://schemas.microsoft.com/office/drawing/2014/main" id="{C9771E29-252A-9C0B-833C-BE2B3F01FF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124" y="1290171"/>
            <a:ext cx="2208120" cy="1472080"/>
          </a:xfrm>
          <a:prstGeom prst="rect">
            <a:avLst/>
          </a:prstGeom>
        </p:spPr>
      </p:pic>
      <p:pic>
        <p:nvPicPr>
          <p:cNvPr id="11" name="Slika 10" descr="People in a office discussing work over a laptop">
            <a:extLst>
              <a:ext uri="{FF2B5EF4-FFF2-40B4-BE49-F238E27FC236}">
                <a16:creationId xmlns:a16="http://schemas.microsoft.com/office/drawing/2014/main" id="{3AF59B17-9B15-FF2A-7A47-863DAEFC6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200" y="202639"/>
            <a:ext cx="2219847" cy="1392824"/>
          </a:xfrm>
          <a:prstGeom prst="rect">
            <a:avLst/>
          </a:prstGeom>
        </p:spPr>
      </p:pic>
      <p:pic>
        <p:nvPicPr>
          <p:cNvPr id="5" name="Slika 4" descr="Person using computer">
            <a:extLst>
              <a:ext uri="{FF2B5EF4-FFF2-40B4-BE49-F238E27FC236}">
                <a16:creationId xmlns:a16="http://schemas.microsoft.com/office/drawing/2014/main" id="{2DA79C24-78E7-E16D-3B3D-0F1E27E68C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606" y="3140758"/>
            <a:ext cx="2350027" cy="1567221"/>
          </a:xfrm>
          <a:prstGeom prst="rect">
            <a:avLst/>
          </a:prstGeom>
        </p:spPr>
      </p:pic>
      <p:pic>
        <p:nvPicPr>
          <p:cNvPr id="3" name="Slika 2" descr="Three people wearing glasses smiling and looking at two tablets">
            <a:extLst>
              <a:ext uri="{FF2B5EF4-FFF2-40B4-BE49-F238E27FC236}">
                <a16:creationId xmlns:a16="http://schemas.microsoft.com/office/drawing/2014/main" id="{A33E7B37-E63B-9D94-DC18-81EB0ACE0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348" y="2647849"/>
            <a:ext cx="2350027" cy="1568216"/>
          </a:xfrm>
          <a:prstGeom prst="rect">
            <a:avLst/>
          </a:prstGeom>
        </p:spPr>
      </p:pic>
      <p:pic>
        <p:nvPicPr>
          <p:cNvPr id="9" name="Slika 8" descr="Two people with laptop">
            <a:extLst>
              <a:ext uri="{FF2B5EF4-FFF2-40B4-BE49-F238E27FC236}">
                <a16:creationId xmlns:a16="http://schemas.microsoft.com/office/drawing/2014/main" id="{3A9BC6A9-9EFD-941C-CDBF-8C1EDFE228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25" y="3632671"/>
            <a:ext cx="2000912" cy="133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8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CFBAE22-4333-8503-793E-00F83D52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11" y="2083103"/>
            <a:ext cx="3557245" cy="9726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D3F1A7E-A20C-555C-CA4F-661CE28E28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09" t="23543"/>
          <a:stretch/>
        </p:blipFill>
        <p:spPr>
          <a:xfrm>
            <a:off x="4708898" y="1053416"/>
            <a:ext cx="3594543" cy="29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C86D2ED7-CAFF-925E-9F81-6D2683E0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95531"/>
            <a:ext cx="6115050" cy="742950"/>
          </a:xfrm>
        </p:spPr>
        <p:txBody>
          <a:bodyPr/>
          <a:lstStyle/>
          <a:p>
            <a:r>
              <a:rPr lang="sl-SI" altLang="sl-SI" dirty="0"/>
              <a:t>Leto 2023</a:t>
            </a:r>
          </a:p>
        </p:txBody>
      </p:sp>
      <p:sp>
        <p:nvSpPr>
          <p:cNvPr id="16387" name="PoljeZBesedilom 6">
            <a:extLst>
              <a:ext uri="{FF2B5EF4-FFF2-40B4-BE49-F238E27FC236}">
                <a16:creationId xmlns:a16="http://schemas.microsoft.com/office/drawing/2014/main" id="{826975C8-CFC4-4B06-C121-78CCD765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4" y="1116807"/>
            <a:ext cx="556021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1350" dirty="0"/>
              <a:t>9,17 milijard javnih naročil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350" dirty="0"/>
              <a:t>2156 naročnikov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1350" dirty="0"/>
              <a:t>6.773 naročil (16.826 sklopov)</a:t>
            </a:r>
          </a:p>
        </p:txBody>
      </p:sp>
      <p:graphicFrame>
        <p:nvGraphicFramePr>
          <p:cNvPr id="3" name="Grafikon 2" descr="Grafikon predstavlja delež različnih vrst postopkov v številu, ki so jih naročniki izvedli pri oddanih naročilih v obdobju od leta 2015 do vključno leta 2022">
            <a:extLst>
              <a:ext uri="{FF2B5EF4-FFF2-40B4-BE49-F238E27FC236}">
                <a16:creationId xmlns:a16="http://schemas.microsoft.com/office/drawing/2014/main" id="{EE69D1C1-43E4-C65C-553B-FBA1B1602A5C}"/>
              </a:ext>
            </a:extLst>
          </p:cNvPr>
          <p:cNvGraphicFramePr/>
          <p:nvPr/>
        </p:nvGraphicFramePr>
        <p:xfrm>
          <a:off x="1303344" y="1809304"/>
          <a:ext cx="6897681" cy="29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503635"/>
            <a:ext cx="6290741" cy="366713"/>
          </a:xfrm>
        </p:spPr>
        <p:txBody>
          <a:bodyPr>
            <a:normAutofit fontScale="90000"/>
          </a:bodyPr>
          <a:lstStyle/>
          <a:p>
            <a:r>
              <a:rPr lang="sl-SI" altLang="sl-SI" sz="2550" dirty="0"/>
              <a:t>2023: Poročilo Evropskega računskega sodišča (2011-2021)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829736A-0B77-42BD-864C-F42421D0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1" y="1089424"/>
            <a:ext cx="4521993" cy="3726656"/>
          </a:xfrm>
        </p:spPr>
        <p:txBody>
          <a:bodyPr>
            <a:normAutofit/>
          </a:bodyPr>
          <a:lstStyle/>
          <a:p>
            <a:r>
              <a:rPr lang="sl-SI" altLang="sl-SI" sz="1500" dirty="0"/>
              <a:t>Zmanjšanje konkurenčnosti na področju javnega naročanja v EU</a:t>
            </a:r>
          </a:p>
          <a:p>
            <a:endParaRPr lang="sl-SI" altLang="sl-SI" sz="1500" dirty="0"/>
          </a:p>
          <a:p>
            <a:r>
              <a:rPr lang="sl-SI" altLang="sl-SI" sz="1500" dirty="0"/>
              <a:t>Padec povprečnega števila ponudb iz 5,7 na 3,2</a:t>
            </a:r>
          </a:p>
          <a:p>
            <a:endParaRPr lang="sl-SI" altLang="sl-SI" sz="1500" dirty="0"/>
          </a:p>
          <a:p>
            <a:r>
              <a:rPr lang="sl-SI" altLang="sl-SI" sz="1500" dirty="0"/>
              <a:t>Podaljšanje oddaje naročil iz 62,5 na 96,4 dni</a:t>
            </a:r>
          </a:p>
          <a:p>
            <a:endParaRPr lang="sl-SI" altLang="sl-SI" sz="1500" dirty="0"/>
          </a:p>
          <a:p>
            <a:r>
              <a:rPr lang="sl-SI" altLang="sl-SI" sz="1500" dirty="0"/>
              <a:t>Povečanje deleža uporabe edinega kriterija cene</a:t>
            </a:r>
          </a:p>
          <a:p>
            <a:endParaRPr lang="sl-SI" altLang="sl-SI" dirty="0"/>
          </a:p>
        </p:txBody>
      </p:sp>
      <p:pic>
        <p:nvPicPr>
          <p:cNvPr id="7" name="Slika 6" descr="Slika, ki vsebuje besede besedilo, posnetek zaslona, operacijski sistem, oblikovanje&#10;&#10;Opis je samodejno ustvarjen">
            <a:extLst>
              <a:ext uri="{FF2B5EF4-FFF2-40B4-BE49-F238E27FC236}">
                <a16:creationId xmlns:a16="http://schemas.microsoft.com/office/drawing/2014/main" id="{54460012-E259-E969-C987-C2A2C4CA33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92120"/>
            <a:ext cx="2370749" cy="3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>
            <a:extLst>
              <a:ext uri="{FF2B5EF4-FFF2-40B4-BE49-F238E27FC236}">
                <a16:creationId xmlns:a16="http://schemas.microsoft.com/office/drawing/2014/main" id="{32080EA3-F816-D733-E1BA-0F000A7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40" y="326705"/>
            <a:ext cx="8237495" cy="366713"/>
          </a:xfrm>
        </p:spPr>
        <p:txBody>
          <a:bodyPr>
            <a:noAutofit/>
          </a:bodyPr>
          <a:lstStyle/>
          <a:p>
            <a:r>
              <a:rPr lang="sl-SI" altLang="sl-SI" sz="1950" dirty="0"/>
              <a:t>Poročilo Evropskega računskega sodišča – </a:t>
            </a:r>
            <a:r>
              <a:rPr lang="sl-SI" altLang="sl-SI" sz="1950" b="1" dirty="0"/>
              <a:t>4 predlogi</a:t>
            </a:r>
          </a:p>
        </p:txBody>
      </p:sp>
      <p:sp>
        <p:nvSpPr>
          <p:cNvPr id="26627" name="Označba mesta vsebine 2">
            <a:extLst>
              <a:ext uri="{FF2B5EF4-FFF2-40B4-BE49-F238E27FC236}">
                <a16:creationId xmlns:a16="http://schemas.microsoft.com/office/drawing/2014/main" id="{823E8F8A-E75C-05FD-E83C-063E4004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80" y="1008922"/>
            <a:ext cx="3923108" cy="3726656"/>
          </a:xfrm>
        </p:spPr>
        <p:txBody>
          <a:bodyPr>
            <a:normAutofit/>
          </a:bodyPr>
          <a:lstStyle/>
          <a:p>
            <a:pPr marL="257175" indent="-257175">
              <a:buFont typeface="Courier New" panose="02070309020205020404" pitchFamily="49" charset="0"/>
              <a:buChar char="o"/>
            </a:pPr>
            <a:r>
              <a:rPr lang="sl-SI" altLang="sl-SI" sz="1500" dirty="0"/>
              <a:t>Pojasniti in prednostno razvrstiti cilje javnih naročil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sl-SI" altLang="sl-SI" sz="1500" dirty="0"/>
              <a:t>Obravnavati pomanjkljivosti podatkov o javnih naročilih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sl-SI" altLang="sl-SI" sz="1500" dirty="0"/>
              <a:t>Posodobiti orodja Komisije, da bi se bolje spremljala konkurenca pri javnem naročanju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sl-SI" altLang="sl-SI" sz="1500" dirty="0"/>
              <a:t>Podrobneje analizirati temeljne vzroke, predlagati ukrepe za odpravo ključnih ovir za konkurenco in spodbujati najboljše prakse</a:t>
            </a:r>
          </a:p>
          <a:p>
            <a:endParaRPr lang="sl-SI" altLang="sl-SI" dirty="0"/>
          </a:p>
        </p:txBody>
      </p:sp>
      <p:pic>
        <p:nvPicPr>
          <p:cNvPr id="4" name="Slika 3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8305A894-7334-A8DB-597A-59EDC73A0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466" y="927704"/>
            <a:ext cx="3699053" cy="38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EBA51-7A54-E671-4790-F283465D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23" y="64823"/>
            <a:ext cx="5470116" cy="784757"/>
          </a:xfrm>
        </p:spPr>
        <p:txBody>
          <a:bodyPr>
            <a:normAutofit fontScale="90000"/>
          </a:bodyPr>
          <a:lstStyle/>
          <a:p>
            <a:r>
              <a:rPr lang="sl-SI" sz="2138" dirty="0"/>
              <a:t>2024: Posebno poročilo </a:t>
            </a:r>
            <a:r>
              <a:rPr lang="sl-SI" sz="2138" dirty="0" err="1"/>
              <a:t>Enrice</a:t>
            </a:r>
            <a:r>
              <a:rPr lang="sl-SI" sz="2138" dirty="0"/>
              <a:t> </a:t>
            </a:r>
            <a:r>
              <a:rPr lang="sl-SI" sz="2138" dirty="0" err="1"/>
              <a:t>Letta</a:t>
            </a:r>
            <a:r>
              <a:rPr lang="sl-SI" sz="2138" dirty="0"/>
              <a:t> o notranjem trgu – Veliko več kot le trg: </a:t>
            </a:r>
            <a:r>
              <a:rPr lang="sl-SI" sz="2138" b="1" dirty="0"/>
              <a:t>Predlogi za JN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D0FDA7-0B31-5DD0-0597-7837936B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3" y="1004637"/>
            <a:ext cx="6613740" cy="4138863"/>
          </a:xfrm>
        </p:spPr>
        <p:txBody>
          <a:bodyPr>
            <a:noAutofit/>
          </a:bodyPr>
          <a:lstStyle/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Nujna </a:t>
            </a:r>
            <a:r>
              <a:rPr lang="sl-SI" sz="1275" u="sng" dirty="0"/>
              <a:t>racionalizacija</a:t>
            </a:r>
            <a:r>
              <a:rPr lang="sl-SI" sz="1275" dirty="0"/>
              <a:t> in osredotočenost ciljev JN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Izboljšanje podatkov o javnem naročanju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u="sng" dirty="0"/>
              <a:t> Analiza</a:t>
            </a:r>
            <a:r>
              <a:rPr lang="sl-SI" sz="1275" dirty="0"/>
              <a:t> osnovnih vzrokov za pomanjkanje konkurence (zmanjšanje </a:t>
            </a:r>
            <a:r>
              <a:rPr lang="sl-SI" sz="1275" dirty="0" err="1"/>
              <a:t>adm</a:t>
            </a:r>
            <a:r>
              <a:rPr lang="sl-SI" sz="1275" dirty="0"/>
              <a:t>. obremenitev, </a:t>
            </a:r>
            <a:r>
              <a:rPr lang="sl-SI" sz="1275" dirty="0" err="1"/>
              <a:t>redefiniranje</a:t>
            </a:r>
            <a:r>
              <a:rPr lang="sl-SI" sz="1275" dirty="0"/>
              <a:t> pogojev za sodelovanje, povečanje administrativnih zmogljivosti)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Uporaba </a:t>
            </a:r>
            <a:r>
              <a:rPr lang="sl-SI" sz="1275" u="sng" dirty="0"/>
              <a:t>orodij UI </a:t>
            </a:r>
            <a:r>
              <a:rPr lang="sl-SI" sz="1275" dirty="0"/>
              <a:t>– za premoščanje jezikovnih ovir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Trg javnega naročanja izkoristiti kot ključni instrument za </a:t>
            </a:r>
            <a:r>
              <a:rPr lang="sl-SI" sz="1275" u="sng" dirty="0"/>
              <a:t>spodbujanje družbene odgovornosti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Zgolj uporaba najnižje cene zahteva kritičen pregled 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Minimalna kvota za nabavo </a:t>
            </a:r>
            <a:r>
              <a:rPr lang="sl-SI" sz="1275" u="sng" dirty="0"/>
              <a:t>inovacij</a:t>
            </a:r>
          </a:p>
          <a:p>
            <a:pPr>
              <a:spcAft>
                <a:spcPts val="225"/>
              </a:spcAft>
              <a:buFont typeface="Courier New" panose="02070309020205020404" pitchFamily="49" charset="0"/>
              <a:buChar char="o"/>
            </a:pPr>
            <a:r>
              <a:rPr lang="sl-SI" sz="1275" dirty="0"/>
              <a:t> Transformacija EU zakonodajnega okvira v (enotno) </a:t>
            </a:r>
            <a:r>
              <a:rPr lang="sl-SI" sz="1275" u="sng" dirty="0"/>
              <a:t>Uredbo</a:t>
            </a:r>
          </a:p>
        </p:txBody>
      </p:sp>
      <p:pic>
        <p:nvPicPr>
          <p:cNvPr id="8" name="Slika 7" descr="Slika, ki vsebuje besede besedilo, posnetek zaslona, pisava, oblikovanje&#10;&#10;Opis je samodejno ustvarjen">
            <a:extLst>
              <a:ext uri="{FF2B5EF4-FFF2-40B4-BE49-F238E27FC236}">
                <a16:creationId xmlns:a16="http://schemas.microsoft.com/office/drawing/2014/main" id="{66247509-CC48-791D-028F-D05D4B443E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032" y="1051861"/>
            <a:ext cx="1653346" cy="26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A84F2C3-BCDE-2DA0-10FA-0A10A97C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27954"/>
            <a:ext cx="4586288" cy="385762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1950" dirty="0"/>
              <a:t>Zakonodaja JN skozi 30 let</a:t>
            </a:r>
            <a:endParaRPr lang="en-US" altLang="sl-SI" sz="1950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08F8175-3E5E-C517-5798-88EAFE126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676" y="1477866"/>
            <a:ext cx="4629150" cy="2508349"/>
          </a:xfrm>
        </p:spPr>
        <p:txBody>
          <a:bodyPr/>
          <a:lstStyle/>
          <a:p>
            <a:pPr marL="192881" lvl="1" indent="0">
              <a:buNone/>
            </a:pPr>
            <a:endParaRPr lang="sl-SI" altLang="sl-SI" dirty="0">
              <a:latin typeface="Georgia" panose="02040502050405020303" pitchFamily="18" charset="0"/>
            </a:endParaRP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ACFF5450-D71C-4F00-9087-10C30C99D7E4}"/>
              </a:ext>
            </a:extLst>
          </p:cNvPr>
          <p:cNvGraphicFramePr>
            <a:graphicFrameLocks/>
          </p:cNvGraphicFramePr>
          <p:nvPr/>
        </p:nvGraphicFramePr>
        <p:xfrm>
          <a:off x="357188" y="1035844"/>
          <a:ext cx="3782765" cy="310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94C94FBA-A9CD-45F0-8BEB-8FF60CFBC44C}"/>
              </a:ext>
            </a:extLst>
          </p:cNvPr>
          <p:cNvGraphicFramePr>
            <a:graphicFrameLocks/>
          </p:cNvGraphicFramePr>
          <p:nvPr/>
        </p:nvGraphicFramePr>
        <p:xfrm>
          <a:off x="4421089" y="1098640"/>
          <a:ext cx="4378226" cy="303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59C4804-FBCB-842C-9033-E6B73F5D9E4C}"/>
              </a:ext>
            </a:extLst>
          </p:cNvPr>
          <p:cNvSpPr txBox="1"/>
          <p:nvPr/>
        </p:nvSpPr>
        <p:spPr>
          <a:xfrm rot="16200000">
            <a:off x="4010490" y="2473646"/>
            <a:ext cx="64807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75" dirty="0"/>
              <a:t>število besed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0EBA51-7A54-E671-4790-F283465D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62" y="356871"/>
            <a:ext cx="6316043" cy="368240"/>
          </a:xfrm>
        </p:spPr>
        <p:txBody>
          <a:bodyPr>
            <a:noAutofit/>
          </a:bodyPr>
          <a:lstStyle/>
          <a:p>
            <a:r>
              <a:rPr lang="sl-SI" sz="2250" dirty="0"/>
              <a:t>Povečanje kompleksnosti zakonodajnega okolja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D0FDA7-0B31-5DD0-0597-7837936B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16" y="1009778"/>
            <a:ext cx="6767978" cy="2270614"/>
          </a:xfrm>
        </p:spPr>
        <p:txBody>
          <a:bodyPr>
            <a:normAutofit/>
          </a:bodyPr>
          <a:lstStyle/>
          <a:p>
            <a:pPr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sz="1350" dirty="0"/>
              <a:t> Vse več sektorske sekundarne zakonodaje na ravni EU</a:t>
            </a:r>
          </a:p>
          <a:p>
            <a:pPr lvl="1"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dirty="0"/>
              <a:t> Uredba (EU) 2024/1735 o vzpostavitvi okvira ukrepov za krepitev ekosistema proizvodnje neto ničelnih tehnologij Evrope (NZIA uredba)</a:t>
            </a:r>
          </a:p>
          <a:p>
            <a:pPr lvl="1">
              <a:spcAft>
                <a:spcPts val="150"/>
              </a:spcAft>
              <a:buFont typeface="Courier New" panose="02070309020205020404" pitchFamily="49" charset="0"/>
              <a:buChar char="o"/>
            </a:pPr>
            <a:r>
              <a:rPr lang="sl-SI" dirty="0"/>
              <a:t> Uredba (EU) 2024/1542 o vzpostavitvi okvira za določitev zahtev za okoljsko primerno zasnovo za trajnostne izdelke (</a:t>
            </a:r>
            <a:r>
              <a:rPr lang="sl-SI" dirty="0" err="1"/>
              <a:t>Ekodizajn</a:t>
            </a:r>
            <a:r>
              <a:rPr lang="sl-SI" dirty="0"/>
              <a:t> uredba)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sz="1500" dirty="0"/>
              <a:t> 16 zakonodajnih predlogov, ki neposredno vplivajo na javno naročanje</a:t>
            </a:r>
          </a:p>
          <a:p>
            <a:pPr marL="72009" lvl="1" indent="0">
              <a:buNone/>
            </a:pPr>
            <a:endParaRPr lang="sl-SI" dirty="0"/>
          </a:p>
          <a:p>
            <a:pPr>
              <a:buFont typeface="Courier New" panose="02070309020205020404" pitchFamily="49" charset="0"/>
              <a:buChar char="o"/>
            </a:pPr>
            <a:endParaRPr lang="sl-SI" dirty="0"/>
          </a:p>
        </p:txBody>
      </p:sp>
      <p:pic>
        <p:nvPicPr>
          <p:cNvPr id="5" name="Slika 4" descr="Slika, ki vsebuje besede besedilo, elektronika, posnetek zaslona, programska oprema&#10;&#10;Opis je samodejno ustvarjen">
            <a:extLst>
              <a:ext uri="{FF2B5EF4-FFF2-40B4-BE49-F238E27FC236}">
                <a16:creationId xmlns:a16="http://schemas.microsoft.com/office/drawing/2014/main" id="{A64B29F7-C516-9931-0452-C2590DE2A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5373">
            <a:off x="5417988" y="3304810"/>
            <a:ext cx="1696939" cy="1198816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CFA639F-77A6-3578-F907-4AE3DB13DA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350">
            <a:off x="1650469" y="3536783"/>
            <a:ext cx="1705221" cy="1193988"/>
          </a:xfrm>
          <a:prstGeom prst="rect">
            <a:avLst/>
          </a:prstGeom>
        </p:spPr>
      </p:pic>
      <p:pic>
        <p:nvPicPr>
          <p:cNvPr id="9" name="Slika 8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F7C39307-6D25-DAA4-5881-F82EF60D35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5998">
            <a:off x="2825033" y="3336785"/>
            <a:ext cx="1705943" cy="1198816"/>
          </a:xfrm>
          <a:prstGeom prst="rect">
            <a:avLst/>
          </a:prstGeom>
        </p:spPr>
      </p:pic>
      <p:pic>
        <p:nvPicPr>
          <p:cNvPr id="11" name="Slika 10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A97AC8FE-C665-B077-4AF4-2AB3A8D6AA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941">
            <a:off x="2488104" y="3761253"/>
            <a:ext cx="1705242" cy="1198816"/>
          </a:xfrm>
          <a:prstGeom prst="rect">
            <a:avLst/>
          </a:prstGeom>
        </p:spPr>
      </p:pic>
      <p:pic>
        <p:nvPicPr>
          <p:cNvPr id="13" name="Slika 12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F2F382B-C7F6-23E0-2874-F1C51D3B88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6959">
            <a:off x="3223462" y="3606056"/>
            <a:ext cx="1700224" cy="1195653"/>
          </a:xfrm>
          <a:prstGeom prst="rect">
            <a:avLst/>
          </a:prstGeom>
        </p:spPr>
      </p:pic>
      <p:pic>
        <p:nvPicPr>
          <p:cNvPr id="15" name="Slika 14" descr="Slika, ki vsebuje besede besedilo, posnetek zaslona, pisava, vzporedno&#10;&#10;Opis je samodejno ustvarjen">
            <a:extLst>
              <a:ext uri="{FF2B5EF4-FFF2-40B4-BE49-F238E27FC236}">
                <a16:creationId xmlns:a16="http://schemas.microsoft.com/office/drawing/2014/main" id="{374A8FF9-D457-CDF8-401F-C2D23FFD43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193" y="3621358"/>
            <a:ext cx="1703318" cy="1198816"/>
          </a:xfrm>
          <a:prstGeom prst="rect">
            <a:avLst/>
          </a:prstGeom>
        </p:spPr>
      </p:pic>
      <p:pic>
        <p:nvPicPr>
          <p:cNvPr id="17" name="Slika 16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02768686-9F40-B6A2-096D-193FA7CBC7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4382">
            <a:off x="4942958" y="3737526"/>
            <a:ext cx="1694303" cy="11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webextension1.xml><?xml version="1.0" encoding="utf-8"?>
<we:webextension xmlns:we="http://schemas.microsoft.com/office/webextensions/webextension/2010/11" id="{23257ddb-dd9a-403c-b767-153fed8c4a98}">
  <we:reference id="WA104379261" version="4.3" store="en-US" storeType="OMEX"/>
  <we:alternateReferences/>
  <we:properties>
    <we:property name="MENTIMETER_QUESTION_ID_KEY" value="null"/>
    <we:property name="Microsoft.Office.CampaignId" value="&quot;none&quot;"/>
    <we:property name="mentimeter-slide" value="{&quot;slideNumber&quot;:&quot;284&quot;,&quot;seriesId&quot;:&quot;alodid5en1edhmk3j8bo7bsf47hqygcc&quot;,&quot;questionId&quot;:&quot;vhm7s5o4xrgz&quot;,&quot;link&quot;:&quot;/app/presentation/n/alodid5en1edhmk3j8bo7bsf47hqygcc/old-powerpoint-addin?question=vhm7s5o4xrgz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11934</TotalTime>
  <Words>1198</Words>
  <Application>Microsoft Office PowerPoint</Application>
  <PresentationFormat>Diaprojekcija na zaslonu (16:9)</PresentationFormat>
  <Paragraphs>172</Paragraphs>
  <Slides>36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Georgia</vt:lpstr>
      <vt:lpstr>Segoe UI Light</vt:lpstr>
      <vt:lpstr>Wingdings</vt:lpstr>
      <vt:lpstr>Office Theme</vt:lpstr>
      <vt:lpstr>PowerPointova predstavitev</vt:lpstr>
      <vt:lpstr>Dobre prakse javnega naročanja spodbujajo konkurenčnost</vt:lpstr>
      <vt:lpstr>Moderni izzivi – stare rešitve?   Sistem javnega naročanja med učinkovitostjo in strateškimi politikami</vt:lpstr>
      <vt:lpstr>Leto 2023</vt:lpstr>
      <vt:lpstr>2023: Poročilo Evropskega računskega sodišča (2011-2021)</vt:lpstr>
      <vt:lpstr>Poročilo Evropskega računskega sodišča – 4 predlogi</vt:lpstr>
      <vt:lpstr>2024: Posebno poročilo Enrice Letta o notranjem trgu – Veliko več kot le trg: Predlogi za JN</vt:lpstr>
      <vt:lpstr>Zakonodaja JN skozi 30 let</vt:lpstr>
      <vt:lpstr>Povečanje kompleksnosti zakonodajnega okolja</vt:lpstr>
      <vt:lpstr>PowerPointova predstavitev</vt:lpstr>
      <vt:lpstr>Slovensko okolje javnega naročanja - naročniki</vt:lpstr>
      <vt:lpstr>PowerPointova predstavitev</vt:lpstr>
      <vt:lpstr>PowerPointova predstavitev</vt:lpstr>
      <vt:lpstr>Slovensko okolje javnega naročanja - naročniki</vt:lpstr>
      <vt:lpstr>Kompleksnost naročil</vt:lpstr>
      <vt:lpstr>Distribucija pogajanj po mesecih</vt:lpstr>
      <vt:lpstr>Ena ponudba - soodvisnost od trajanja postopkov</vt:lpstr>
      <vt:lpstr>Učinkovitost naročanja - postopki</vt:lpstr>
      <vt:lpstr>Učinkovitost naročanja - tehnike</vt:lpstr>
      <vt:lpstr>PowerPointova predstavitev</vt:lpstr>
      <vt:lpstr>Mentimeter for PowerPoint</vt:lpstr>
      <vt:lpstr>PowerPointova predstavitev</vt:lpstr>
      <vt:lpstr>Kateri sistemski instituti lahko povečajo konkurenčnost?</vt:lpstr>
      <vt:lpstr> PROFESIONALIZACIJA DIGITALIZACIJA ANALITIKA SISTEM NADZOR POSEBNI UKREPI ZA GOSPODARSKE SUBJEKTE MEDNAORDNO PODROČJE   </vt:lpstr>
      <vt:lpstr> PROFESIONALIZACIJA  </vt:lpstr>
      <vt:lpstr> SISTEM  </vt:lpstr>
      <vt:lpstr>Analitika (kazalniki, UI za prepoznavo vzorcev…)  Nadzor (sodelovanje z zagovorniki javnega interesa  Gospodarski subjekti (pomoč pri pripravi dokumentacije, prisotnost po regijah…)  Mednarodno sodelovanje (sredstva, proaktivno delovanje v okviru EK…)</vt:lpstr>
      <vt:lpstr> DIGITALIZACIJA  </vt:lpstr>
      <vt:lpstr>Digitalna orodja v javnem naročanju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Vanja Režonja Utenkar</cp:lastModifiedBy>
  <cp:revision>20</cp:revision>
  <dcterms:created xsi:type="dcterms:W3CDTF">2024-09-02T08:09:13Z</dcterms:created>
  <dcterms:modified xsi:type="dcterms:W3CDTF">2024-10-09T12:03:49Z</dcterms:modified>
</cp:coreProperties>
</file>