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25" r:id="rId4"/>
    <p:sldId id="329" r:id="rId5"/>
    <p:sldId id="326" r:id="rId6"/>
    <p:sldId id="327" r:id="rId7"/>
    <p:sldId id="330" r:id="rId8"/>
    <p:sldId id="328" r:id="rId9"/>
    <p:sldId id="331" r:id="rId10"/>
    <p:sldId id="332" r:id="rId11"/>
    <p:sldId id="333" r:id="rId12"/>
    <p:sldId id="351" r:id="rId13"/>
    <p:sldId id="334" r:id="rId14"/>
    <p:sldId id="335" r:id="rId15"/>
    <p:sldId id="336" r:id="rId16"/>
    <p:sldId id="338" r:id="rId17"/>
    <p:sldId id="339" r:id="rId18"/>
    <p:sldId id="340" r:id="rId19"/>
    <p:sldId id="362" r:id="rId20"/>
    <p:sldId id="341" r:id="rId21"/>
    <p:sldId id="342" r:id="rId22"/>
    <p:sldId id="343" r:id="rId23"/>
    <p:sldId id="344" r:id="rId24"/>
    <p:sldId id="345" r:id="rId25"/>
    <p:sldId id="346" r:id="rId26"/>
    <p:sldId id="347" r:id="rId2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B1DC"/>
    <a:srgbClr val="71B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9FDE1C-C406-ADD6-A2E0-88F43B859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73F68AB-A777-D2A1-2028-6875701A2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B6BD7F2-2926-B146-7918-C2FFBE1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6884BD0-B35D-A52E-728A-A77EFA08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84A63AD-5303-1EFA-8B19-79032E89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18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B3806D-57BE-A41A-5173-0DD57B8B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C55FD06-A1BD-916B-517A-8EA023249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4897481-A58B-2823-16AF-B1DBFBE6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C321657-21C7-6A35-49CC-64DC461A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B7A07C8-9B5A-82AE-1F1C-54F19103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318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445AA0E-DB94-390E-DEE0-0AD898DAC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2DBD198-FD79-79BC-1F46-E1B2FAC73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FE973F4-7D57-D46F-3356-AB34DFB1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59B4327-E993-32D8-28BA-863C210E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2E334E8-21A7-4B93-F0EE-C122A03C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59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FAEAA7-AF4B-B707-9125-5A634254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B0678BD-EB9F-B5FC-D8E4-C2BADEBC3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1407C6-59F6-504E-60DE-EC4E1C7B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82631E2-DFC2-C8A9-660D-37772C00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41CD314-CAD2-DEBD-9EF5-5A639A48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64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257A1E-DE2F-236C-949B-55D32C9A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96DA540-DE61-C21F-BEDA-48F1D2C23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1EB2166-21C8-387F-1DAB-E5E68ADC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5B8427-2C0D-6693-B5BE-326A7014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F5E52BC-208A-5A10-AEE3-C4BE6EF4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70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D6260B-3E1C-52E7-7D9F-E6A4D226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EB8822A-DAFA-5390-7781-A5D25F36C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4875872D-22AB-510D-4FA3-30C9DBD89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E8D35DB-42BB-D4C7-3120-0B90C425C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F2C9EA7-E830-E6A9-1832-0BA3D76C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A276AAA-6518-EA2E-E769-9763C2C9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50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BC4B2D-E58E-67E7-2595-87DBCF444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0F8886A-A924-321C-5B75-195A80635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9D4D7DE-69B4-0530-D6D9-8FFE47083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6441071E-18B4-21A5-91C7-08014F5A0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75F2610-4D5E-E9AD-5A44-698C456BDE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5C8F8867-A5EA-93A3-8678-3B906449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6FF6D2DA-A86F-8F27-EC25-CA0EAE91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3CE1F4C-83C9-8CC9-7967-062F8CF1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31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F6C70F-436C-EDE6-64D1-C5DB75D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01DA4CF-24D7-75D9-1409-7B380E99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932064DB-B799-C2C4-EB46-C6730BDD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DF3E964-7AF0-9EE1-F9B2-0719A0597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18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427BB470-551F-874A-27A7-AA09E2F0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E7CCD1D-AFD0-02D9-2683-16E022E3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80A5472-8DF2-2FE9-0B2F-6734EC2F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192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1D4ED-C095-E226-B306-690A5461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510FADF-5083-F4EC-D3CC-2D09218F9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439554A-18FF-519B-AD29-DAC8836AA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3D786F0-DD81-FA55-425F-DB5CF413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01461C-61A9-96DC-F70E-A1C986E8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83E6C59-4A5F-B7B3-AE76-3AC28AE7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497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D59571-33D2-D2AE-8ECC-D447A036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D92057D-61EC-5851-4372-DAD4D4BB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D2D2972-4078-F083-7F41-1DBA43F4F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2579141-43CC-7714-0AA8-7EEC6562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D9514C7-E368-F90A-1BD7-49FCB903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8DC3F18-9FEB-6F06-BC1E-45ABD57B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25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A71EFBE-1F09-0295-B55F-A9203AEA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F66F6C3-7F26-A349-46AA-1BD9F1F58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B4CA90-AE6B-3B16-E218-EF3CC58DF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66D3-E077-4167-B156-57EF25E36F81}" type="datetimeFigureOut">
              <a:rPr lang="sl-SI" smtClean="0"/>
              <a:t>22. 01. 2025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270BA3B-A406-CE3A-BDBB-7DB8F2D92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51FB197-3654-3228-AD79-5D8479B70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0A440-40BA-4814-8719-C98C0CFAAAD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60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28016" y="1920239"/>
            <a:ext cx="11887200" cy="3780845"/>
          </a:xfrm>
        </p:spPr>
        <p:txBody>
          <a:bodyPr anchor="ctr">
            <a:normAutofit fontScale="90000"/>
          </a:bodyPr>
          <a:lstStyle/>
          <a:p>
            <a:br>
              <a:rPr lang="sl-SI" sz="4800" b="1" dirty="0"/>
            </a:br>
            <a:br>
              <a:rPr lang="sl-SI" sz="4800" b="1" dirty="0"/>
            </a:br>
            <a:br>
              <a:rPr lang="sl-SI" sz="4800" b="1" dirty="0"/>
            </a:br>
            <a:br>
              <a:rPr lang="sl-SI" sz="4800" b="1" dirty="0"/>
            </a:br>
            <a:r>
              <a:rPr lang="sl-SI" sz="4900" b="1" dirty="0"/>
              <a:t>PREVEDBA PLAČNIH RAZREDOV </a:t>
            </a:r>
            <a:br>
              <a:rPr lang="sl-SI" sz="4900" b="1" dirty="0"/>
            </a:br>
            <a:r>
              <a:rPr lang="sl-SI" sz="4900" b="1" dirty="0"/>
              <a:t>V NOVO PLAČNO LESTVICO </a:t>
            </a:r>
            <a:br>
              <a:rPr lang="sl-SI" sz="4800" b="1" dirty="0"/>
            </a:br>
            <a:br>
              <a:rPr lang="sl-SI" sz="4800" b="1" dirty="0"/>
            </a:br>
            <a:r>
              <a:rPr lang="sl-SI" sz="4800" b="1" dirty="0"/>
              <a:t>Martina Jug</a:t>
            </a: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D8C7CF0A-C79C-7C3A-4501-B3EC521EDD9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5" y="57151"/>
            <a:ext cx="12054460" cy="13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6AC2466B-1106-3CC0-C193-24DD93AD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637"/>
          </a:xfrm>
        </p:spPr>
        <p:txBody>
          <a:bodyPr>
            <a:normAutofit/>
          </a:bodyPr>
          <a:lstStyle/>
          <a:p>
            <a:pPr algn="ctr"/>
            <a:r>
              <a:rPr lang="sl-SI" sz="4000" dirty="0"/>
              <a:t>PREVEDBA PR JAVNEGA USLUŽBENCA – Primer 2</a:t>
            </a:r>
          </a:p>
        </p:txBody>
      </p:sp>
      <p:graphicFrame>
        <p:nvGraphicFramePr>
          <p:cNvPr id="12" name="Označba mesta vsebine 11">
            <a:extLst>
              <a:ext uri="{FF2B5EF4-FFF2-40B4-BE49-F238E27FC236}">
                <a16:creationId xmlns:a16="http://schemas.microsoft.com/office/drawing/2014/main" id="{87CEA593-07A5-60FF-4394-5211B438D9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966951"/>
              </p:ext>
            </p:extLst>
          </p:nvPr>
        </p:nvGraphicFramePr>
        <p:xfrm>
          <a:off x="838200" y="1405762"/>
          <a:ext cx="7500746" cy="1142052"/>
        </p:xfrm>
        <a:graphic>
          <a:graphicData uri="http://schemas.openxmlformats.org/drawingml/2006/table">
            <a:tbl>
              <a:tblPr firstRow="1" firstCol="1" bandRow="1"/>
              <a:tblGrid>
                <a:gridCol w="3156378">
                  <a:extLst>
                    <a:ext uri="{9D8B030D-6E8A-4147-A177-3AD203B41FA5}">
                      <a16:colId xmlns:a16="http://schemas.microsoft.com/office/drawing/2014/main" val="1212779969"/>
                    </a:ext>
                  </a:extLst>
                </a:gridCol>
                <a:gridCol w="677832">
                  <a:extLst>
                    <a:ext uri="{9D8B030D-6E8A-4147-A177-3AD203B41FA5}">
                      <a16:colId xmlns:a16="http://schemas.microsoft.com/office/drawing/2014/main" val="3162954689"/>
                    </a:ext>
                  </a:extLst>
                </a:gridCol>
                <a:gridCol w="3046620">
                  <a:extLst>
                    <a:ext uri="{9D8B030D-6E8A-4147-A177-3AD203B41FA5}">
                      <a16:colId xmlns:a16="http://schemas.microsoft.com/office/drawing/2014/main" val="1794464148"/>
                    </a:ext>
                  </a:extLst>
                </a:gridCol>
                <a:gridCol w="619916">
                  <a:extLst>
                    <a:ext uri="{9D8B030D-6E8A-4147-A177-3AD203B41FA5}">
                      <a16:colId xmlns:a16="http://schemas.microsoft.com/office/drawing/2014/main" val="3038751707"/>
                    </a:ext>
                  </a:extLst>
                </a:gridCol>
              </a:tblGrid>
              <a:tr h="285513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DELOVNO MESTO S KOREKCIJO PR: UČITELJ (v nazivu)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827692"/>
                  </a:ext>
                </a:extLst>
              </a:tr>
              <a:tr h="285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Izhodiščni PR DM/N 31.12.2024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Korekcija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048379"/>
                  </a:ext>
                </a:extLst>
              </a:tr>
              <a:tr h="285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Št. PR napredovanj na DM/nazivu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Prevedeni PR DM/N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236822"/>
                  </a:ext>
                </a:extLst>
              </a:tr>
              <a:tr h="285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Št. PR odprave nesorazmerij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Izhodiščni PR DM/N 1. 1. 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91728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5B62E22-5162-E7F8-8B63-B014CA450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596033"/>
              </p:ext>
            </p:extLst>
          </p:nvPr>
        </p:nvGraphicFramePr>
        <p:xfrm>
          <a:off x="838200" y="2817895"/>
          <a:ext cx="8953500" cy="3327400"/>
        </p:xfrm>
        <a:graphic>
          <a:graphicData uri="http://schemas.openxmlformats.org/drawingml/2006/table">
            <a:tbl>
              <a:tblPr firstRow="1" firstCol="1" bandRow="1"/>
              <a:tblGrid>
                <a:gridCol w="2526941">
                  <a:extLst>
                    <a:ext uri="{9D8B030D-6E8A-4147-A177-3AD203B41FA5}">
                      <a16:colId xmlns:a16="http://schemas.microsoft.com/office/drawing/2014/main" val="165643253"/>
                    </a:ext>
                  </a:extLst>
                </a:gridCol>
                <a:gridCol w="1216384">
                  <a:extLst>
                    <a:ext uri="{9D8B030D-6E8A-4147-A177-3AD203B41FA5}">
                      <a16:colId xmlns:a16="http://schemas.microsoft.com/office/drawing/2014/main" val="299699286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1733366375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50437002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8574304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646542128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695342510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 31. 12. 2024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51192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Vrednost PR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2470,01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2568,81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2671,56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2778,42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2889,57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3005,14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26092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 z nesorazmerji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42605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Vrednost PR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2778,42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2889,57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3005,14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3125,35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3250,36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3380,38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12523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Prevedba PR JU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18670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Prevedba JU s K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57781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Vrednost PR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2868,83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3043,54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3134,85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3228,9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3425,54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3528,3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97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Prevedba po DM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8694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Prevedba JU po DM s K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99889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Vrednost PR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2868,83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2954,9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3043,54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3134,85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3228,9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3325,76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0007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Razlika v EUR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398,82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474,73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463,29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450,48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535,97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523,16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9542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Razlika v %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056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75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07590C7-FC8F-9B93-17CB-1CC42CF1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dirty="0"/>
              <a:t>PRIPOMOČEK ZA PREVEDBO PLAČNIH RAZREDOV  - Primer 3</a:t>
            </a:r>
          </a:p>
        </p:txBody>
      </p:sp>
      <p:pic>
        <p:nvPicPr>
          <p:cNvPr id="10" name="Označba mesta vsebine 9">
            <a:extLst>
              <a:ext uri="{FF2B5EF4-FFF2-40B4-BE49-F238E27FC236}">
                <a16:creationId xmlns:a16="http://schemas.microsoft.com/office/drawing/2014/main" id="{78E35D2D-13E4-B572-08CD-E3EB70A264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56640" y="1793957"/>
            <a:ext cx="9784080" cy="4698918"/>
          </a:xfrm>
        </p:spPr>
      </p:pic>
    </p:spTree>
    <p:extLst>
      <p:ext uri="{BB962C8B-B14F-4D97-AF65-F5344CB8AC3E}">
        <p14:creationId xmlns:p14="http://schemas.microsoft.com/office/powerpoint/2010/main" val="349077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07590C7-FC8F-9B93-17CB-1CC42CF1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dirty="0"/>
              <a:t>PRIPOMOČEK ZA PREVEDBO PLAČNIH RAZREDOV  - Primer 4</a:t>
            </a:r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48288108-7529-CF8A-1725-141EA88EA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8560" y="1690688"/>
            <a:ext cx="9753600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57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384D88B5-8061-B9E8-6E90-1F478793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IZJEME PRI PREVEDBI - PRIPRAVNIKI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C75BEDF-27AE-3429-DBC3-9FE45B00B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sl-SI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800" dirty="0"/>
              <a:t>po ZSPJS odbitek 6 PR, po ZSTSPJS odbitek 4 PR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l-SI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800" dirty="0"/>
              <a:t>PR pripravnika se </a:t>
            </a:r>
            <a:r>
              <a:rPr lang="sl-SI" sz="2800" b="1" dirty="0"/>
              <a:t>ne</a:t>
            </a:r>
            <a:r>
              <a:rPr lang="sl-SI" sz="2800" dirty="0"/>
              <a:t> prevaja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l-SI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800" dirty="0"/>
              <a:t>na 1. 1. 2025 ga uvrstimo v izhodiščni PR DM/N z odbitkom 4 PR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45969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3528EBD-BFC0-C75C-E946-CBEC5214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IZJEME PRI PREVEDBI – JAVNI USLUŽBENCI S PLAČO PO 14. ČLENU ZSPJS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8F6CF0B-F0EF-FF75-E3E3-B5043277D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na novo izračunamo PR na 31. 12. 2024, brez odbitka po 14. členu ZSPJS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PR, ki je podlaga za prevedbo, se določi tako, da se PR JU na 31. 12. 2024, brez odbitka po14. členom ZSPJS, prišteje število PR, pridobljenih zaradi odprave nesorazmerij v OP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0260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16A4A961-60FF-D798-775C-35DD9594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OHRANITEV PLAČNIH RAZREDOV NAPREDOVANJ - 113. ČLEN ZSTSPJS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935D789-DEA6-A63E-439B-76745B119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200" dirty="0"/>
              <a:t> Do 23. 12. 2024 se ponovno določi PR JU, ki so sklenili PZ za drugo DM v istem ali nižjem TR </a:t>
            </a:r>
            <a:r>
              <a:rPr lang="sl-SI" sz="2200" u="sng" dirty="0"/>
              <a:t>pred 1. 4. 2023 </a:t>
            </a:r>
            <a:r>
              <a:rPr lang="sl-SI" sz="2200" dirty="0"/>
              <a:t>in zaradi omejitve iz drugega odstavka 7. člena ZSPJS (</a:t>
            </a:r>
            <a:r>
              <a:rPr lang="sl-SI" sz="2200" dirty="0" err="1"/>
              <a:t>t.i</a:t>
            </a:r>
            <a:r>
              <a:rPr lang="sl-SI" sz="2200" dirty="0"/>
              <a:t>. strop) pod pogoji iz prvega odstavka 20. člena ZSPJS s prejšnjega delovnega mesta niso prenesli vseh doseženih PR napredovanj (upoštevajo se vsi PR napredovanj, ki so jih dosegli na prejšnjem delovnem mestu)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000" dirty="0"/>
              <a:t>Npr. JU na DM višji znanstveni sodelavec je imel leta 2020 8 napredovanj, a je zaradi stropa na DM znanstveni svetnik prenesel le 4 napredovanja; sedanjemu PR JU se doda 4 PR</a:t>
            </a:r>
          </a:p>
          <a:p>
            <a:pPr marL="457200" lvl="1" indent="0">
              <a:buNone/>
            </a:pPr>
            <a:endParaRPr lang="sl-SI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200" dirty="0"/>
              <a:t> JU pridobijo pravico do višje plače v skladu z višjo uvrstitvijo s </a:t>
            </a:r>
            <a:r>
              <a:rPr lang="sl-SI" sz="2200" u="sng" dirty="0"/>
              <a:t>1. 1. 2025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200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200" dirty="0"/>
              <a:t> Podlaga za prevedbo je </a:t>
            </a:r>
            <a:r>
              <a:rPr lang="sl-SI" sz="2200" u="sng" dirty="0"/>
              <a:t>povišan PR JU</a:t>
            </a:r>
            <a:r>
              <a:rPr lang="sl-SI" sz="2200" dirty="0"/>
              <a:t> + št. PR nesorazmerij</a:t>
            </a:r>
            <a:endParaRPr lang="sl-SI" sz="2200" u="sng" dirty="0"/>
          </a:p>
          <a:p>
            <a:pPr>
              <a:buFont typeface="Wingdings" panose="05000000000000000000" pitchFamily="2" charset="2"/>
              <a:buChar char="Ø"/>
            </a:pPr>
            <a:endParaRPr lang="sl-SI" u="sng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1847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4" name="Naslov 3">
            <a:extLst>
              <a:ext uri="{FF2B5EF4-FFF2-40B4-BE49-F238E27FC236}">
                <a16:creationId xmlns:a16="http://schemas.microsoft.com/office/drawing/2014/main" id="{03F71370-1FA8-60A2-86CD-4B3593B0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PRIDOBITEV PRAVICE DO VIŠJE OSNOVNE PLAČE</a:t>
            </a:r>
            <a:endParaRPr lang="sl-SI" dirty="0"/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EFB1F97D-9BCF-5CC2-2B79-835211559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101. čl. ZSTSPJS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 JU pridobijo pravico do OP glede na uvrstitev v PR 1. 1. 2025 </a:t>
            </a:r>
            <a:r>
              <a:rPr lang="sl-SI" sz="2800" b="1" dirty="0"/>
              <a:t>postopno</a:t>
            </a:r>
            <a:r>
              <a:rPr lang="sl-SI" sz="2800" dirty="0"/>
              <a:t>, najkasneje v treh letih (do 1. 1. 2028) 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 OP v prehodnem obdobju </a:t>
            </a:r>
            <a:r>
              <a:rPr lang="sl-SI" sz="2800" u="sng" dirty="0"/>
              <a:t>ni</a:t>
            </a:r>
            <a:r>
              <a:rPr lang="sl-SI" sz="2800" dirty="0"/>
              <a:t> vrednost PR, v katerega je JU uvrščen s prevedbo, ampak </a:t>
            </a:r>
            <a:r>
              <a:rPr lang="sl-SI" sz="2800" b="1" dirty="0">
                <a:solidFill>
                  <a:schemeClr val="accent1"/>
                </a:solidFill>
              </a:rPr>
              <a:t>seštevek OP 31. 12. 2024 </a:t>
            </a:r>
            <a:r>
              <a:rPr lang="sl-SI" sz="2800" dirty="0"/>
              <a:t>in </a:t>
            </a:r>
            <a:r>
              <a:rPr lang="sl-SI" sz="2800" b="1" dirty="0">
                <a:solidFill>
                  <a:srgbClr val="FF0000"/>
                </a:solidFill>
              </a:rPr>
              <a:t>dela razlike v OP po in pred prevedbo</a:t>
            </a:r>
            <a:r>
              <a:rPr lang="sl-SI" sz="2800" dirty="0"/>
              <a:t>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80677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578950C-20CA-7A78-B808-82BD5D0E7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DOLOČITEV RAZLIKE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06F2BE4-1719-6AC3-69FD-EB25DCDC8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Razlika med vrednostjo PR, v katerega se uvrstijo 1. 1. 2025, in vrednostjo PR, v katerega so bili na istem delovnem mestu uvrščeni na dan 31. 12. 2024, oziroma minimalno plačo 2024. </a:t>
            </a:r>
          </a:p>
          <a:p>
            <a:endParaRPr lang="sl-SI" sz="20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3134,85 EUR </a:t>
            </a:r>
            <a:r>
              <a:rPr lang="sl-SI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(32. PR na 1. 1. 2025) - </a:t>
            </a:r>
            <a:r>
              <a:rPr lang="sl-SI" sz="20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2778,42 EUR </a:t>
            </a:r>
            <a:r>
              <a:rPr lang="sl-SI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(46 PR na 31. 12. 2024) = </a:t>
            </a:r>
            <a:r>
              <a:rPr lang="sl-SI" sz="20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356,43 EUR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1636,06 EUR </a:t>
            </a:r>
            <a:r>
              <a:rPr lang="sl-SI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(10. PR na 1. 1. 2025) - </a:t>
            </a:r>
            <a:r>
              <a:rPr lang="sl-SI" sz="20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1253,9</a:t>
            </a:r>
            <a:r>
              <a:rPr lang="sl-SI" sz="2000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l-SI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EUR (MIN PLAČA 2024) = </a:t>
            </a:r>
            <a:r>
              <a:rPr lang="sl-SI" sz="20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382,16 EUR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S 1. januarjem 2025 javni uslužbenci pridobijo pravico do izplačila celotnega zneska do vrednosti minimalne plače za leto 2025; izračuna se jim nova razlika med vrednostjo PR in minimalno plačo 2025.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2322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B7171309-03D3-A694-FD25-B6F030E20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DOLOČITEV RAZLIKE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37C518B-EAAD-ECC1-FED7-413C92BE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3400" b="1" dirty="0">
                <a:solidFill>
                  <a:schemeClr val="accent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Pripravniki: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3400" dirty="0"/>
              <a:t> na novo izračunamo PR na 31. 12. 2024, upoštevaje odbitek 4 PR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3400" dirty="0"/>
              <a:t> razliko računamo med vrednostjo PR JU 1. 1. 2025 in vrednostjo PR JU 31.12. 2024 (z odbitkom 4 PR)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3400" dirty="0"/>
              <a:t> s prehodom v nov plačni sistem pripravnik takoj pridobi 2 PR, razliko pa v predvidenih obrokih</a:t>
            </a:r>
          </a:p>
          <a:p>
            <a:pPr marL="1828800" lvl="4" indent="0">
              <a:buNone/>
            </a:pPr>
            <a:endParaRPr lang="sl-SI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3400" b="1" dirty="0">
                <a:solidFill>
                  <a:schemeClr val="accent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JU z odbitkom po 14. čl. ZSPJS: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3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l-SI" sz="3400" dirty="0">
                <a:effectLst/>
                <a:ea typeface="Times New Roman" panose="02020603050405020304" pitchFamily="18" charset="0"/>
              </a:rPr>
              <a:t>razliko računamo med vrednostjo PR JU 1. 1. 2025 in </a:t>
            </a:r>
            <a:r>
              <a:rPr lang="sl-SI" sz="3400" dirty="0">
                <a:effectLst/>
                <a:ea typeface="Calibri" panose="020F0502020204030204" pitchFamily="34" charset="0"/>
              </a:rPr>
              <a:t>vrednostjo</a:t>
            </a:r>
            <a:r>
              <a:rPr lang="sl-SI" sz="3400" dirty="0">
                <a:effectLst/>
                <a:ea typeface="Times New Roman" panose="02020603050405020304" pitchFamily="18" charset="0"/>
              </a:rPr>
              <a:t> PR, v katerega bi bil JU uvrščen na dan 31. 12. 2024, brez zmanjšanja osnovne plače v skladu s 14. členom ZSPJS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3400" dirty="0"/>
              <a:t>s prehodom v nov plačni sistem JU takoj pridobi 1 oz. 2 PR, razliko pa v predvidenih obrokih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78761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B7171309-03D3-A694-FD25-B6F030E20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DOLOČITEV RAZLIKE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37C518B-EAAD-ECC1-FED7-413C92BE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400" b="1" dirty="0">
                <a:solidFill>
                  <a:srgbClr val="0070C0"/>
                </a:solidFill>
              </a:rPr>
              <a:t> JU, napoteni na delo v tujino: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dirty="0"/>
              <a:t> ugotovi se razlika med vrednostjo OP na dan 1. 1. 2025 in vrednostjo OP na istem DM na dan 31. 12. 2024 </a:t>
            </a:r>
          </a:p>
        </p:txBody>
      </p:sp>
    </p:spTree>
    <p:extLst>
      <p:ext uri="{BB962C8B-B14F-4D97-AF65-F5344CB8AC3E}">
        <p14:creationId xmlns:p14="http://schemas.microsoft.com/office/powerpoint/2010/main" val="69795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389034B-B6C5-5C99-6563-2BD03A29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PRAVNA PODLAGA ZA PREVEDBO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DE354EA-9991-327E-5CC0-2453AE303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400" dirty="0"/>
              <a:t> </a:t>
            </a:r>
            <a:r>
              <a:rPr lang="sl-SI" sz="2400" b="1" dirty="0">
                <a:solidFill>
                  <a:schemeClr val="accent1"/>
                </a:solidFill>
              </a:rPr>
              <a:t>Zakon o skupnih temeljih sistema plač v javnem sektorju</a:t>
            </a:r>
            <a:r>
              <a:rPr lang="sl-SI" sz="2400" dirty="0"/>
              <a:t> (Uradni list RS, št. 95/24; ZSTSPJS); prehodne določbe: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u="sng" dirty="0"/>
              <a:t> 95. čl. ZSTSPJS</a:t>
            </a:r>
            <a:r>
              <a:rPr lang="sl-SI" sz="2400" dirty="0"/>
              <a:t>: prevedba plačnih razredov delovnih mest in nazivov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sl-SI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u="sng" dirty="0"/>
              <a:t> 96. in 97. čl. ZSTSPJS</a:t>
            </a:r>
            <a:r>
              <a:rPr lang="sl-SI" sz="2400" dirty="0"/>
              <a:t>: prevedba plačnega razreda javnega uslužbenca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sl-SI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u="sng" dirty="0"/>
              <a:t> 101. čl. ZSTSPJS:</a:t>
            </a:r>
            <a:r>
              <a:rPr lang="sl-SI" sz="2400" dirty="0"/>
              <a:t> postopna pridobitev pravice do višje plače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09778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F0CFBF5-5C63-98DA-7C90-B21F9677D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/>
              <a:t>POSTOPNA PRIDOBITEV VIŠJE OSNOVNE PLAČE</a:t>
            </a:r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462B28-BECE-3A57-AA42-8C71DF678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800" dirty="0">
                <a:ea typeface="Times New Roman" panose="02020603050405020304" pitchFamily="18" charset="0"/>
                <a:cs typeface="Arial" panose="020B0604020202020204" pitchFamily="34" charset="0"/>
              </a:rPr>
              <a:t>Razlika se izplača </a:t>
            </a:r>
            <a:r>
              <a:rPr lang="sl-SI" sz="2800" b="1" dirty="0">
                <a:ea typeface="Times New Roman" panose="02020603050405020304" pitchFamily="18" charset="0"/>
                <a:cs typeface="Arial" panose="020B0604020202020204" pitchFamily="34" charset="0"/>
              </a:rPr>
              <a:t>v največ 6 obrokih: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8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28700" lvl="2" indent="-342900" fontAlgn="b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2800" b="0" i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1. 1. 2025</a:t>
            </a:r>
            <a:endParaRPr lang="sl-SI" sz="2800" b="0" i="0" u="none" strike="noStrike" dirty="0">
              <a:effectLst/>
            </a:endParaRPr>
          </a:p>
          <a:p>
            <a:pPr marL="1028700" lvl="2" indent="-342900" fontAlgn="b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2800" b="0" i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1. 10. 2025</a:t>
            </a:r>
            <a:endParaRPr lang="sl-SI" sz="2800" b="0" i="0" u="none" strike="noStrike" dirty="0">
              <a:effectLst/>
            </a:endParaRPr>
          </a:p>
          <a:p>
            <a:pPr marL="1028700" lvl="2" indent="-342900" fontAlgn="b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2800" b="0" i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1. 6. 2026</a:t>
            </a:r>
            <a:endParaRPr lang="sl-SI" sz="2800" b="0" i="0" u="none" strike="noStrike" dirty="0">
              <a:effectLst/>
            </a:endParaRPr>
          </a:p>
          <a:p>
            <a:pPr marL="1028700" lvl="2" indent="-342900" fontAlgn="b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2800" b="0" i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1. 12. 2026</a:t>
            </a:r>
            <a:endParaRPr lang="sl-SI" sz="2800" b="0" i="0" u="none" strike="noStrike" dirty="0">
              <a:effectLst/>
            </a:endParaRPr>
          </a:p>
          <a:p>
            <a:pPr marL="1028700" lvl="2" indent="-342900" fontAlgn="b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2800" b="0" i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1. 7. 2027</a:t>
            </a:r>
            <a:endParaRPr lang="sl-SI" sz="2800" b="0" i="0" u="none" strike="noStrike" dirty="0">
              <a:effectLst/>
            </a:endParaRPr>
          </a:p>
          <a:p>
            <a:pPr marL="1028700" lvl="2" indent="-342900" fontAlgn="b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2800" b="0" i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1. 1. 2028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89561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EA6F225-7E4F-8CB5-16DA-594BF6F8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>
            <a:normAutofit/>
          </a:bodyPr>
          <a:lstStyle/>
          <a:p>
            <a:pPr algn="ctr"/>
            <a:r>
              <a:rPr lang="sl-SI" sz="4000" dirty="0"/>
              <a:t>POSTOPNA PRIDOBITEV VIŠJE OSNOVNE PLAČE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A709091C-952E-944D-7DFD-859DD7702F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461971"/>
              </p:ext>
            </p:extLst>
          </p:nvPr>
        </p:nvGraphicFramePr>
        <p:xfrm>
          <a:off x="1492738" y="1461477"/>
          <a:ext cx="8613287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865">
                  <a:extLst>
                    <a:ext uri="{9D8B030D-6E8A-4147-A177-3AD203B41FA5}">
                      <a16:colId xmlns:a16="http://schemas.microsoft.com/office/drawing/2014/main" val="1141699146"/>
                    </a:ext>
                  </a:extLst>
                </a:gridCol>
                <a:gridCol w="6079422">
                  <a:extLst>
                    <a:ext uri="{9D8B030D-6E8A-4147-A177-3AD203B41FA5}">
                      <a16:colId xmlns:a16="http://schemas.microsoft.com/office/drawing/2014/main" val="3660770862"/>
                    </a:ext>
                  </a:extLst>
                </a:gridCol>
              </a:tblGrid>
              <a:tr h="390251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DATUM OBROKA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VIŠINA OBROKA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233489"/>
                  </a:ext>
                </a:extLst>
              </a:tr>
              <a:tr h="690445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1. 1. 2025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12 % razlike ali 100 EUR; kar je za JU bolj ugodno</a:t>
                      </a:r>
                    </a:p>
                    <a:p>
                      <a:pPr algn="ctr"/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763979"/>
                  </a:ext>
                </a:extLst>
              </a:tr>
              <a:tr h="690445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1. 10. 2025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dirty="0"/>
                        <a:t>12 % razlike ali 100 EUR; kar je za JU bolj ugodno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67819"/>
                  </a:ext>
                </a:extLst>
              </a:tr>
              <a:tr h="690445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1. 6. 2026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dirty="0"/>
                        <a:t>12 % razlike ali 70 EUR; kar je za JU bolj ugodno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888521"/>
                  </a:ext>
                </a:extLst>
              </a:tr>
              <a:tr h="690445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1. 12. 2026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dirty="0"/>
                        <a:t>15 % razlike ali 50 EUR; kar je za JU bolj ugodno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745102"/>
                  </a:ext>
                </a:extLst>
              </a:tr>
              <a:tr h="690445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1. 7. 2027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dirty="0"/>
                        <a:t>15 % razlike ali 100 EUR; kar je za JU bolj ugodno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58932"/>
                  </a:ext>
                </a:extLst>
              </a:tr>
              <a:tr h="690445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1. 1. 2028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/>
                        <a:t>Preostanek razlike </a:t>
                      </a:r>
                    </a:p>
                    <a:p>
                      <a:pPr algn="ctr"/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19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382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B71C961D-D42D-3C98-E7E1-BBC4459B5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2229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>POSTOPNA PRIDOBITEV VIŠJE OSNOVNE PLAČE</a:t>
            </a:r>
          </a:p>
        </p:txBody>
      </p:sp>
      <p:graphicFrame>
        <p:nvGraphicFramePr>
          <p:cNvPr id="3" name="Označba mesta vsebine 4">
            <a:extLst>
              <a:ext uri="{FF2B5EF4-FFF2-40B4-BE49-F238E27FC236}">
                <a16:creationId xmlns:a16="http://schemas.microsoft.com/office/drawing/2014/main" id="{AAC06CB9-4B5C-EAFC-FA0B-856831A977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731997"/>
              </p:ext>
            </p:extLst>
          </p:nvPr>
        </p:nvGraphicFramePr>
        <p:xfrm>
          <a:off x="1511559" y="1469294"/>
          <a:ext cx="8866114" cy="4517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158">
                  <a:extLst>
                    <a:ext uri="{9D8B030D-6E8A-4147-A177-3AD203B41FA5}">
                      <a16:colId xmlns:a16="http://schemas.microsoft.com/office/drawing/2014/main" val="1390756687"/>
                    </a:ext>
                  </a:extLst>
                </a:gridCol>
                <a:gridCol w="1157691">
                  <a:extLst>
                    <a:ext uri="{9D8B030D-6E8A-4147-A177-3AD203B41FA5}">
                      <a16:colId xmlns:a16="http://schemas.microsoft.com/office/drawing/2014/main" val="4125963895"/>
                    </a:ext>
                  </a:extLst>
                </a:gridCol>
                <a:gridCol w="3126788">
                  <a:extLst>
                    <a:ext uri="{9D8B030D-6E8A-4147-A177-3AD203B41FA5}">
                      <a16:colId xmlns:a16="http://schemas.microsoft.com/office/drawing/2014/main" val="342519303"/>
                    </a:ext>
                  </a:extLst>
                </a:gridCol>
                <a:gridCol w="1320159">
                  <a:extLst>
                    <a:ext uri="{9D8B030D-6E8A-4147-A177-3AD203B41FA5}">
                      <a16:colId xmlns:a16="http://schemas.microsoft.com/office/drawing/2014/main" val="2245358783"/>
                    </a:ext>
                  </a:extLst>
                </a:gridCol>
                <a:gridCol w="1030214">
                  <a:extLst>
                    <a:ext uri="{9D8B030D-6E8A-4147-A177-3AD203B41FA5}">
                      <a16:colId xmlns:a16="http://schemas.microsoft.com/office/drawing/2014/main" val="2715320465"/>
                    </a:ext>
                  </a:extLst>
                </a:gridCol>
                <a:gridCol w="1294104">
                  <a:extLst>
                    <a:ext uri="{9D8B030D-6E8A-4147-A177-3AD203B41FA5}">
                      <a16:colId xmlns:a16="http://schemas.microsoft.com/office/drawing/2014/main" val="1467515587"/>
                    </a:ext>
                  </a:extLst>
                </a:gridCol>
              </a:tblGrid>
              <a:tr h="87045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49 PR: OP 31. 12. 202 = 3125,35 €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RAZLIKA = 402,95 €</a:t>
                      </a:r>
                      <a:endParaRPr lang="sl-SI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DEJANSKO IZPLAČILO OBROKA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OSTANEK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OSNOVNA PLAČA PO OBDOBJIH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ctr"/>
                </a:tc>
                <a:extLst>
                  <a:ext uri="{0D108BD9-81ED-4DB2-BD59-A6C34878D82A}">
                    <a16:rowId xmlns:a16="http://schemas.microsoft.com/office/drawing/2014/main" val="241351704"/>
                  </a:ext>
                </a:extLst>
              </a:tr>
              <a:tr h="59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1. obrok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1. 1. 2025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12% od 402,95 € (48,35 €) ali 100 €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100,00 €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302,95 €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3225,35 €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extLst>
                  <a:ext uri="{0D108BD9-81ED-4DB2-BD59-A6C34878D82A}">
                    <a16:rowId xmlns:a16="http://schemas.microsoft.com/office/drawing/2014/main" val="1730672735"/>
                  </a:ext>
                </a:extLst>
              </a:tr>
              <a:tr h="59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2.obrok</a:t>
                      </a:r>
                      <a:endParaRPr lang="sl-SI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1. 10. 2025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12% od 402,95 € (48,35 €) ali 100 €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100,00 €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202,95 €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3325,35 €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extLst>
                  <a:ext uri="{0D108BD9-81ED-4DB2-BD59-A6C34878D82A}">
                    <a16:rowId xmlns:a16="http://schemas.microsoft.com/office/drawing/2014/main" val="511144818"/>
                  </a:ext>
                </a:extLst>
              </a:tr>
              <a:tr h="59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3.obrok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1. 6. 2026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12% od 402,95 € (48,35 €) ali 70 €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70,00 €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132,95 €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3395,35 €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extLst>
                  <a:ext uri="{0D108BD9-81ED-4DB2-BD59-A6C34878D82A}">
                    <a16:rowId xmlns:a16="http://schemas.microsoft.com/office/drawing/2014/main" val="2816082881"/>
                  </a:ext>
                </a:extLst>
              </a:tr>
              <a:tr h="59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4. obrok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1. 12. 2026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15% od 402,95 € (60,44 €) ali 50 €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60,44 €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72,51 €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3455,79 €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extLst>
                  <a:ext uri="{0D108BD9-81ED-4DB2-BD59-A6C34878D82A}">
                    <a16:rowId xmlns:a16="http://schemas.microsoft.com/office/drawing/2014/main" val="3125994377"/>
                  </a:ext>
                </a:extLst>
              </a:tr>
              <a:tr h="59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5.obrok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1. 7. 2027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15% od 402,95 € (60,44 €) ali 100 €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72,51 €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-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3528,30 €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extLst>
                  <a:ext uri="{0D108BD9-81ED-4DB2-BD59-A6C34878D82A}">
                    <a16:rowId xmlns:a16="http://schemas.microsoft.com/office/drawing/2014/main" val="3790884359"/>
                  </a:ext>
                </a:extLst>
              </a:tr>
              <a:tr h="651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6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6.obrok</a:t>
                      </a:r>
                      <a:endParaRPr lang="sl-SI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1. 1. 2028</a:t>
                      </a:r>
                      <a:endParaRPr lang="sl-SI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</a:rPr>
                        <a:t>Preostanek razlike</a:t>
                      </a:r>
                      <a:endParaRPr lang="sl-SI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-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</a:rPr>
                        <a:t>   - </a:t>
                      </a:r>
                      <a:endParaRPr lang="sl-SI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l-SI" sz="16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29" marR="64529" marT="13828" marB="0" anchor="b"/>
                </a:tc>
                <a:extLst>
                  <a:ext uri="{0D108BD9-81ED-4DB2-BD59-A6C34878D82A}">
                    <a16:rowId xmlns:a16="http://schemas.microsoft.com/office/drawing/2014/main" val="214544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035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4E43C2F-4317-4180-AC00-FE423DC33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5090"/>
          </a:xfrm>
        </p:spPr>
        <p:txBody>
          <a:bodyPr>
            <a:normAutofit fontScale="90000"/>
          </a:bodyPr>
          <a:lstStyle/>
          <a:p>
            <a:pPr algn="ctr"/>
            <a:r>
              <a:rPr lang="sl-SI" sz="4400" dirty="0"/>
              <a:t>USKLAJEVANJE OSNOVNIH PLAČ IN PLAČNE LESTVICE Z INFLACIJO V PREHODNEM OBDOBJU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53AA4D8-2DA4-B81B-45ED-47E72729F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600" dirty="0"/>
              <a:t>OP in PL se v prehodnem obdobju (1. 1. 2025 do 1. 1. 2028) usklajujejo z delom inflacije:</a:t>
            </a:r>
          </a:p>
          <a:p>
            <a:pPr marL="0" indent="0">
              <a:buNone/>
            </a:pPr>
            <a:endParaRPr lang="sl-SI" sz="26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sl-SI" sz="2600" dirty="0"/>
              <a:t> leta 2025 usklajevanja ni</a:t>
            </a:r>
          </a:p>
          <a:p>
            <a:pPr marL="310896" lvl="2" indent="0">
              <a:buNone/>
            </a:pPr>
            <a:endParaRPr lang="sl-SI" sz="26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sl-SI" sz="2600" dirty="0"/>
              <a:t> 1. 4. 2026 se uskladijo vrednosti PR nove PL in OP v višini razlike med dejansko rastjo cen življenjskih potrebščin v letu 2025 in 1,8 %</a:t>
            </a:r>
          </a:p>
          <a:p>
            <a:pPr marL="310896" lvl="2" indent="0">
              <a:buNone/>
            </a:pPr>
            <a:endParaRPr lang="sl-SI" sz="26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sl-SI" sz="2600" dirty="0"/>
              <a:t> 1. 4. 2027 se uskladijo vrednosti PR nove PL in OP v višini razlike med dejansko rastjo cen življenjskih potrebščin v letu 2026 in 1,6 %</a:t>
            </a:r>
          </a:p>
          <a:p>
            <a:pPr marL="310896" lvl="2" indent="0">
              <a:buNone/>
            </a:pPr>
            <a:endParaRPr lang="sl-SI" sz="26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sl-SI" sz="2600" dirty="0"/>
              <a:t> 1. 4. 2028 se uskladijo vrednosti PR nove PL in OP v višini razlike med dejansko rastjo cen življenjskih potrebščin v letu 2027 in 1 %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sl-SI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600" dirty="0"/>
              <a:t> Leta 2029 nastopi avtomatizem usklajevanja plačne lestvice z 80% inflacije; socialni partnerji se lahko dogovorijo drugače.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4270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92921AD4-DAD2-A902-78C8-E48C7CD3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USKLAJEVANJE OP Z INFLACIJO V PREHODNEM OBDOBJU</a:t>
            </a:r>
            <a:endParaRPr lang="sl-SI" b="1" dirty="0"/>
          </a:p>
        </p:txBody>
      </p:sp>
      <p:sp>
        <p:nvSpPr>
          <p:cNvPr id="3" name="Označba mesta vsebine 4">
            <a:extLst>
              <a:ext uri="{FF2B5EF4-FFF2-40B4-BE49-F238E27FC236}">
                <a16:creationId xmlns:a16="http://schemas.microsoft.com/office/drawing/2014/main" id="{F46DE06B-6DCF-9B90-0D3B-4D926975EC68}"/>
              </a:ext>
            </a:extLst>
          </p:cNvPr>
          <p:cNvSpPr txBox="1">
            <a:spLocks/>
          </p:cNvSpPr>
          <p:nvPr/>
        </p:nvSpPr>
        <p:spPr>
          <a:xfrm>
            <a:off x="904875" y="2286000"/>
            <a:ext cx="4210050" cy="364587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sl-SI" sz="1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OP 31.12.2024 (49 PR) = 3125,35  EUR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OP 1. 1. 2025 (36 PR) = 3528,30 EUR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Razlika = 402,95 EUR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Inflacija 2025 = 3% (3% - 1,8% = 1,2%)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Inflacija 2026 = 2% (2% - 1,6 % = 0,4%)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Inflacija 2027 = 1,5% (1,5% - 1% = 0,5%)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sl-SI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 36 PR 1. 4. 2027 = 3.584,92 EUR</a:t>
            </a:r>
          </a:p>
          <a:p>
            <a:endParaRPr lang="sl-SI" dirty="0"/>
          </a:p>
        </p:txBody>
      </p:sp>
      <p:graphicFrame>
        <p:nvGraphicFramePr>
          <p:cNvPr id="8" name="Označba mesta vsebine 7">
            <a:extLst>
              <a:ext uri="{FF2B5EF4-FFF2-40B4-BE49-F238E27FC236}">
                <a16:creationId xmlns:a16="http://schemas.microsoft.com/office/drawing/2014/main" id="{4C17C21F-FC38-0F9C-321E-8D29DE98B2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644620"/>
              </p:ext>
            </p:extLst>
          </p:nvPr>
        </p:nvGraphicFramePr>
        <p:xfrm>
          <a:off x="5457824" y="2286000"/>
          <a:ext cx="5454416" cy="3435880"/>
        </p:xfrm>
        <a:graphic>
          <a:graphicData uri="http://schemas.openxmlformats.org/drawingml/2006/table">
            <a:tbl>
              <a:tblPr firstRow="1" firstCol="1" bandRow="1"/>
              <a:tblGrid>
                <a:gridCol w="1099185">
                  <a:extLst>
                    <a:ext uri="{9D8B030D-6E8A-4147-A177-3AD203B41FA5}">
                      <a16:colId xmlns:a16="http://schemas.microsoft.com/office/drawing/2014/main" val="1450825144"/>
                    </a:ext>
                  </a:extLst>
                </a:gridCol>
                <a:gridCol w="1041211">
                  <a:extLst>
                    <a:ext uri="{9D8B030D-6E8A-4147-A177-3AD203B41FA5}">
                      <a16:colId xmlns:a16="http://schemas.microsoft.com/office/drawing/2014/main" val="598650025"/>
                    </a:ext>
                  </a:extLst>
                </a:gridCol>
                <a:gridCol w="827130">
                  <a:extLst>
                    <a:ext uri="{9D8B030D-6E8A-4147-A177-3AD203B41FA5}">
                      <a16:colId xmlns:a16="http://schemas.microsoft.com/office/drawing/2014/main" val="2139212002"/>
                    </a:ext>
                  </a:extLst>
                </a:gridCol>
                <a:gridCol w="1050942">
                  <a:extLst>
                    <a:ext uri="{9D8B030D-6E8A-4147-A177-3AD203B41FA5}">
                      <a16:colId xmlns:a16="http://schemas.microsoft.com/office/drawing/2014/main" val="4272902130"/>
                    </a:ext>
                  </a:extLst>
                </a:gridCol>
                <a:gridCol w="1435948">
                  <a:extLst>
                    <a:ext uri="{9D8B030D-6E8A-4147-A177-3AD203B41FA5}">
                      <a16:colId xmlns:a16="http://schemas.microsoft.com/office/drawing/2014/main" val="3886488248"/>
                    </a:ext>
                  </a:extLst>
                </a:gridCol>
              </a:tblGrid>
              <a:tr h="543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BD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Obrok / uskladitev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BD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Osnovna </a:t>
                      </a:r>
                      <a:r>
                        <a:rPr lang="sl-SI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plača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B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 z usklajevanjem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B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94879"/>
                  </a:ext>
                </a:extLst>
              </a:tr>
              <a:tr h="285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1. 1. 2025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obrok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3225,35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043923"/>
                  </a:ext>
                </a:extLst>
              </a:tr>
              <a:tr h="283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1. 10. 2025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obrok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(100)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3325,35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419306"/>
                  </a:ext>
                </a:extLst>
              </a:tr>
              <a:tr h="268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1. 4. 2026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Uskladitev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(1,2%)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3365,25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3844421"/>
                  </a:ext>
                </a:extLst>
              </a:tr>
              <a:tr h="285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1. 6. 2026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obrok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(70)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3435,25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666190"/>
                  </a:ext>
                </a:extLst>
              </a:tr>
              <a:tr h="310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1. 12. 2026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obrok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(60,44)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3495,69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908993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1. 4. 2027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Uskladitev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(0,4%)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3509,67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495588"/>
                  </a:ext>
                </a:extLst>
              </a:tr>
              <a:tr h="544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1. 7. 2027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obrok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(72,95)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3582,62 / 3584,92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7462610"/>
                  </a:ext>
                </a:extLst>
              </a:tr>
              <a:tr h="301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1. 1. 2028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obrok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753087"/>
                  </a:ext>
                </a:extLst>
              </a:tr>
              <a:tr h="340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1. 4. 2028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Uskladitev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(0,5%)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3602,84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96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639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56475AF-DD17-C637-C555-6AB86E16D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198"/>
          </a:xfrm>
        </p:spPr>
        <p:txBody>
          <a:bodyPr>
            <a:normAutofit fontScale="90000"/>
          </a:bodyPr>
          <a:lstStyle/>
          <a:p>
            <a:pPr algn="ctr"/>
            <a:r>
              <a:rPr lang="sl-SI" sz="4400" dirty="0"/>
              <a:t>USKLAJEVANJE Z INFLACIJO V PREHODNEM OBDOBJU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3C0886F-01E5-5F96-67EE-C92DA0D3E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l-SI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Višina obrokov se </a:t>
            </a:r>
            <a:r>
              <a:rPr lang="sl-SI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ne usklajuje </a:t>
            </a:r>
            <a:r>
              <a:rPr lang="sl-SI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z inflacijo.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l-SI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PL in OP </a:t>
            </a:r>
            <a:r>
              <a:rPr lang="sl-SI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se usklajujejo </a:t>
            </a:r>
            <a:r>
              <a:rPr lang="sl-SI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z inflacijo.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sl-SI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l-SI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Z dnem, ko je JU izplačana celotna razlika (zadnji obrok), pridobi pravico do izplačila OP v vrednosti PR, v katerega je uvrščen, </a:t>
            </a:r>
            <a:r>
              <a:rPr lang="sl-SI" sz="2800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v skladu s plačno lestvico, veljavno na dan izplačila celotne razlike.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72074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FA02978C-9C8B-565A-467A-11FC57D8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AFCE8B3-2AB4-ABE0-B71B-FECAB73C5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marL="0" indent="0" algn="ctr">
              <a:buNone/>
            </a:pPr>
            <a:r>
              <a:rPr lang="sl-SI" sz="3200" b="1" dirty="0">
                <a:solidFill>
                  <a:schemeClr val="accent5">
                    <a:lumMod val="75000"/>
                  </a:schemeClr>
                </a:solidFill>
              </a:rPr>
              <a:t>HVALA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7720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0A1B923F-5F84-79BC-D2C4-88B5C73A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PREVEDBA PLAČNEGA RAZREDA DELOVNEGA MESTA/NAZIVA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BDBA226-DAC2-A2E2-8F8A-DA0E4EC49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Določitev PR DM/N v novi plačni lestvici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b="1" dirty="0"/>
              <a:t>PR podlaga za prevedbo</a:t>
            </a:r>
            <a:r>
              <a:rPr lang="sl-SI" dirty="0"/>
              <a:t>   =   izhodiščni PR DM/N na 31. 12. 2024</a:t>
            </a:r>
          </a:p>
          <a:p>
            <a:pPr marL="0" indent="0">
              <a:buNone/>
            </a:pPr>
            <a:r>
              <a:rPr lang="sl-SI" dirty="0"/>
              <a:t>							+</a:t>
            </a:r>
          </a:p>
          <a:p>
            <a:pPr marL="0" indent="0">
              <a:buNone/>
            </a:pPr>
            <a:r>
              <a:rPr lang="sl-SI" dirty="0"/>
              <a:t>				  		št. PR nesorazmerij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Prevedba PR v skladu s </a:t>
            </a:r>
            <a:r>
              <a:rPr lang="sl-SI" b="1" dirty="0"/>
              <a:t>Prilogo 4 ZSTSPJS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Izjemoma se prevedeni PR korigira zaradi ohranitve ustreznih razmerij pri vrednotenju OP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Prevedeni oz. korigirani PR = izhodiščni PR DM/N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Prevedba DM/N v </a:t>
            </a:r>
            <a:r>
              <a:rPr lang="sl-SI" u="sng" dirty="0"/>
              <a:t>aktih za uvrščanje </a:t>
            </a:r>
            <a:r>
              <a:rPr lang="sl-SI" dirty="0"/>
              <a:t>(KP, uredba, splošni akti drugih državnih organov</a:t>
            </a:r>
            <a:r>
              <a:rPr lang="sl-SI"/>
              <a:t>; Uradni </a:t>
            </a:r>
            <a:r>
              <a:rPr lang="sl-SI" dirty="0"/>
              <a:t>list RS, št. 99/25)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4801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C9DD98A-1458-C6D9-962F-EABB850D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PRILOGA 4: PREVEDBA PLAČNIH RAZREDOV </a:t>
            </a:r>
            <a:endParaRPr lang="sl-SI" dirty="0"/>
          </a:p>
        </p:txBody>
      </p:sp>
      <p:pic>
        <p:nvPicPr>
          <p:cNvPr id="4" name="Označba mesta vsebine 4">
            <a:extLst>
              <a:ext uri="{FF2B5EF4-FFF2-40B4-BE49-F238E27FC236}">
                <a16:creationId xmlns:a16="http://schemas.microsoft.com/office/drawing/2014/main" id="{06FB4C2F-2C28-9974-1231-DF70F7E2B9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58188" y="1825625"/>
            <a:ext cx="727562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9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C9DD98A-1458-C6D9-962F-EABB850D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PREVEDBA PR DELOVNIH MEST/NAZIVOV</a:t>
            </a:r>
            <a:endParaRPr lang="sl-SI" dirty="0"/>
          </a:p>
        </p:txBody>
      </p:sp>
      <p:sp>
        <p:nvSpPr>
          <p:cNvPr id="4" name="Označba mesta vsebine 2">
            <a:extLst>
              <a:ext uri="{FF2B5EF4-FFF2-40B4-BE49-F238E27FC236}">
                <a16:creationId xmlns:a16="http://schemas.microsoft.com/office/drawing/2014/main" id="{EB54CC39-6EB7-7492-42EF-518019402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30959" cy="3950024"/>
          </a:xfr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72000" tIns="72000" rIns="72000" bIns="72000">
            <a:normAutofit/>
          </a:bodyPr>
          <a:lstStyle/>
          <a:p>
            <a:pPr marL="0" indent="0">
              <a:buNone/>
            </a:pPr>
            <a:r>
              <a:rPr lang="sl-SI" sz="2400" b="1" dirty="0"/>
              <a:t>RAČUNOVODJA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dirty="0"/>
              <a:t>Izhodiščni PR na 31. 12. 2024: </a:t>
            </a:r>
            <a:r>
              <a:rPr lang="sl-SI" sz="2400" b="1" dirty="0"/>
              <a:t>31</a:t>
            </a:r>
          </a:p>
          <a:p>
            <a:pPr marL="0" indent="0">
              <a:buNone/>
            </a:pPr>
            <a:r>
              <a:rPr lang="sl-SI" sz="2400" dirty="0"/>
              <a:t>Št. PR nesorazmerij: </a:t>
            </a:r>
            <a:r>
              <a:rPr lang="sl-SI" sz="2400" b="1" dirty="0"/>
              <a:t>4</a:t>
            </a:r>
          </a:p>
          <a:p>
            <a:pPr marL="0" indent="0">
              <a:buNone/>
            </a:pPr>
            <a:r>
              <a:rPr lang="sl-SI" sz="2400" dirty="0"/>
              <a:t>PR podlaga za </a:t>
            </a:r>
            <a:r>
              <a:rPr lang="sl-SI" sz="2400" dirty="0">
                <a:solidFill>
                  <a:schemeClr val="bg1"/>
                </a:solidFill>
              </a:rPr>
              <a:t>prevedbo</a:t>
            </a:r>
            <a:r>
              <a:rPr lang="sl-SI" sz="2400" dirty="0"/>
              <a:t>: </a:t>
            </a:r>
            <a:r>
              <a:rPr lang="sl-SI" sz="2400" b="1" dirty="0"/>
              <a:t>35</a:t>
            </a:r>
          </a:p>
          <a:p>
            <a:pPr marL="0" indent="0">
              <a:buNone/>
            </a:pPr>
            <a:r>
              <a:rPr lang="sl-SI" sz="2400" dirty="0"/>
              <a:t>PR v novi PL (Priloga 4): </a:t>
            </a:r>
            <a:r>
              <a:rPr lang="sl-SI" sz="2400" b="1" dirty="0"/>
              <a:t>17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dirty="0"/>
              <a:t>Uvrstitev DM: </a:t>
            </a:r>
            <a:r>
              <a:rPr lang="sl-SI" sz="2400" b="1" dirty="0"/>
              <a:t>17 - 27 PR</a:t>
            </a:r>
          </a:p>
        </p:txBody>
      </p:sp>
      <p:sp>
        <p:nvSpPr>
          <p:cNvPr id="6" name="Označba mesta vsebine 2">
            <a:extLst>
              <a:ext uri="{FF2B5EF4-FFF2-40B4-BE49-F238E27FC236}">
                <a16:creationId xmlns:a16="http://schemas.microsoft.com/office/drawing/2014/main" id="{659BD023-3D60-3886-FF86-59964AF04A9C}"/>
              </a:ext>
            </a:extLst>
          </p:cNvPr>
          <p:cNvSpPr txBox="1">
            <a:spLocks/>
          </p:cNvSpPr>
          <p:nvPr/>
        </p:nvSpPr>
        <p:spPr>
          <a:xfrm>
            <a:off x="5932715" y="1825625"/>
            <a:ext cx="4811485" cy="3950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72000" tIns="72000" rIns="72000" bIns="7200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b="1" dirty="0">
                <a:effectLst/>
                <a:ea typeface="Calibri" panose="020F0502020204030204" pitchFamily="34" charset="0"/>
              </a:rPr>
              <a:t>UČITELJ</a:t>
            </a:r>
            <a:endParaRPr lang="sl-SI" sz="2400" b="1" dirty="0">
              <a:ea typeface="Calibri" panose="020F0502020204030204" pitchFamily="34" charset="0"/>
            </a:endParaRPr>
          </a:p>
          <a:p>
            <a:pPr marL="0" indent="0" algn="r">
              <a:lnSpc>
                <a:spcPct val="90000"/>
              </a:lnSpc>
              <a:spcBef>
                <a:spcPts val="1000"/>
              </a:spcBef>
              <a:buNone/>
            </a:pPr>
            <a:endParaRPr lang="sl-SI" sz="24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dirty="0"/>
              <a:t>Izhodiščni PR na 31. 12. 2024: </a:t>
            </a:r>
            <a:r>
              <a:rPr lang="sl-SI" sz="2400" b="1" dirty="0"/>
              <a:t>43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dirty="0"/>
              <a:t>Št. PR nesorazmerij: </a:t>
            </a:r>
            <a:r>
              <a:rPr lang="sl-SI" sz="2400" b="1" dirty="0"/>
              <a:t>3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dirty="0"/>
              <a:t>PR podlaga za prevedbo: </a:t>
            </a:r>
            <a:r>
              <a:rPr lang="sl-SI" sz="2400" b="1" dirty="0"/>
              <a:t>46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dirty="0"/>
              <a:t>PR v novi PL (Priloga 4): </a:t>
            </a:r>
            <a:r>
              <a:rPr lang="sl-SI" sz="2400" b="1" dirty="0"/>
              <a:t>28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dirty="0"/>
              <a:t>Korekcija: + </a:t>
            </a:r>
            <a:r>
              <a:rPr lang="sl-SI" sz="2400" b="1" dirty="0"/>
              <a:t>1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sl-SI" sz="24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sl-SI" sz="2400" dirty="0"/>
              <a:t>Uvrstitev DM: </a:t>
            </a:r>
            <a:r>
              <a:rPr lang="sl-SI" sz="2400" b="1" dirty="0"/>
              <a:t>29 - 34 PR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94004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372DD46-F37A-765B-0CFA-1905451C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AKTI O SISTEMIZACIJI IN </a:t>
            </a:r>
            <a:br>
              <a:rPr lang="sl-SI" sz="4400" dirty="0"/>
            </a:br>
            <a:r>
              <a:rPr lang="sl-SI" sz="4400" dirty="0"/>
              <a:t>NOVE POGODBE O ZAPOSLITVI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6CF812E-CCE6-4E10-5F8E-BFE5FF9CD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400" dirty="0"/>
              <a:t> </a:t>
            </a:r>
            <a:r>
              <a:rPr lang="sl-SI" sz="2800" b="1" dirty="0">
                <a:solidFill>
                  <a:schemeClr val="accent1"/>
                </a:solidFill>
              </a:rPr>
              <a:t>Akte o sistemizaciji delovnih mest </a:t>
            </a:r>
            <a:r>
              <a:rPr lang="sl-SI" sz="2800" dirty="0"/>
              <a:t>je treba sprejeti najkasneje do 17. 12. 2024: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dirty="0"/>
              <a:t> nov PR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dirty="0"/>
              <a:t> nove šifre DM/N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dirty="0"/>
              <a:t> nova DM/N (namesto ukinjenih in morebitne premestitve skladno s KP)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400" dirty="0"/>
              <a:t> natančnejši pogoji za zasedbo (npr. DM ekspertov, specialistov).</a:t>
            </a:r>
          </a:p>
          <a:p>
            <a:pPr marL="0" indent="0">
              <a:buNone/>
            </a:pP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Aneksi oz. nove </a:t>
            </a:r>
            <a:r>
              <a:rPr lang="sl-SI" sz="28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pogodbe o zaposlitvi</a:t>
            </a:r>
            <a:r>
              <a:rPr lang="sl-SI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v katerih se določi prevedba PR JU oz. plača na novem DM, se sklenejo najkasneje do 1. 1. 2025.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5398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DA36E744-8317-337A-40A2-9A340869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PREVEDBA PR JAVNEGA USLUŽBENCA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1626F53-D695-8D9B-C21E-FB2E02CA1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800" b="1" dirty="0"/>
              <a:t> JU se prevede na DM/N, ki ga zaseda 31. 12. 2024</a:t>
            </a:r>
          </a:p>
          <a:p>
            <a:pPr marL="0" indent="0">
              <a:buNone/>
            </a:pPr>
            <a:r>
              <a:rPr lang="sl-SI" sz="2800" dirty="0"/>
              <a:t>Izjema: DM/N z aktom za uvrščanje ukinjen ali ga ni v aktu za uvrščanje, ki ga PU lahko uporabi </a:t>
            </a:r>
            <a:r>
              <a:rPr lang="sl-SI" sz="2800" dirty="0">
                <a:sym typeface="Symbol" panose="05050102010706020507" pitchFamily="18" charset="2"/>
              </a:rPr>
              <a:t></a:t>
            </a:r>
            <a:r>
              <a:rPr lang="sl-SI" sz="2800" dirty="0"/>
              <a:t> JU se prevede na DM/N, na katerega </a:t>
            </a:r>
            <a:r>
              <a:rPr lang="sl-SI" dirty="0"/>
              <a:t>se premesti</a:t>
            </a: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800" b="1" dirty="0"/>
              <a:t> PR podlaga za prevedbo   </a:t>
            </a:r>
            <a:r>
              <a:rPr lang="sl-SI" sz="2800" dirty="0"/>
              <a:t>=   PR JU na 31. 12. 2024   +   št. PR nesorazmerij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 Prevedba PR v skladu s </a:t>
            </a:r>
            <a:r>
              <a:rPr lang="sl-SI" sz="2800" b="1" dirty="0"/>
              <a:t>Prilogo 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 Izjemoma se prevedeni PR korigira, če se je korigiral PR DM/N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 Prevedeni oz. korigirani PR = </a:t>
            </a:r>
            <a:r>
              <a:rPr lang="sl-SI" sz="2800" dirty="0" err="1"/>
              <a:t>uvrstitveni</a:t>
            </a:r>
            <a:r>
              <a:rPr lang="sl-SI" sz="2800" dirty="0"/>
              <a:t> PR JU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800" dirty="0"/>
              <a:t> </a:t>
            </a:r>
            <a:r>
              <a:rPr lang="sl-SI" sz="2800" dirty="0" err="1"/>
              <a:t>Uvrstitveni</a:t>
            </a:r>
            <a:r>
              <a:rPr lang="sl-SI" sz="2800" dirty="0"/>
              <a:t> PR JU lahko presega končni PR DM/N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2536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97E087C-2370-C2B2-83DF-E244FBB9F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400" dirty="0"/>
              <a:t>PREVEDBA PR JAVNEGA USLUŽBENCA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7B897BC-B73E-6AFA-32D6-6133DB9A2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300" b="1" u="sng" dirty="0"/>
              <a:t> KONTROLA</a:t>
            </a:r>
            <a:r>
              <a:rPr lang="sl-SI" sz="2300" b="1" dirty="0"/>
              <a:t>:</a:t>
            </a:r>
            <a:r>
              <a:rPr lang="sl-SI" sz="2300" dirty="0"/>
              <a:t> 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JU se ne sme uvrstiti v nižji PR, kot je seštevek izhodiščnega PR DM/N v novi PL in števila PR napredovanj JU, doseženih na tem DM/</a:t>
            </a:r>
            <a:r>
              <a:rPr lang="sl-SI" sz="23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 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 vključno 31. 12. 2024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3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Primer: </a:t>
            </a:r>
            <a:r>
              <a:rPr lang="sl-SI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JU na DM z izhodiščem v 35 PR </a:t>
            </a:r>
            <a:r>
              <a:rPr lang="sl-SI" sz="23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z 10</a:t>
            </a:r>
            <a:r>
              <a:rPr lang="sl-SI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napredovanji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35 + 10 = 45; odprava nesorazmerij = 3 </a:t>
            </a:r>
            <a:r>
              <a:rPr lang="sl-SI" sz="2300" dirty="0">
                <a:sym typeface="Symbol" panose="05050102010706020507" pitchFamily="18" charset="2"/>
              </a:rPr>
              <a:t>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45 + 3 = 48</a:t>
            </a:r>
            <a:r>
              <a:rPr lang="sl-SI" sz="2300" dirty="0">
                <a:sym typeface="Symbol" panose="05050102010706020507" pitchFamily="18" charset="2"/>
              </a:rPr>
              <a:t>  </a:t>
            </a:r>
            <a:r>
              <a:rPr lang="sl-SI" sz="23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prevedbena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tabela (Priloga 4) </a:t>
            </a:r>
            <a:r>
              <a:rPr lang="sl-SI" sz="2300" dirty="0">
                <a:sym typeface="Symbol" panose="05050102010706020507" pitchFamily="18" charset="2"/>
              </a:rPr>
              <a:t> </a:t>
            </a:r>
            <a:r>
              <a:rPr lang="sl-SI" sz="2300" u="sng" dirty="0">
                <a:sym typeface="Symbol" panose="05050102010706020507" pitchFamily="18" charset="2"/>
              </a:rPr>
              <a:t>31</a:t>
            </a:r>
            <a:r>
              <a:rPr lang="sl-SI" sz="23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PR </a:t>
            </a:r>
            <a:endParaRPr lang="sl-SI" sz="23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Izhodiščni PR DM v novi PL = 20; število napredovanj = 10 </a:t>
            </a:r>
            <a:r>
              <a:rPr lang="sl-SI" sz="2300" dirty="0">
                <a:sym typeface="Symbol" panose="05050102010706020507" pitchFamily="18" charset="2"/>
              </a:rPr>
              <a:t>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20 + 10 = </a:t>
            </a:r>
            <a:r>
              <a:rPr lang="sl-SI" sz="23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30. PR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PR JU je ugodnejši PR </a:t>
            </a:r>
            <a:r>
              <a:rPr lang="sl-SI" sz="2300" dirty="0">
                <a:sym typeface="Symbol" panose="05050102010706020507" pitchFamily="18" charset="2"/>
              </a:rPr>
              <a:t>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l-SI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31. PR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3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Za napredovanje štejejo vsi PR, pridobljeni s prevedbo, ki presegajo </a:t>
            </a:r>
            <a:r>
              <a:rPr lang="sl-SI" sz="23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izhodiščni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PR DM/N; tudi tisti, ki presegajo </a:t>
            </a:r>
            <a:r>
              <a:rPr lang="sl-SI" sz="23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končni</a:t>
            </a:r>
            <a:r>
              <a:rPr lang="sl-SI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PR/N.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02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E4F5A348-A2FC-9DB9-E581-6E3E5EC0ED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6145295"/>
            <a:ext cx="12192000" cy="712705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B45AA41C-4AF7-6399-D45B-3CE9CED0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dirty="0"/>
              <a:t>PREVEDBA PR JAVNEGA USLUŽBENCA – Primer1</a:t>
            </a:r>
            <a:br>
              <a:rPr lang="sl-SI" sz="4000" dirty="0"/>
            </a:br>
            <a:endParaRPr lang="sl-SI" sz="4000" dirty="0"/>
          </a:p>
        </p:txBody>
      </p:sp>
      <p:graphicFrame>
        <p:nvGraphicFramePr>
          <p:cNvPr id="14" name="Označba mesta vsebine 13">
            <a:extLst>
              <a:ext uri="{FF2B5EF4-FFF2-40B4-BE49-F238E27FC236}">
                <a16:creationId xmlns:a16="http://schemas.microsoft.com/office/drawing/2014/main" id="{439DCD91-70F4-24A8-AB41-F6F254A4B7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157570"/>
              </p:ext>
            </p:extLst>
          </p:nvPr>
        </p:nvGraphicFramePr>
        <p:xfrm>
          <a:off x="838200" y="1825625"/>
          <a:ext cx="5591176" cy="1362075"/>
        </p:xfrm>
        <a:graphic>
          <a:graphicData uri="http://schemas.openxmlformats.org/drawingml/2006/table">
            <a:tbl>
              <a:tblPr firstRow="1" firstCol="1" bandRow="1"/>
              <a:tblGrid>
                <a:gridCol w="3727451">
                  <a:extLst>
                    <a:ext uri="{9D8B030D-6E8A-4147-A177-3AD203B41FA5}">
                      <a16:colId xmlns:a16="http://schemas.microsoft.com/office/drawing/2014/main" val="3861460269"/>
                    </a:ext>
                  </a:extLst>
                </a:gridCol>
                <a:gridCol w="1863725">
                  <a:extLst>
                    <a:ext uri="{9D8B030D-6E8A-4147-A177-3AD203B41FA5}">
                      <a16:colId xmlns:a16="http://schemas.microsoft.com/office/drawing/2014/main" val="2158984169"/>
                    </a:ext>
                  </a:extLst>
                </a:gridCol>
              </a:tblGrid>
              <a:tr h="27241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DELOVNO MESTO: STROKOVNI SODELAVEC (brez naziva)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64561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Izhodiščni PR DM/naziva 31.12.2024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sl-SI" sz="1600" kern="1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961765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Št. PR napredovanj na DM/nazivu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895658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Št. PR odprave nesorazmerij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779762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Prevedeni PR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600" kern="1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987003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52AF4101-C02D-4F49-AE1F-8DBE3C780B0D}"/>
              </a:ext>
            </a:extLst>
          </p:cNvPr>
          <p:cNvGraphicFramePr>
            <a:graphicFrameLocks noGrp="1"/>
          </p:cNvGraphicFramePr>
          <p:nvPr/>
        </p:nvGraphicFramePr>
        <p:xfrm>
          <a:off x="838201" y="3429000"/>
          <a:ext cx="10515598" cy="2487610"/>
        </p:xfrm>
        <a:graphic>
          <a:graphicData uri="http://schemas.openxmlformats.org/drawingml/2006/table">
            <a:tbl>
              <a:tblPr firstRow="1" firstCol="1" bandRow="1"/>
              <a:tblGrid>
                <a:gridCol w="1783445">
                  <a:extLst>
                    <a:ext uri="{9D8B030D-6E8A-4147-A177-3AD203B41FA5}">
                      <a16:colId xmlns:a16="http://schemas.microsoft.com/office/drawing/2014/main" val="1377387756"/>
                    </a:ext>
                  </a:extLst>
                </a:gridCol>
                <a:gridCol w="992674">
                  <a:extLst>
                    <a:ext uri="{9D8B030D-6E8A-4147-A177-3AD203B41FA5}">
                      <a16:colId xmlns:a16="http://schemas.microsoft.com/office/drawing/2014/main" val="3569122254"/>
                    </a:ext>
                  </a:extLst>
                </a:gridCol>
                <a:gridCol w="778154">
                  <a:extLst>
                    <a:ext uri="{9D8B030D-6E8A-4147-A177-3AD203B41FA5}">
                      <a16:colId xmlns:a16="http://schemas.microsoft.com/office/drawing/2014/main" val="2700296949"/>
                    </a:ext>
                  </a:extLst>
                </a:gridCol>
                <a:gridCol w="778154">
                  <a:extLst>
                    <a:ext uri="{9D8B030D-6E8A-4147-A177-3AD203B41FA5}">
                      <a16:colId xmlns:a16="http://schemas.microsoft.com/office/drawing/2014/main" val="1929669360"/>
                    </a:ext>
                  </a:extLst>
                </a:gridCol>
                <a:gridCol w="765536">
                  <a:extLst>
                    <a:ext uri="{9D8B030D-6E8A-4147-A177-3AD203B41FA5}">
                      <a16:colId xmlns:a16="http://schemas.microsoft.com/office/drawing/2014/main" val="1412107945"/>
                    </a:ext>
                  </a:extLst>
                </a:gridCol>
                <a:gridCol w="765536">
                  <a:extLst>
                    <a:ext uri="{9D8B030D-6E8A-4147-A177-3AD203B41FA5}">
                      <a16:colId xmlns:a16="http://schemas.microsoft.com/office/drawing/2014/main" val="3394533199"/>
                    </a:ext>
                  </a:extLst>
                </a:gridCol>
                <a:gridCol w="778154">
                  <a:extLst>
                    <a:ext uri="{9D8B030D-6E8A-4147-A177-3AD203B41FA5}">
                      <a16:colId xmlns:a16="http://schemas.microsoft.com/office/drawing/2014/main" val="3892448187"/>
                    </a:ext>
                  </a:extLst>
                </a:gridCol>
                <a:gridCol w="778154">
                  <a:extLst>
                    <a:ext uri="{9D8B030D-6E8A-4147-A177-3AD203B41FA5}">
                      <a16:colId xmlns:a16="http://schemas.microsoft.com/office/drawing/2014/main" val="3811011132"/>
                    </a:ext>
                  </a:extLst>
                </a:gridCol>
                <a:gridCol w="778154">
                  <a:extLst>
                    <a:ext uri="{9D8B030D-6E8A-4147-A177-3AD203B41FA5}">
                      <a16:colId xmlns:a16="http://schemas.microsoft.com/office/drawing/2014/main" val="94695362"/>
                    </a:ext>
                  </a:extLst>
                </a:gridCol>
                <a:gridCol w="778154">
                  <a:extLst>
                    <a:ext uri="{9D8B030D-6E8A-4147-A177-3AD203B41FA5}">
                      <a16:colId xmlns:a16="http://schemas.microsoft.com/office/drawing/2014/main" val="306224481"/>
                    </a:ext>
                  </a:extLst>
                </a:gridCol>
                <a:gridCol w="816303">
                  <a:extLst>
                    <a:ext uri="{9D8B030D-6E8A-4147-A177-3AD203B41FA5}">
                      <a16:colId xmlns:a16="http://schemas.microsoft.com/office/drawing/2014/main" val="480894088"/>
                    </a:ext>
                  </a:extLst>
                </a:gridCol>
                <a:gridCol w="723180">
                  <a:extLst>
                    <a:ext uri="{9D8B030D-6E8A-4147-A177-3AD203B41FA5}">
                      <a16:colId xmlns:a16="http://schemas.microsoft.com/office/drawing/2014/main" val="3463380052"/>
                    </a:ext>
                  </a:extLst>
                </a:gridCol>
              </a:tblGrid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 31.12.24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sl-SI" sz="14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960822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Vrednost PR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1877,01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1952,08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2030,17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2111,39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2195,84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2283,67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2375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2470,01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2568,81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2671,56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2778,42</a:t>
                      </a:r>
                      <a:endParaRPr lang="sl-SI" sz="14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123818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 z nesorazmerji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472273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Vrednost PR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2111,39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2195,84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2283,67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2375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2470,01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2568,81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2671,56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2778,42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2889,57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3005,14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3125,35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265677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Prevedba PR JU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19428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Vrednost PR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2264,68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2332,62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2402,6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2474,68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2548,92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2625,39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2704,15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2785,27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2954,9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3043,54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3134,85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93478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Prevedba po DM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03203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Vrednost PR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2264,68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2332,62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2402,6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2474,68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2548,92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2625,39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2704,15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2785,27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2868,83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2954,9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3043,54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59993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Razlika v EUR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387,67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380,54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372,43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363,29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353,08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341,72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329,15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315,26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386,09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371,98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356,43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577731"/>
                  </a:ext>
                </a:extLst>
              </a:tr>
              <a:tr h="24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Razlika v %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sl-SI" sz="14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sl-SI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11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57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2416</Words>
  <Application>Microsoft Office PowerPoint</Application>
  <PresentationFormat>Širokozaslonsko</PresentationFormat>
  <Paragraphs>488</Paragraphs>
  <Slides>26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Republika</vt:lpstr>
      <vt:lpstr>Symbol</vt:lpstr>
      <vt:lpstr>Times New Roman</vt:lpstr>
      <vt:lpstr>Wingdings</vt:lpstr>
      <vt:lpstr>Officeova tema</vt:lpstr>
      <vt:lpstr>    PREVEDBA PLAČNIH RAZREDOV  V NOVO PLAČNO LESTVICO   Martina Jug    </vt:lpstr>
      <vt:lpstr>PRAVNA PODLAGA ZA PREVEDBO</vt:lpstr>
      <vt:lpstr>PREVEDBA PLAČNEGA RAZREDA DELOVNEGA MESTA/NAZIVA</vt:lpstr>
      <vt:lpstr>PRILOGA 4: PREVEDBA PLAČNIH RAZREDOV </vt:lpstr>
      <vt:lpstr>PREVEDBA PR DELOVNIH MEST/NAZIVOV</vt:lpstr>
      <vt:lpstr>AKTI O SISTEMIZACIJI IN  NOVE POGODBE O ZAPOSLITVI</vt:lpstr>
      <vt:lpstr>PREVEDBA PR JAVNEGA USLUŽBENCA</vt:lpstr>
      <vt:lpstr>PREVEDBA PR JAVNEGA USLUŽBENCA</vt:lpstr>
      <vt:lpstr>PREVEDBA PR JAVNEGA USLUŽBENCA – Primer1 </vt:lpstr>
      <vt:lpstr>PREVEDBA PR JAVNEGA USLUŽBENCA – Primer 2</vt:lpstr>
      <vt:lpstr>PRIPOMOČEK ZA PREVEDBO PLAČNIH RAZREDOV  - Primer 3</vt:lpstr>
      <vt:lpstr>PRIPOMOČEK ZA PREVEDBO PLAČNIH RAZREDOV  - Primer 4</vt:lpstr>
      <vt:lpstr>IZJEME PRI PREVEDBI - PRIPRAVNIKI</vt:lpstr>
      <vt:lpstr>IZJEME PRI PREVEDBI – JAVNI USLUŽBENCI S PLAČO PO 14. ČLENU ZSPJS</vt:lpstr>
      <vt:lpstr>OHRANITEV PLAČNIH RAZREDOV NAPREDOVANJ - 113. ČLEN ZSTSPJS</vt:lpstr>
      <vt:lpstr>PRIDOBITEV PRAVICE DO VIŠJE OSNOVNE PLAČE</vt:lpstr>
      <vt:lpstr>DOLOČITEV RAZLIKE</vt:lpstr>
      <vt:lpstr>DOLOČITEV RAZLIKE</vt:lpstr>
      <vt:lpstr>DOLOČITEV RAZLIKE</vt:lpstr>
      <vt:lpstr>POSTOPNA PRIDOBITEV VIŠJE OSNOVNE PLAČE</vt:lpstr>
      <vt:lpstr>POSTOPNA PRIDOBITEV VIŠJE OSNOVNE PLAČE</vt:lpstr>
      <vt:lpstr>POSTOPNA PRIDOBITEV VIŠJE OSNOVNE PLAČE</vt:lpstr>
      <vt:lpstr>USKLAJEVANJE OSNOVNIH PLAČ IN PLAČNE LESTVICE Z INFLACIJO V PREHODNEM OBDOBJU</vt:lpstr>
      <vt:lpstr>USKLAJEVANJE OP Z INFLACIJO V PREHODNEM OBDOBJU</vt:lpstr>
      <vt:lpstr>USKLAJEVANJE Z INFLACIJO V PREHODNEM OBDOBJU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usposabljanja</dc:title>
  <dc:creator>Darja Velušček</dc:creator>
  <cp:lastModifiedBy>Mojca Kustec</cp:lastModifiedBy>
  <cp:revision>19</cp:revision>
  <dcterms:created xsi:type="dcterms:W3CDTF">2023-07-27T15:09:19Z</dcterms:created>
  <dcterms:modified xsi:type="dcterms:W3CDTF">2025-01-22T08:43:43Z</dcterms:modified>
</cp:coreProperties>
</file>