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7"/>
  </p:handoutMasterIdLst>
  <p:sldIdLst>
    <p:sldId id="268" r:id="rId5"/>
    <p:sldId id="257" r:id="rId6"/>
    <p:sldId id="258" r:id="rId7"/>
    <p:sldId id="259" r:id="rId8"/>
    <p:sldId id="260" r:id="rId9"/>
    <p:sldId id="262" r:id="rId10"/>
    <p:sldId id="261" r:id="rId11"/>
    <p:sldId id="264" r:id="rId12"/>
    <p:sldId id="263" r:id="rId13"/>
    <p:sldId id="265" r:id="rId14"/>
    <p:sldId id="267" r:id="rId15"/>
    <p:sldId id="266" r:id="rId16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5A3"/>
    <a:srgbClr val="2EBAC9"/>
    <a:srgbClr val="EC9F88"/>
    <a:srgbClr val="BBD578"/>
    <a:srgbClr val="D3E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96259"/>
  </p:normalViewPr>
  <p:slideViewPr>
    <p:cSldViewPr snapToGrid="0" snapToObjects="1">
      <p:cViewPr varScale="1">
        <p:scale>
          <a:sx n="82" d="100"/>
          <a:sy n="82" d="100"/>
        </p:scale>
        <p:origin x="82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47DD7-6914-AB40-844A-51282BD79D03}"/>
              </a:ext>
            </a:extLst>
          </p:cNvPr>
          <p:cNvSpPr/>
          <p:nvPr userDrawn="1"/>
        </p:nvSpPr>
        <p:spPr>
          <a:xfrm>
            <a:off x="0" y="5715001"/>
            <a:ext cx="12192000" cy="1143000"/>
          </a:xfrm>
          <a:prstGeom prst="rect">
            <a:avLst/>
          </a:prstGeom>
          <a:gradFill flip="none" rotWithShape="1">
            <a:gsLst>
              <a:gs pos="0">
                <a:srgbClr val="B0DBD7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F4383-ABBD-904F-B465-A0EFAF4AFD96}"/>
              </a:ext>
            </a:extLst>
          </p:cNvPr>
          <p:cNvSpPr/>
          <p:nvPr userDrawn="1"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EF76044-251A-0142-B850-C99695E57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tlandsday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msar.org/about/the-wise-use-of-wetlands" TargetMode="External"/><Relationship Id="rId2" Type="http://schemas.openxmlformats.org/officeDocument/2006/relationships/hyperlink" Target="https://www.ramsar.org/sites/default/files/documents/library/factsheet2_wise_use_basics_0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ar.org/sites/default/files/documents/library/factsheet_wetland_restoration_peatlands_e.pdf#:~:text=Restoring%20drained%20peatlands%3A%20now%20an%20environmental%20imperative%20From,and%20the%20environment%20in%20a%20myriad%20of%20ways." TargetMode="External"/><Relationship Id="rId2" Type="http://schemas.openxmlformats.org/officeDocument/2006/relationships/hyperlink" Target="https://www.ramsar.org/sites/default/files/documents/library/factsheet_wetland_restoration_general_e_0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ramsar.org/sites/default/files/documents/library/factsheet_wetland_restoration_coastal_e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ramsar.org/news/summary-of-the-thirteenth-meeting-of-the-conference-of-the-parties-to-the-ramsar-convention-on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lobal-wetland-outlook.ramsar.org/" TargetMode="External"/><Relationship Id="rId4" Type="http://schemas.openxmlformats.org/officeDocument/2006/relationships/hyperlink" Target="https://www.ramsar.org/news/wetlands-worlds-most-valuable-ecosystem-disappearing-three-times-faster-than-forests-warns-n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-wetland-outlook.ramsar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ar.org/sites/default/files/documents/library/151102_strp19_agenda_item_4.1_conventions_and_processes_sg.pdf" TargetMode="External"/><Relationship Id="rId2" Type="http://schemas.openxmlformats.org/officeDocument/2006/relationships/hyperlink" Target="https://www.ramsar.org/sites/default/files/documents/library/factsheet_wetland_restoration_general_e_0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ramsar.org/sites/default/files/documents/library/factsheet_wetland_restoration_peatlands_e.pdf#:~:text=Restoring%20drained%20peatlands%3A%20now%20an%20environmental%20imperative%20From,and%20the%20environment%20in%20a%20myriad%20of%20ways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ar.org/sites/default/files/wwd16_hand-outs_desktop_print_eng.pdf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ramsar.org/sites/default/files/documents/library/wwd19_handout_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ramsar.org/news/summary-of-the-thirteenth-meeting-of-the-conference-of-the-parties-to-the-ramsar-convention-on" TargetMode="External"/><Relationship Id="rId4" Type="http://schemas.openxmlformats.org/officeDocument/2006/relationships/hyperlink" Target="https://ramsar50.org/wp-content/uploads/2021/02/Ramsar-50-Factsheet-BIODIVERSITY-English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s.iucn.org/library/node/7212" TargetMode="External"/><Relationship Id="rId2" Type="http://schemas.openxmlformats.org/officeDocument/2006/relationships/hyperlink" Target="http://teebweb.org/about/approach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BF49338-84EE-5743-AB45-B9A322A0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71" y="0"/>
            <a:ext cx="12208541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0A05A2B-1579-C746-80ED-98CB9CABDE00}"/>
              </a:ext>
            </a:extLst>
          </p:cNvPr>
          <p:cNvSpPr txBox="1">
            <a:spLocks/>
          </p:cNvSpPr>
          <p:nvPr/>
        </p:nvSpPr>
        <p:spPr>
          <a:xfrm>
            <a:off x="260278" y="5793014"/>
            <a:ext cx="9144000" cy="10649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VREDNOTI – UPRAVLJAJ – OBNOVI – </a:t>
            </a: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VZLJUBI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7F70-0AC6-CD47-BD04-E936005B7EBE}"/>
              </a:ext>
            </a:extLst>
          </p:cNvPr>
          <p:cNvSpPr txBox="1">
            <a:spLocks/>
          </p:cNvSpPr>
          <p:nvPr/>
        </p:nvSpPr>
        <p:spPr>
          <a:xfrm>
            <a:off x="9633163" y="5858381"/>
            <a:ext cx="2329952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kern="0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www.worldwetlandsday.org</a:t>
            </a:r>
            <a:endParaRPr lang="en-US" sz="1200" kern="0" dirty="0">
              <a:solidFill>
                <a:srgbClr val="00657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fontAlgn="base">
              <a:lnSpc>
                <a:spcPts val="7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kern="0" dirty="0">
              <a:solidFill>
                <a:srgbClr val="00657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kern="0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n-US" sz="1200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ActForWetlands</a:t>
            </a:r>
            <a:endParaRPr lang="en-US" sz="12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#WorldWetlandsDay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8FFF741-8442-2A49-AA7E-921B5A221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5" y="343902"/>
            <a:ext cx="4284354" cy="19867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E056A7-6735-604A-9FA5-530F519A1B59}"/>
              </a:ext>
            </a:extLst>
          </p:cNvPr>
          <p:cNvSpPr txBox="1">
            <a:spLocks/>
          </p:cNvSpPr>
          <p:nvPr/>
        </p:nvSpPr>
        <p:spPr>
          <a:xfrm>
            <a:off x="228885" y="5256505"/>
            <a:ext cx="5020638" cy="8548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sl-SI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MOKRIŠČA</a:t>
            </a:r>
            <a:endParaRPr lang="en-US" sz="5000" b="1" dirty="0">
              <a:solidFill>
                <a:schemeClr val="bg1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5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162809EA-824A-FA4B-8C31-31DA69D534C7}"/>
              </a:ext>
            </a:extLst>
          </p:cNvPr>
          <p:cNvSpPr txBox="1">
            <a:spLocks/>
          </p:cNvSpPr>
          <p:nvPr/>
        </p:nvSpPr>
        <p:spPr>
          <a:xfrm>
            <a:off x="0" y="2740"/>
            <a:ext cx="939800" cy="1219349"/>
          </a:xfrm>
          <a:prstGeom prst="rect">
            <a:avLst/>
          </a:prstGeom>
          <a:solidFill>
            <a:srgbClr val="BBD578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 dirty="0">
              <a:highlight>
                <a:srgbClr val="BAD57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1">
            <a:extLst>
              <a:ext uri="{FF2B5EF4-FFF2-40B4-BE49-F238E27FC236}">
                <a16:creationId xmlns:a16="http://schemas.microsoft.com/office/drawing/2014/main" id="{769FA345-C078-0B49-9CA0-629E2B273D6C}"/>
              </a:ext>
            </a:extLst>
          </p:cNvPr>
          <p:cNvSpPr txBox="1"/>
          <p:nvPr/>
        </p:nvSpPr>
        <p:spPr>
          <a:xfrm>
            <a:off x="246121" y="258818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59BDAA-6548-4C42-8874-28A073841633}"/>
              </a:ext>
            </a:extLst>
          </p:cNvPr>
          <p:cNvSpPr>
            <a:spLocks noGrp="1"/>
          </p:cNvSpPr>
          <p:nvPr/>
        </p:nvSpPr>
        <p:spPr>
          <a:xfrm>
            <a:off x="539638" y="2378568"/>
            <a:ext cx="7552713" cy="4627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Konvencija opredeljuje preudarno rabo kot </a:t>
            </a:r>
            <a:r>
              <a:rPr lang="en-US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16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ohranjanje ekološkega značaja </a:t>
            </a:r>
            <a:r>
              <a:rPr lang="sl-SI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(ekoloških značilnosti) </a:t>
            </a:r>
            <a:r>
              <a:rPr lang="sl-SI" sz="16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mokrišč</a:t>
            </a:r>
            <a:r>
              <a:rPr lang="en-US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ga v okviru trajnostnega razvoja dosežemo z ekosistemskimi pristopi</a:t>
            </a:r>
            <a:r>
              <a:rPr lang="en-US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800" b="1" dirty="0">
                <a:solidFill>
                  <a:srgbClr val="000000"/>
                </a:solidFill>
                <a:effectLst/>
                <a:latin typeface="HelveticaNeueLTStd-Lt"/>
                <a:ea typeface="Calibri" panose="020F0502020204030204" pitchFamily="34" charset="0"/>
                <a:cs typeface="HelveticaNeueLTStd-Lt"/>
              </a:rPr>
              <a:t>Ukrepi za spodbujanje preudarne rabe mokrišč vključujejo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prejetje </a:t>
            </a:r>
            <a:r>
              <a:rPr lang="sl-SI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državnih načrtov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politik in zakonodaje </a:t>
            </a:r>
            <a:r>
              <a:rPr lang="sl-SI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mokriščih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posamezno ali kot del skupnih pobud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Oblikovanje in uporaba programov za popis mokrišč, spremljanje stanja, raziskave, usposabljanje, izobraževanje in ozaveščanje javnosti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azvoj načrtov za celostno upravljanje in preudarno rabo območij</a:t>
            </a:r>
            <a:endParaRPr lang="en-US" sz="16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vključevanje lokalnih deležnikov v razprave od samega začetka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popis mokrišč in izvedba presoje vplivov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imenovanje ali ustanovitev upravljavca za izvedbo načrta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spremljanje sprememb v mokrišču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predlogi imenovanja 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ramsarskih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mokrišč mednarodnega pomena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363A2F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744A3A-9C76-4403-8A69-D22D909EE1F2}"/>
              </a:ext>
            </a:extLst>
          </p:cNvPr>
          <p:cNvSpPr txBox="1">
            <a:spLocks/>
          </p:cNvSpPr>
          <p:nvPr/>
        </p:nvSpPr>
        <p:spPr>
          <a:xfrm>
            <a:off x="6096798" y="6092279"/>
            <a:ext cx="2807554" cy="56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sl-SI" sz="800" dirty="0">
                <a:ea typeface="Times New Roman" panose="02020603050405020304" pitchFamily="18" charset="0"/>
                <a:cs typeface="Raleway" pitchFamily="2" charset="0"/>
              </a:rPr>
              <a:t>Viri</a:t>
            </a:r>
            <a:r>
              <a:rPr lang="en-US" sz="800" dirty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factsheet2_wise_use_basics_0.pdf (ramsar.org)</a:t>
            </a: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Wise Use of wetlands | Ramsar</a:t>
            </a: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147D96-573D-498D-86E4-E67B752A13E2}"/>
              </a:ext>
            </a:extLst>
          </p:cNvPr>
          <p:cNvSpPr txBox="1">
            <a:spLocks/>
          </p:cNvSpPr>
          <p:nvPr/>
        </p:nvSpPr>
        <p:spPr>
          <a:xfrm>
            <a:off x="822237" y="1532132"/>
            <a:ext cx="10859630" cy="95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Preudarno upravljanje in trajnostna raba mokrišč ohranjata in vzdržujeta njihovo vitalnost</a:t>
            </a:r>
            <a:r>
              <a:rPr lang="en-US" sz="22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3AD02374-F617-5C4D-98D1-C305AA6B60DA}"/>
              </a:ext>
            </a:extLst>
          </p:cNvPr>
          <p:cNvSpPr txBox="1">
            <a:spLocks/>
          </p:cNvSpPr>
          <p:nvPr/>
        </p:nvSpPr>
        <p:spPr>
          <a:xfrm>
            <a:off x="737118" y="29423"/>
            <a:ext cx="11141027" cy="12755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Upravljajte z mokrišči preudarno in trajnostno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F5EDF-352E-4641-A641-E93B3C31E396}"/>
              </a:ext>
            </a:extLst>
          </p:cNvPr>
          <p:cNvSpPr/>
          <p:nvPr/>
        </p:nvSpPr>
        <p:spPr>
          <a:xfrm>
            <a:off x="8092351" y="2486723"/>
            <a:ext cx="3922295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Ekološki značaj </a:t>
            </a:r>
            <a:r>
              <a:rPr lang="sl-SI" sz="1800" dirty="0">
                <a:solidFill>
                  <a:srgbClr val="000000"/>
                </a:solidFill>
                <a:effectLst/>
                <a:latin typeface="HelveticaNeueLTStd-Lt"/>
                <a:ea typeface="Calibri" panose="020F0502020204030204" pitchFamily="34" charset="0"/>
                <a:cs typeface="HelveticaNeueLTStd-Lt"/>
              </a:rPr>
              <a:t>povzema vse značilnosti mokrišča v danem času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l-SI" sz="1800" dirty="0">
                <a:solidFill>
                  <a:srgbClr val="000000"/>
                </a:solidFill>
                <a:effectLst/>
                <a:latin typeface="HelveticaNeueLTStd-Lt"/>
                <a:ea typeface="Calibri" panose="020F0502020204030204" pitchFamily="34" charset="0"/>
                <a:cs typeface="HelveticaNeueLTStd-Lt"/>
              </a:rPr>
              <a:t>kombinacija njegovih sestavin, procesov, koristi in storitev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182A67-454E-094A-8CBC-7431A1301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945" y="4758779"/>
            <a:ext cx="3530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6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162809EA-824A-FA4B-8C31-31DA69D534C7}"/>
              </a:ext>
            </a:extLst>
          </p:cNvPr>
          <p:cNvSpPr txBox="1">
            <a:spLocks/>
          </p:cNvSpPr>
          <p:nvPr/>
        </p:nvSpPr>
        <p:spPr>
          <a:xfrm>
            <a:off x="0" y="2740"/>
            <a:ext cx="939800" cy="1219349"/>
          </a:xfrm>
          <a:prstGeom prst="rect">
            <a:avLst/>
          </a:prstGeom>
          <a:solidFill>
            <a:srgbClr val="EC9F88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 dirty="0">
              <a:highlight>
                <a:srgbClr val="BAD57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1">
            <a:extLst>
              <a:ext uri="{FF2B5EF4-FFF2-40B4-BE49-F238E27FC236}">
                <a16:creationId xmlns:a16="http://schemas.microsoft.com/office/drawing/2014/main" id="{769FA345-C078-0B49-9CA0-629E2B273D6C}"/>
              </a:ext>
            </a:extLst>
          </p:cNvPr>
          <p:cNvSpPr txBox="1"/>
          <p:nvPr/>
        </p:nvSpPr>
        <p:spPr>
          <a:xfrm>
            <a:off x="296921" y="258818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9976A29-B72F-FE4D-B891-2F57591440EB}"/>
              </a:ext>
            </a:extLst>
          </p:cNvPr>
          <p:cNvSpPr txBox="1">
            <a:spLocks/>
          </p:cNvSpPr>
          <p:nvPr/>
        </p:nvSpPr>
        <p:spPr>
          <a:xfrm>
            <a:off x="939800" y="0"/>
            <a:ext cx="10916444" cy="12755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Obnova uničenih in degradiranih mokrišč 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BB5BA8C-397A-0E46-9874-33245951759C}"/>
              </a:ext>
            </a:extLst>
          </p:cNvPr>
          <p:cNvSpPr>
            <a:spLocks noGrp="1"/>
          </p:cNvSpPr>
          <p:nvPr/>
        </p:nvSpPr>
        <p:spPr>
          <a:xfrm>
            <a:off x="855980" y="1620534"/>
            <a:ext cx="6825706" cy="4775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sl-SI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Bistvene prvine za obnovo mokrišč</a:t>
            </a:r>
            <a:endParaRPr lang="en-US" sz="24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Upravljanje z vodo</a:t>
            </a:r>
            <a:endParaRPr lang="en-US" sz="17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azumevanje vzorcev vodnega toka in izvedba  hidrološke obnove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Izvedba sistemov za blaženje poplav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zpostavitev območij za čiščenje padavinske vode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Ponovno zagotoviti vodo šotnim območjem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Ponovna vzpostavitev ustreznega rastja</a:t>
            </a:r>
            <a:endParaRPr lang="en-US" sz="17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Pogozdovanje mangrov in ostale vegetacije 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vedba skupnostnih drevesnic za vzgojo sadik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Upravljanje z onesnaževanjem</a:t>
            </a:r>
            <a:endParaRPr lang="en-US" sz="17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aprtje ali odstranitev nezakonitih struktur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Počiščenje odlagališč odpadkov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izvedba čistilnih akcij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Vključevanje lokalne skupnosti</a:t>
            </a:r>
            <a:endParaRPr lang="en-US" sz="17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poštevanje znanja domorodnih skupnosti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Vzpostavitev sistemov, da skupnosti spremljajo stanje za zagotavljanje varstva in ohranjanja mokrišč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Vzpostavitev programov javno-zasebnega partnerstva</a:t>
            </a:r>
            <a:endParaRPr lang="en-US" sz="17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6AF415-413B-44F2-A6BD-9503EA3D8D9F}"/>
              </a:ext>
            </a:extLst>
          </p:cNvPr>
          <p:cNvSpPr txBox="1">
            <a:spLocks/>
          </p:cNvSpPr>
          <p:nvPr/>
        </p:nvSpPr>
        <p:spPr>
          <a:xfrm>
            <a:off x="452709" y="5998532"/>
            <a:ext cx="2768668" cy="56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sl-SI" sz="800" dirty="0">
                <a:ea typeface="Times New Roman" panose="02020603050405020304" pitchFamily="18" charset="0"/>
                <a:cs typeface="Raleway" pitchFamily="2" charset="0"/>
              </a:rPr>
              <a:t>Viri</a:t>
            </a:r>
            <a:r>
              <a:rPr lang="en-US" sz="800" dirty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factsheet_wetland_restoration_general_e_0.pdf (ramsar.org)</a:t>
            </a: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factsheet_wetland_restoration_peatlands_e.pdf (ramsar.org)</a:t>
            </a: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factsheet_wetland_restoration_coastal_e.pdf (ramsar.org)</a:t>
            </a: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4A21A7-6CA6-7B40-A6D1-0E80720A0A8D}"/>
              </a:ext>
            </a:extLst>
          </p:cNvPr>
          <p:cNvSpPr/>
          <p:nvPr/>
        </p:nvSpPr>
        <p:spPr>
          <a:xfrm>
            <a:off x="7353880" y="2551837"/>
            <a:ext cx="4610008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800" dirty="0">
                <a:solidFill>
                  <a:srgbClr val="FFFFFF"/>
                </a:solidFill>
                <a:effectLst/>
                <a:latin typeface="HelveticaNeueLTStd-Lt"/>
                <a:ea typeface="Calibri" panose="020F0502020204030204" pitchFamily="34" charset="0"/>
                <a:cs typeface="HelveticaNeueLTStd-Lt"/>
              </a:rPr>
              <a:t>Desetletje za obnovo ekosistemov 2021–2030 pri Združenih narodih nam daje priložnost, da združimo  prizadevanja in zaustavimo uničenje in degradacijo mokrišč na našem planetu – od leta 1700 jih je bilo uničenih in degradiranih skoraj 90 %.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2673E5F-B280-8D46-AE70-D44BBD0BE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300" y="4578998"/>
            <a:ext cx="1736912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6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BD36F18-E7FC-4A46-BCD9-8AE55740A84F}"/>
              </a:ext>
            </a:extLst>
          </p:cNvPr>
          <p:cNvSpPr>
            <a:spLocks noGrp="1"/>
          </p:cNvSpPr>
          <p:nvPr/>
        </p:nvSpPr>
        <p:spPr>
          <a:xfrm>
            <a:off x="1118315" y="2062253"/>
            <a:ext cx="9955369" cy="2733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sl-SI" sz="2400" kern="0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le da moramo omogočiti preudarno in trajnostno rabo mokrišč </a:t>
            </a:r>
            <a:r>
              <a:rPr lang="en-US" sz="2400" kern="1800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―</a:t>
            </a:r>
            <a:r>
              <a:rPr lang="sl-SI" sz="2400" kern="0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je ključnega pomena za prihodnost človeštva na našem planetu. Če ne bomo ukrepali takoj, ampak bomo še naprej škodovali tem življenjsko pomembnim ekosistemom bomo utrpeli hude posledice. Mokrišča so v mnogih pogledih naša rešilna bilka za prihodnost. Da bi jih rešili in ohranili, moramo vanje vložiti čas in denar, predvsem pa </a:t>
            </a:r>
            <a:r>
              <a:rPr lang="en-US" sz="2400" kern="1800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―</a:t>
            </a:r>
            <a:r>
              <a:rPr lang="sl-SI" sz="2400" kern="1800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delati to s</a:t>
            </a:r>
            <a:r>
              <a:rPr lang="sl-SI" sz="2400" kern="0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srcem</a:t>
            </a:r>
            <a:r>
              <a:rPr lang="en-US" sz="2400" kern="0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400" kern="0" dirty="0">
              <a:solidFill>
                <a:srgbClr val="00657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kern="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Martha Rojas Urrego</a:t>
            </a:r>
          </a:p>
          <a:p>
            <a:pPr marL="0" marR="0" indent="0" algn="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b="1" kern="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Generalna sekretarka Konvencije o mokriščih</a:t>
            </a:r>
            <a:endParaRPr lang="en-US" sz="1600" b="1" kern="0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6B43B5-0647-194D-A954-7787E26B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4669324"/>
            <a:ext cx="1320800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98731C-6824-9747-AEB1-BC27D6508D87}"/>
              </a:ext>
            </a:extLst>
          </p:cNvPr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B71143-F885-A44F-8E1D-A231577C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1219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11051B-EC32-3944-8610-0DDEF976C2F4}"/>
              </a:ext>
            </a:extLst>
          </p:cNvPr>
          <p:cNvSpPr txBox="1">
            <a:spLocks/>
          </p:cNvSpPr>
          <p:nvPr/>
        </p:nvSpPr>
        <p:spPr>
          <a:xfrm>
            <a:off x="715051" y="5774032"/>
            <a:ext cx="8708858" cy="482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kern="0" dirty="0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n-US" sz="1600" b="1" kern="0" dirty="0" err="1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ActForWetlands</a:t>
            </a:r>
            <a:r>
              <a:rPr lang="en-US" sz="1600" b="1" kern="0" dirty="0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#</a:t>
            </a:r>
            <a:r>
              <a:rPr lang="en-US" sz="1600" b="1" kern="0" dirty="0" err="1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WorldWetlandsDay</a:t>
            </a:r>
            <a:r>
              <a:rPr lang="en-US" sz="1600" b="1" kern="0" dirty="0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1600" b="1" kern="0" dirty="0">
                <a:solidFill>
                  <a:srgbClr val="76AD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WorldWetlandsDay.org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0F8468-4205-406E-9481-33761528AD67}"/>
              </a:ext>
            </a:extLst>
          </p:cNvPr>
          <p:cNvSpPr>
            <a:spLocks noGrp="1"/>
          </p:cNvSpPr>
          <p:nvPr/>
        </p:nvSpPr>
        <p:spPr>
          <a:xfrm>
            <a:off x="838538" y="1589088"/>
            <a:ext cx="10514923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Vsakoletna priložnost, da se povežemo za mokrišča</a:t>
            </a:r>
            <a:endParaRPr lang="en-US" sz="2300" b="1" dirty="0">
              <a:solidFill>
                <a:srgbClr val="0065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Odmeven dogodek, ki krepi zavest o ključnem pomenu mokrišč za ljudi in naš planet</a:t>
            </a:r>
          </a:p>
          <a:p>
            <a:pPr lvl="1"/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Pogodbenice Konvencije o mokriščih in drugi deležniki že od leta 1997 praznujemo 2. februar kot  </a:t>
            </a:r>
            <a:r>
              <a:rPr lang="sl-SI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svetovni dan mokrišč</a:t>
            </a:r>
          </a:p>
          <a:p>
            <a:pPr lvl="1"/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Dan, ki obeležuje Konvencijo o mokriščih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―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leta 1971 sprejeta kot mednarodna pogodba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sl-SI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 prva od sodobnih globalnih večstranskih </a:t>
            </a:r>
            <a:r>
              <a:rPr lang="sl-SI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okoljskih</a:t>
            </a:r>
            <a:r>
              <a:rPr lang="sl-SI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sporazumov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edina, ki je posvečena posebnemu ekosistemu – mokriščem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Prvič letos je ta dan tudi uradno obeležen v okviru Združenih narodov – Generalna skupščina Združenih narodov ga je sprejela kot mednarodni dan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 err="1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sl-SI" sz="22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za leto </a:t>
            </a:r>
            <a:r>
              <a:rPr lang="en-US" sz="22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 — </a:t>
            </a:r>
            <a:r>
              <a:rPr lang="sl-SI" sz="22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Mokrišča za ljudi in naravo</a:t>
            </a:r>
            <a:endParaRPr lang="en-US" sz="2200" b="1" dirty="0">
              <a:solidFill>
                <a:srgbClr val="0065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Poziv, da so za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ohranitev mokrišč ter zagotavljanje njihove preudarne in trajnostne rabe nujna večja finančna, človeška in politična vlaganja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v mokrišča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33655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819271-389D-474A-93C8-E40D3CD72DE7}"/>
              </a:ext>
            </a:extLst>
          </p:cNvPr>
          <p:cNvSpPr>
            <a:spLocks noGrp="1"/>
          </p:cNvSpPr>
          <p:nvPr/>
        </p:nvSpPr>
        <p:spPr>
          <a:xfrm>
            <a:off x="876638" y="55550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Svetovni dan mokrišč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8BDCFFE-F697-2A44-8A44-21D71C59C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716" y="5308600"/>
            <a:ext cx="20066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DBEA5B-DA0D-744C-AB1E-833412DEEFA4}"/>
              </a:ext>
            </a:extLst>
          </p:cNvPr>
          <p:cNvSpPr/>
          <p:nvPr/>
        </p:nvSpPr>
        <p:spPr>
          <a:xfrm>
            <a:off x="0" y="5715001"/>
            <a:ext cx="12192000" cy="1143000"/>
          </a:xfrm>
          <a:prstGeom prst="rect">
            <a:avLst/>
          </a:prstGeom>
          <a:gradFill flip="none" rotWithShape="1">
            <a:gsLst>
              <a:gs pos="0">
                <a:srgbClr val="B0DBD7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8731C-6824-9747-AEB1-BC27D6508D87}"/>
              </a:ext>
            </a:extLst>
          </p:cNvPr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B71143-F885-A44F-8E1D-A231577C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1219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59848" y="6440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</a:t>
            </a:r>
            <a:r>
              <a:rPr lang="sl-SI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aravna</a:t>
            </a:r>
            <a:r>
              <a:rPr lang="sl-SI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mokrišča izginjajo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5317332" y="2253976"/>
            <a:ext cx="5320982" cy="341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l-SI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l-SI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Od leta 1970 do danes je na svetu izginilo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35% 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mokrišč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Mokrišča izginjajo</a:t>
            </a:r>
            <a:r>
              <a:rPr lang="sl-SI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trikrat hitreje kot gozdovi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Rastlinskim in živalim</a:t>
            </a:r>
            <a:r>
              <a:rPr lang="sl-SI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vrstam, ki so odvisne od mokrišč </a:t>
            </a:r>
            <a:r>
              <a:rPr lang="sl-SI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grozi izumrtje.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Ogroženi so dobrobit in preživetje ljudi ter  “zdravje“ našega planeta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CB8C968-2837-422B-8099-B5BDB2C2B517}"/>
              </a:ext>
            </a:extLst>
          </p:cNvPr>
          <p:cNvSpPr txBox="1">
            <a:spLocks/>
          </p:cNvSpPr>
          <p:nvPr/>
        </p:nvSpPr>
        <p:spPr>
          <a:xfrm>
            <a:off x="1242548" y="5939827"/>
            <a:ext cx="9313239" cy="56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sl-SI" sz="800" dirty="0">
                <a:effectLst/>
                <a:ea typeface="Times New Roman" panose="02020603050405020304" pitchFamily="18" charset="0"/>
                <a:cs typeface="Raleway" pitchFamily="2" charset="0"/>
              </a:rPr>
              <a:t>Viri</a:t>
            </a:r>
            <a:r>
              <a:rPr lang="en-US" sz="800" dirty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the Thirteenth Meeting of the Conference of the Parties to the Ramsar Convention on Wetlands | Ramsar</a:t>
            </a:r>
            <a:endParaRPr lang="en-US" sz="800" dirty="0"/>
          </a:p>
          <a:p>
            <a:pPr>
              <a:lnSpc>
                <a:spcPct val="120000"/>
              </a:lnSpc>
              <a:tabLst>
                <a:tab pos="2914650" algn="l"/>
              </a:tabLst>
            </a:pP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Wetlands – world’s most valuable ecosystem – disappearing three times faster than forests, warns new report | </a:t>
            </a:r>
            <a:r>
              <a:rPr lang="en-US" sz="8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Ramsar</a:t>
            </a:r>
            <a:endParaRPr lang="en-US" sz="800" dirty="0"/>
          </a:p>
          <a:p>
            <a:pPr>
              <a:lnSpc>
                <a:spcPct val="120000"/>
              </a:lnSpc>
              <a:tabLst>
                <a:tab pos="2914650" algn="l"/>
              </a:tabLst>
            </a:pPr>
            <a:r>
              <a:rPr lang="en-US" sz="800" dirty="0">
                <a:hlinkClick r:id="rId5"/>
              </a:rPr>
              <a:t>Global Wetlands Outlook</a:t>
            </a:r>
            <a:r>
              <a:rPr lang="en-US" sz="800" dirty="0"/>
              <a:t> 2018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669E631-0210-AE46-AFC9-8CB1F1060A27}"/>
              </a:ext>
            </a:extLst>
          </p:cNvPr>
          <p:cNvSpPr txBox="1"/>
          <p:nvPr/>
        </p:nvSpPr>
        <p:spPr>
          <a:xfrm>
            <a:off x="849283" y="158912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Stanje in trendi</a:t>
            </a:r>
            <a:endParaRPr lang="en-GB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136C5DB3-1847-204B-8C31-8B2B8A2F5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83" y="2153607"/>
            <a:ext cx="4318962" cy="273489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B416574-DBF8-DB41-9A4F-6F9F6F0A6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584" y="5168900"/>
            <a:ext cx="3924300" cy="16891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10BFA00-F14F-8B42-A545-2D9DF5AE1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3505" y="715919"/>
            <a:ext cx="858579" cy="9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98731C-6824-9747-AEB1-BC27D6508D87}"/>
              </a:ext>
            </a:extLst>
          </p:cNvPr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B71143-F885-A44F-8E1D-A231577C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1219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3CADFB8-4499-6A42-ADF5-1ACDFDD41517}"/>
              </a:ext>
            </a:extLst>
          </p:cNvPr>
          <p:cNvSpPr>
            <a:spLocks noGrp="1"/>
          </p:cNvSpPr>
          <p:nvPr/>
        </p:nvSpPr>
        <p:spPr>
          <a:xfrm>
            <a:off x="850900" y="-281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Dejavniki uničenja in degradacije mokrišč 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7287094-931B-FE4B-B1F1-10D1FD54C3BC}"/>
              </a:ext>
            </a:extLst>
          </p:cNvPr>
          <p:cNvSpPr>
            <a:spLocks noGrp="1"/>
          </p:cNvSpPr>
          <p:nvPr/>
        </p:nvSpPr>
        <p:spPr>
          <a:xfrm>
            <a:off x="859105" y="1503708"/>
            <a:ext cx="106669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trajnostno rabo mokrišč moramo spoznati in razumeti dejavnike, ki jih uničujejo in degradirajo, da lahko odpravimo glavne povzročitelje:</a:t>
            </a:r>
            <a:endParaRPr lang="en-GB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C065AD-EB3C-4F53-B83E-6565F650652F}"/>
              </a:ext>
            </a:extLst>
          </p:cNvPr>
          <p:cNvSpPr txBox="1">
            <a:spLocks/>
          </p:cNvSpPr>
          <p:nvPr/>
        </p:nvSpPr>
        <p:spPr>
          <a:xfrm>
            <a:off x="1278082" y="6139835"/>
            <a:ext cx="6582129" cy="56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sl-SI" sz="800" dirty="0">
                <a:ea typeface="Times New Roman" panose="02020603050405020304" pitchFamily="18" charset="0"/>
                <a:cs typeface="Raleway" pitchFamily="2" charset="0"/>
              </a:rPr>
              <a:t>Vir</a:t>
            </a:r>
            <a:r>
              <a:rPr lang="en-US" sz="800" dirty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</a:p>
          <a:p>
            <a:pPr>
              <a:lnSpc>
                <a:spcPct val="120000"/>
              </a:lnSpc>
              <a:tabLst>
                <a:tab pos="2914650" algn="l"/>
              </a:tabLst>
            </a:pPr>
            <a:r>
              <a:rPr lang="en-US" sz="800" dirty="0">
                <a:hlinkClick r:id="rId3"/>
              </a:rPr>
              <a:t>Global Wetlands Outlook</a:t>
            </a:r>
            <a:r>
              <a:rPr lang="en-US" sz="800" dirty="0"/>
              <a:t> 2018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4B45A81E-D170-7449-ABA0-5BFE42AF4514}"/>
              </a:ext>
            </a:extLst>
          </p:cNvPr>
          <p:cNvSpPr/>
          <p:nvPr/>
        </p:nvSpPr>
        <p:spPr>
          <a:xfrm>
            <a:off x="333602" y="2765316"/>
            <a:ext cx="1962829" cy="1346310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/>
              <a:t>Osuševanje in zasipavanje</a:t>
            </a:r>
            <a:endParaRPr lang="en-GB" dirty="0"/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B2D0C6A9-60B1-4340-B374-8DEC4B7A6B1B}"/>
              </a:ext>
            </a:extLst>
          </p:cNvPr>
          <p:cNvSpPr/>
          <p:nvPr/>
        </p:nvSpPr>
        <p:spPr>
          <a:xfrm>
            <a:off x="4923526" y="2765316"/>
            <a:ext cx="2274213" cy="1346310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/>
              <a:t>Onesnaževanje</a:t>
            </a:r>
            <a:r>
              <a:rPr lang="en-GB" dirty="0"/>
              <a:t> </a:t>
            </a:r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2B683651-1240-CA43-B620-15FA0CB8C53F}"/>
              </a:ext>
            </a:extLst>
          </p:cNvPr>
          <p:cNvSpPr/>
          <p:nvPr/>
        </p:nvSpPr>
        <p:spPr>
          <a:xfrm>
            <a:off x="7380424" y="2724941"/>
            <a:ext cx="2060555" cy="1313955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 err="1"/>
              <a:t>Prelov</a:t>
            </a:r>
            <a:r>
              <a:rPr lang="en-GB" dirty="0"/>
              <a:t>  </a:t>
            </a: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6A25BA62-C8AA-9D46-9A7B-DFBEEBF14610}"/>
              </a:ext>
            </a:extLst>
          </p:cNvPr>
          <p:cNvSpPr/>
          <p:nvPr/>
        </p:nvSpPr>
        <p:spPr>
          <a:xfrm>
            <a:off x="2707110" y="2684059"/>
            <a:ext cx="2046219" cy="1541181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/>
              <a:t>Prekomerno črpanje vode</a:t>
            </a:r>
            <a:r>
              <a:rPr lang="en-GB" dirty="0"/>
              <a:t>  </a:t>
            </a: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9F16DCB8-520A-D840-A9DA-84CEF0986DFF}"/>
              </a:ext>
            </a:extLst>
          </p:cNvPr>
          <p:cNvSpPr/>
          <p:nvPr/>
        </p:nvSpPr>
        <p:spPr>
          <a:xfrm>
            <a:off x="9780924" y="2724942"/>
            <a:ext cx="1888958" cy="1313955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/>
              <a:t>Podnebne spremembe</a:t>
            </a:r>
            <a:endParaRPr lang="en-GB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70C5842-38D6-8740-A6B0-DFE189A81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993" y="4403060"/>
            <a:ext cx="31242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92208CA-BFEC-1648-AF86-6903AFEF64C2}"/>
              </a:ext>
            </a:extLst>
          </p:cNvPr>
          <p:cNvSpPr/>
          <p:nvPr/>
        </p:nvSpPr>
        <p:spPr>
          <a:xfrm>
            <a:off x="1083138" y="2468058"/>
            <a:ext cx="9889661" cy="3254072"/>
          </a:xfrm>
          <a:prstGeom prst="rect">
            <a:avLst/>
          </a:prstGeom>
          <a:solidFill>
            <a:srgbClr val="BAD578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876193" y="-39005"/>
            <a:ext cx="100966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Mokrišča so biotsko bogati in nenadomestljivi ekosistemi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CH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/>
        </p:nvSpPr>
        <p:spPr>
          <a:xfrm>
            <a:off x="1782287" y="1773563"/>
            <a:ext cx="8203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-SI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Mokrišča danes zavzemajo okoli 6% kopnih površin Zemlje</a:t>
            </a:r>
            <a:r>
              <a:rPr lang="en-US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-SI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Mokrišča so lahko slana ali sladka, celinska ali obalna, naravna ali antropogena</a:t>
            </a:r>
            <a:r>
              <a:rPr lang="en-GB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H" sz="24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Sladkovodna mokrišča vključujejo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reke, jezera, mlake, poplavne ravnice</a:t>
            </a:r>
            <a:r>
              <a:rPr lang="sl-SI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šotna barja, </a:t>
            </a:r>
            <a:r>
              <a:rPr lang="sl-SI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močvirja, </a:t>
            </a:r>
            <a:endParaRPr lang="en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Slana mokrišča vključujejo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rečna</a:t>
            </a:r>
            <a:r>
              <a:rPr lang="sl-SI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ustja, </a:t>
            </a:r>
            <a:r>
              <a:rPr lang="sl-SI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poloje</a:t>
            </a:r>
            <a:r>
              <a:rPr lang="sl-SI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slana močvirja, mangrove, lagune, koralne grebene, grebene školjk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Antropogena mokrišča vključujejo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ribnike, riževa polja, vodne zbiralnike, soline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H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CH" sz="2400" dirty="0"/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35D465-4D02-D344-8F9A-230CC26E9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1262" y="1807582"/>
            <a:ext cx="899650" cy="16468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F27841-480D-BC4F-A4C8-1DD5097D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532" y="4324007"/>
            <a:ext cx="2250557" cy="24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43F7D2-BBB8-1243-8CC6-BB618F18FA23}"/>
              </a:ext>
            </a:extLst>
          </p:cNvPr>
          <p:cNvSpPr>
            <a:spLocks noGrp="1"/>
          </p:cNvSpPr>
          <p:nvPr/>
        </p:nvSpPr>
        <p:spPr>
          <a:xfrm>
            <a:off x="870249" y="-70473"/>
            <a:ext cx="11084118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Uničevanje mokrišč prizadene ljudi in Zemljo</a:t>
            </a:r>
            <a:endParaRPr lang="en-CH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FE4A3D-D166-2B44-B20E-75B384CFDB43}"/>
              </a:ext>
            </a:extLst>
          </p:cNvPr>
          <p:cNvSpPr>
            <a:spLocks noGrp="1"/>
          </p:cNvSpPr>
          <p:nvPr/>
        </p:nvSpPr>
        <p:spPr>
          <a:xfrm>
            <a:off x="842905" y="1514054"/>
            <a:ext cx="5399802" cy="4577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b="1" dirty="0">
                <a:solidFill>
                  <a:srgbClr val="EBA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Dobrobit ljudi</a:t>
            </a:r>
            <a:endParaRPr lang="en-GB" sz="1800" b="1" dirty="0">
              <a:solidFill>
                <a:srgbClr val="EBA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Zadostna oskrba z vodo</a:t>
            </a:r>
            <a:endParaRPr lang="en-US" sz="16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228600" algn="l"/>
              </a:tabLst>
            </a:pP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Mokrišča zagotavljajo večino naše sladke vode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tabLst>
                <a:tab pos="228600" algn="l"/>
              </a:tabLst>
            </a:pP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Mokrišča so kot </a:t>
            </a: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ledvice Zemlje, 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njihova tla, bogata z muljem, in rastline čistijo iz vode strupe, kmetijske pesticide in industrijske odplake ter tako skrbijo za ohranjanje varne pitne vode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tabLst>
                <a:tab pos="228600" algn="l"/>
              </a:tabLst>
            </a:pP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Poročilo ZN o vodi (2018) navaja, da so mokrišča na naravi osnovane rešitve (nature-</a:t>
            </a:r>
            <a:r>
              <a:rPr lang="sl-S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based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sl-SI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solutions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ki lahko pomagajo izboljšati kakovost vode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tabLst>
                <a:tab pos="228600" algn="l"/>
              </a:tabLst>
            </a:pP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2,2 milijarde ljudi na svetu nima zagotovljene pitne vode, </a:t>
            </a: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vsako leto jih </a:t>
            </a:r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umre 485.000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Leta 2017 je pomanjkanje vodnih virov bilo glavni vzrok oboroženih </a:t>
            </a: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spopadov v vsaj 45 državah po svetu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H" sz="1800" dirty="0"/>
          </a:p>
          <a:p>
            <a:pPr marL="0" indent="0">
              <a:buNone/>
            </a:pPr>
            <a:endParaRPr lang="en-CH" sz="1800" dirty="0"/>
          </a:p>
          <a:p>
            <a:endParaRPr lang="en-CH" sz="1800" dirty="0"/>
          </a:p>
          <a:p>
            <a:pPr marL="0" indent="0">
              <a:buNone/>
            </a:pPr>
            <a:endParaRPr lang="en-CH" sz="1800" dirty="0"/>
          </a:p>
          <a:p>
            <a:pPr marL="0" indent="0">
              <a:buNone/>
            </a:pPr>
            <a:endParaRPr lang="en-CH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F43F6B-3A48-4E92-B9D1-D3A1ADE2B965}"/>
              </a:ext>
            </a:extLst>
          </p:cNvPr>
          <p:cNvSpPr txBox="1">
            <a:spLocks/>
          </p:cNvSpPr>
          <p:nvPr/>
        </p:nvSpPr>
        <p:spPr>
          <a:xfrm>
            <a:off x="311449" y="5691478"/>
            <a:ext cx="8991366" cy="123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sl-SI" sz="800" dirty="0">
                <a:effectLst/>
                <a:ea typeface="Times New Roman" panose="02020603050405020304" pitchFamily="18" charset="0"/>
                <a:cs typeface="Raleway" pitchFamily="2" charset="0"/>
              </a:rPr>
              <a:t>Viri</a:t>
            </a:r>
            <a:r>
              <a:rPr lang="en-US" sz="800" dirty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factsheet_wetland_restoration_general_e_0.pdf (ramsar.org)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1 (ramsar.org)</a:t>
            </a: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factsheet_wetland_restoration_peatlands_e.pdf (ramsar.org)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A3B061-1CFC-447C-AFF6-1F4840E4274F}"/>
              </a:ext>
            </a:extLst>
          </p:cNvPr>
          <p:cNvSpPr txBox="1">
            <a:spLocks/>
          </p:cNvSpPr>
          <p:nvPr/>
        </p:nvSpPr>
        <p:spPr>
          <a:xfrm>
            <a:off x="6242707" y="1883744"/>
            <a:ext cx="485598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Dobrobit ljudi in kultura</a:t>
            </a:r>
            <a:endParaRPr lang="en-US" sz="16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Mokrišča so območja rekreacije in kulturnega udejstvovanja, součinkovanje človeka z naravo pa koristi tudi njegovemu duševnemu zdravju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Raleway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3BB6329-2E84-5947-AF08-21FE89FF6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149" y="3248586"/>
            <a:ext cx="3717851" cy="36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90FFC61-510E-4D7C-8F41-235542BDAEB0}"/>
              </a:ext>
            </a:extLst>
          </p:cNvPr>
          <p:cNvSpPr txBox="1">
            <a:spLocks/>
          </p:cNvSpPr>
          <p:nvPr/>
        </p:nvSpPr>
        <p:spPr>
          <a:xfrm>
            <a:off x="6149780" y="1587007"/>
            <a:ext cx="499229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l-SI" sz="18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Biotska raznovrstnost</a:t>
            </a:r>
            <a:endParaRPr lang="en-US" sz="18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živalskih in rastlinskih vrst na svetu živi ali se razmnožuje v mokriščih.</a:t>
            </a:r>
            <a:endParaRPr lang="en-US" sz="1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US" sz="1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Mokrišča so bogata s hranili, ki jih prinašajo reke, potoki in vode, ki se vanje stekajo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sl-SI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ključnega pomena v 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prehranski verigi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US" sz="1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&gt;100,000 </a:t>
            </a:r>
            <a:r>
              <a:rPr lang="sl-SI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sladkovodnih vrst je bilo </a:t>
            </a:r>
            <a:r>
              <a:rPr lang="sl-SI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odkritih</a:t>
            </a:r>
            <a:r>
              <a:rPr lang="sl-SI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mokriščih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mokriščih živi približno 30 % znanih vrst rib, in vsako leto odkrijejo še približno 200 novih  vrst.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400" b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D4833A8-9DE4-4A88-88FF-84C2DE56CC7B}"/>
              </a:ext>
            </a:extLst>
          </p:cNvPr>
          <p:cNvSpPr txBox="1">
            <a:spLocks/>
          </p:cNvSpPr>
          <p:nvPr/>
        </p:nvSpPr>
        <p:spPr>
          <a:xfrm>
            <a:off x="1348303" y="5677377"/>
            <a:ext cx="3002972" cy="123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effectLst/>
                <a:ea typeface="Times New Roman" panose="02020603050405020304" pitchFamily="18" charset="0"/>
                <a:cs typeface="Raleway" pitchFamily="2" charset="0"/>
              </a:rPr>
              <a:t>Sources: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WWD19_2Handout_english.indd (ramsar.org)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wwd16_hand-outs_desktop_print_eng.pdf (ramsar.org)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Ramsar-50-Factsheet-BIODIVERSITY-English.pdf (ramsar50.org)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of the Thirteenth Meeting of the Conference of the Parties to the Ramsar Convention on Wetlands | Ramsar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A0D9F6-02CC-4281-9F48-4F94757D04EB}"/>
              </a:ext>
            </a:extLst>
          </p:cNvPr>
          <p:cNvSpPr>
            <a:spLocks noGrp="1"/>
          </p:cNvSpPr>
          <p:nvPr/>
        </p:nvSpPr>
        <p:spPr>
          <a:xfrm>
            <a:off x="831132" y="1599707"/>
            <a:ext cx="5211090" cy="4077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sz="1800" b="1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Uravnavanje podneb</a:t>
            </a:r>
            <a:r>
              <a:rPr lang="sl-SI" sz="1800" b="1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 </a:t>
            </a:r>
            <a:r>
              <a:rPr lang="sl-SI" sz="1800" b="1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človekova varnost</a:t>
            </a:r>
            <a:r>
              <a:rPr lang="en-US" sz="1800" b="1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00657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solidFill>
                  <a:srgbClr val="0065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Mokrišča so kot naravni ščit, ki nam pomaga pri spopadanju s podnebnimi spremembami in njihovimi posledicami</a:t>
            </a:r>
            <a:r>
              <a:rPr lang="en-US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sl-SI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obalnem pasu mokrišča 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varujejo </a:t>
            </a:r>
            <a:r>
              <a:rPr lang="sl-SI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60 % človeštva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pred nevihtnimi poplavami, orkani in cunamiji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sl-SI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 hektar celinskega mokrišča vpije do 14 milijonov litrov  poplavne vode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 zmanjšuje možnost poplav in skrajša sušna obdobja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Obalna mokrišča sprejemajo in skladiščijo ogljik do 55X hitreje kot tropski deževni gozdovi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Šotišča skladiščijo ~30 % vsega ogljika v tleh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sl-SI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 je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l-SI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več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kot vsi gozdovi na svetu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sl-SI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Ocenjujemo, da o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suševanje in požiganje šotišč povzroča 4 % antropogenih izpustov toplogrednih plinov na svetu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lvl="1"/>
            <a:endParaRPr lang="en-US" sz="1400" dirty="0">
              <a:latin typeface="Georgia" panose="02040502050405020303" pitchFamily="18" charset="0"/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C91C8AA-D4B8-824F-AE01-CBA305CC2656}"/>
              </a:ext>
            </a:extLst>
          </p:cNvPr>
          <p:cNvSpPr>
            <a:spLocks noGrp="1"/>
          </p:cNvSpPr>
          <p:nvPr/>
        </p:nvSpPr>
        <p:spPr>
          <a:xfrm>
            <a:off x="859901" y="-56373"/>
            <a:ext cx="11084118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Uničevanje mokrišč prizadene ljudi in Zemljo</a:t>
            </a:r>
            <a:endParaRPr lang="en-CH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DFF161-B085-224A-9E1A-1C94C659E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44" y="2474150"/>
            <a:ext cx="774589" cy="9036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8EE677-E1B7-7044-99A0-8A6809C9B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3954" y="4833990"/>
            <a:ext cx="114935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0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>
            <a:extLst>
              <a:ext uri="{FF2B5EF4-FFF2-40B4-BE49-F238E27FC236}">
                <a16:creationId xmlns:a16="http://schemas.microsoft.com/office/drawing/2014/main" id="{CDEECC9C-F6B1-E546-AD04-CEFFF1B6F47C}"/>
              </a:ext>
            </a:extLst>
          </p:cNvPr>
          <p:cNvSpPr/>
          <p:nvPr/>
        </p:nvSpPr>
        <p:spPr>
          <a:xfrm>
            <a:off x="359592" y="2596378"/>
            <a:ext cx="5351076" cy="2667018"/>
          </a:xfrm>
          <a:custGeom>
            <a:avLst/>
            <a:gdLst>
              <a:gd name="connsiteX0" fmla="*/ 259773 w 4821382"/>
              <a:gd name="connsiteY0" fmla="*/ 0 h 2379518"/>
              <a:gd name="connsiteX1" fmla="*/ 4821382 w 4821382"/>
              <a:gd name="connsiteY1" fmla="*/ 831273 h 2379518"/>
              <a:gd name="connsiteX2" fmla="*/ 2161309 w 4821382"/>
              <a:gd name="connsiteY2" fmla="*/ 2379518 h 2379518"/>
              <a:gd name="connsiteX3" fmla="*/ 0 w 4821382"/>
              <a:gd name="connsiteY3" fmla="*/ 1111827 h 2379518"/>
              <a:gd name="connsiteX4" fmla="*/ 259773 w 4821382"/>
              <a:gd name="connsiteY4" fmla="*/ 0 h 23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382" h="2379518">
                <a:moveTo>
                  <a:pt x="259773" y="0"/>
                </a:moveTo>
                <a:lnTo>
                  <a:pt x="4821382" y="831273"/>
                </a:lnTo>
                <a:lnTo>
                  <a:pt x="2161309" y="2379518"/>
                </a:lnTo>
                <a:lnTo>
                  <a:pt x="0" y="1111827"/>
                </a:lnTo>
                <a:lnTo>
                  <a:pt x="259773" y="0"/>
                </a:lnTo>
                <a:close/>
              </a:path>
            </a:pathLst>
          </a:custGeom>
          <a:solidFill>
            <a:srgbClr val="B0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291C2782-353C-0548-B743-D25B864191D7}"/>
              </a:ext>
            </a:extLst>
          </p:cNvPr>
          <p:cNvSpPr/>
          <p:nvPr/>
        </p:nvSpPr>
        <p:spPr>
          <a:xfrm rot="158471">
            <a:off x="5754959" y="2309093"/>
            <a:ext cx="6286500" cy="2067211"/>
          </a:xfrm>
          <a:custGeom>
            <a:avLst/>
            <a:gdLst>
              <a:gd name="connsiteX0" fmla="*/ 6286500 w 6286500"/>
              <a:gd name="connsiteY0" fmla="*/ 0 h 1766455"/>
              <a:gd name="connsiteX1" fmla="*/ 5683827 w 6286500"/>
              <a:gd name="connsiteY1" fmla="*/ 1766455 h 1766455"/>
              <a:gd name="connsiteX2" fmla="*/ 0 w 6286500"/>
              <a:gd name="connsiteY2" fmla="*/ 1714500 h 1766455"/>
              <a:gd name="connsiteX3" fmla="*/ 1683327 w 6286500"/>
              <a:gd name="connsiteY3" fmla="*/ 498764 h 1766455"/>
              <a:gd name="connsiteX4" fmla="*/ 6286500 w 6286500"/>
              <a:gd name="connsiteY4" fmla="*/ 0 h 176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1766455">
                <a:moveTo>
                  <a:pt x="6286500" y="0"/>
                </a:moveTo>
                <a:lnTo>
                  <a:pt x="5683827" y="1766455"/>
                </a:lnTo>
                <a:lnTo>
                  <a:pt x="0" y="1714500"/>
                </a:lnTo>
                <a:lnTo>
                  <a:pt x="1683327" y="498764"/>
                </a:lnTo>
                <a:lnTo>
                  <a:pt x="6286500" y="0"/>
                </a:lnTo>
                <a:close/>
              </a:path>
            </a:pathLst>
          </a:custGeom>
          <a:solidFill>
            <a:srgbClr val="BAD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6D3FDAFD-2C12-AF4F-8C6E-31D1E938D532}"/>
              </a:ext>
            </a:extLst>
          </p:cNvPr>
          <p:cNvSpPr/>
          <p:nvPr/>
        </p:nvSpPr>
        <p:spPr>
          <a:xfrm>
            <a:off x="4077077" y="4585538"/>
            <a:ext cx="5842535" cy="1919487"/>
          </a:xfrm>
          <a:custGeom>
            <a:avLst/>
            <a:gdLst>
              <a:gd name="connsiteX0" fmla="*/ 5777345 w 5777345"/>
              <a:gd name="connsiteY0" fmla="*/ 207818 h 1943100"/>
              <a:gd name="connsiteX1" fmla="*/ 5361709 w 5777345"/>
              <a:gd name="connsiteY1" fmla="*/ 1943100 h 1943100"/>
              <a:gd name="connsiteX2" fmla="*/ 0 w 5777345"/>
              <a:gd name="connsiteY2" fmla="*/ 1465118 h 1943100"/>
              <a:gd name="connsiteX3" fmla="*/ 1226127 w 5777345"/>
              <a:gd name="connsiteY3" fmla="*/ 0 h 1943100"/>
              <a:gd name="connsiteX4" fmla="*/ 5777345 w 5777345"/>
              <a:gd name="connsiteY4" fmla="*/ 207818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5" h="1943100">
                <a:moveTo>
                  <a:pt x="5777345" y="207818"/>
                </a:moveTo>
                <a:lnTo>
                  <a:pt x="5361709" y="1943100"/>
                </a:lnTo>
                <a:lnTo>
                  <a:pt x="0" y="1465118"/>
                </a:lnTo>
                <a:lnTo>
                  <a:pt x="1226127" y="0"/>
                </a:lnTo>
                <a:lnTo>
                  <a:pt x="5777345" y="207818"/>
                </a:lnTo>
                <a:close/>
              </a:path>
            </a:pathLst>
          </a:custGeom>
          <a:solidFill>
            <a:srgbClr val="EBA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D0B84941-C576-8140-9136-4D4286BBEB9E}"/>
              </a:ext>
            </a:extLst>
          </p:cNvPr>
          <p:cNvSpPr txBox="1"/>
          <p:nvPr/>
        </p:nvSpPr>
        <p:spPr>
          <a:xfrm>
            <a:off x="1738318" y="1790963"/>
            <a:ext cx="929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Trije ukrepi za mokrišča</a:t>
            </a:r>
            <a:endParaRPr lang="en-GB" sz="36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3C60E58-D2D1-A643-B6A0-B2F48DA3B31A}"/>
              </a:ext>
            </a:extLst>
          </p:cNvPr>
          <p:cNvSpPr txBox="1"/>
          <p:nvPr/>
        </p:nvSpPr>
        <p:spPr>
          <a:xfrm>
            <a:off x="856277" y="3107944"/>
            <a:ext cx="405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OVREDNOTITE</a:t>
            </a:r>
            <a:r>
              <a:rPr lang="en-GB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njihove številne koristi in na naravi osnovane rešitve</a:t>
            </a:r>
            <a:endParaRPr lang="en-GB" sz="2400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0A0BB87-DF15-5A49-9F7D-AB5C389AFB96}"/>
              </a:ext>
            </a:extLst>
          </p:cNvPr>
          <p:cNvSpPr txBox="1"/>
          <p:nvPr/>
        </p:nvSpPr>
        <p:spPr>
          <a:xfrm>
            <a:off x="5034556" y="4819033"/>
            <a:ext cx="451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OBNOVITE, </a:t>
            </a:r>
            <a:r>
              <a:rPr lang="sl-SI" sz="24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sl-SI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spet</a:t>
            </a:r>
            <a:r>
              <a:rPr lang="sl-SI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zaživi</a:t>
            </a:r>
            <a:r>
              <a:rPr lang="sl-SI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njihova biotska raznovrstnost</a:t>
            </a:r>
            <a:endParaRPr lang="en-GB" sz="2400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668C4EE-5FFF-1B44-89D3-C44336EC84A7}"/>
              </a:ext>
            </a:extLst>
          </p:cNvPr>
          <p:cNvSpPr txBox="1"/>
          <p:nvPr/>
        </p:nvSpPr>
        <p:spPr>
          <a:xfrm>
            <a:off x="7305074" y="2917520"/>
            <a:ext cx="449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UPRAVLJAJTE </a:t>
            </a: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 preudarno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rabite trajnostno, da jih ohranite in vzdržujete vitalne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247C13-B50B-497A-8F09-CA2B48C3EC35}"/>
              </a:ext>
            </a:extLst>
          </p:cNvPr>
          <p:cNvSpPr txBox="1">
            <a:spLocks/>
          </p:cNvSpPr>
          <p:nvPr/>
        </p:nvSpPr>
        <p:spPr>
          <a:xfrm>
            <a:off x="1738318" y="0"/>
            <a:ext cx="89262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Naredite 3 korake za zaustavitev in obrnitev trenda uničevanja in izgube mokrišč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BD82BD-57CA-C74F-A4EE-41AB0AE2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017" y="5598698"/>
            <a:ext cx="841953" cy="5613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6DCAAAD-B3F8-924D-916B-08D32D159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7" y="88900"/>
            <a:ext cx="1304191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4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4F07ED41-6630-5C4D-8926-BB63F9C15BE8}"/>
              </a:ext>
            </a:extLst>
          </p:cNvPr>
          <p:cNvSpPr txBox="1">
            <a:spLocks/>
          </p:cNvSpPr>
          <p:nvPr/>
        </p:nvSpPr>
        <p:spPr>
          <a:xfrm>
            <a:off x="965800" y="3390935"/>
            <a:ext cx="10720033" cy="1093472"/>
          </a:xfrm>
          <a:prstGeom prst="rect">
            <a:avLst/>
          </a:prstGeom>
          <a:solidFill>
            <a:srgbClr val="B0DBD7">
              <a:alpha val="54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 dirty="0">
              <a:highlight>
                <a:srgbClr val="BAD57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A2062FC-2F10-2B41-A775-7BFDE123ACC9}"/>
              </a:ext>
            </a:extLst>
          </p:cNvPr>
          <p:cNvSpPr>
            <a:spLocks noGrp="1"/>
          </p:cNvSpPr>
          <p:nvPr/>
        </p:nvSpPr>
        <p:spPr>
          <a:xfrm>
            <a:off x="826203" y="1122521"/>
            <a:ext cx="11097605" cy="1148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preteklosti so mokrišča obravnavali kot nekoristna območja</a:t>
            </a:r>
            <a:r>
              <a:rPr lang="en-US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Mokrišča lahko ovrednotimo tako da</a:t>
            </a:r>
            <a:r>
              <a:rPr lang="en-US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645863A-8F37-A440-9579-FB8E8394CB3B}"/>
              </a:ext>
            </a:extLst>
          </p:cNvPr>
          <p:cNvSpPr>
            <a:spLocks noGrp="1"/>
          </p:cNvSpPr>
          <p:nvPr/>
        </p:nvSpPr>
        <p:spPr>
          <a:xfrm>
            <a:off x="883354" y="2355856"/>
            <a:ext cx="10802480" cy="3849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365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7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sl-SI" sz="7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repoznamo njihove številne koristi in na naravi osnovane rešitve, ki jih mokrišča zagotavljajo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sl-SI" sz="6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sl-SI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elotna družba se zaveda vseh gospodarskih, socialnih-kulturnih in </a:t>
            </a:r>
            <a:r>
              <a:rPr lang="sl-SI" sz="6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okoljskih</a:t>
            </a:r>
            <a:r>
              <a:rPr lang="sl-SI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koristi, dobrin in storitev, ki jih mokrišča ponujajo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GB" sz="6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7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Prikažemo pomen mokrišč z ekonomskim vrednotenjem </a:t>
            </a:r>
            <a:r>
              <a:rPr lang="en-US" sz="7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Prikaz koristi mokrišč v denarju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sl-SI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ekonomsko vrednotenje pomaga prepričati odločevalce pri sprejemanju  kompromisov. Zagotavljanje informacije o dobrinah in storitvah, ki jih mokrišča nudijo, je podlaga za oblikovanje politik in različnih analiz za mokrišča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7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sl-SI" sz="7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agotovimo, da se v politikah in procesih odločanje odraža celostna vrednost mokrišč</a:t>
            </a:r>
            <a:r>
              <a:rPr lang="en-US" sz="7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6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sl-SI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ntegracija ohranjanja in preudarne rabe mokrišč v državne strateške načrte in ukrepe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sl-SI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6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vključno z opredelitvijo mokrišč mednarodnega pomena, inventarjem mokrišč ter zakoni in politikami, ki urejajo in nadzorujejo dejavnosti v mokriščih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Georgia" panose="02040502050405020303" pitchFamily="18" charset="0"/>
                <a:hlinkClick r:id="rId2"/>
              </a:rPr>
              <a:t>TEEB Approach</a:t>
            </a:r>
            <a:r>
              <a:rPr lang="en-US" sz="3200" dirty="0">
                <a:latin typeface="Georgia" panose="02040502050405020303" pitchFamily="18" charset="0"/>
              </a:rPr>
              <a:t> –  </a:t>
            </a:r>
            <a:r>
              <a:rPr lang="en-US" sz="3200" dirty="0">
                <a:latin typeface="Georgia" panose="02040502050405020303" pitchFamily="18" charset="0"/>
                <a:hlinkClick r:id="rId3"/>
              </a:rPr>
              <a:t>Barbier, Acrerman and Knowler, in Economic Valuation of Wetlands: A Guide for Policy Makers and Planner </a:t>
            </a:r>
            <a:endParaRPr lang="en-GB" sz="3200" dirty="0">
              <a:latin typeface="Georgia" panose="02040502050405020303" pitchFamily="18" charset="0"/>
            </a:endParaRP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162809EA-824A-FA4B-8C31-31DA69D534C7}"/>
              </a:ext>
            </a:extLst>
          </p:cNvPr>
          <p:cNvSpPr txBox="1">
            <a:spLocks/>
          </p:cNvSpPr>
          <p:nvPr/>
        </p:nvSpPr>
        <p:spPr>
          <a:xfrm>
            <a:off x="0" y="2740"/>
            <a:ext cx="939800" cy="1219349"/>
          </a:xfrm>
          <a:prstGeom prst="rect">
            <a:avLst/>
          </a:prstGeom>
          <a:solidFill>
            <a:srgbClr val="B0DBD7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 dirty="0">
              <a:highlight>
                <a:srgbClr val="BAD57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1">
            <a:extLst>
              <a:ext uri="{FF2B5EF4-FFF2-40B4-BE49-F238E27FC236}">
                <a16:creationId xmlns:a16="http://schemas.microsoft.com/office/drawing/2014/main" id="{769FA345-C078-0B49-9CA0-629E2B273D6C}"/>
              </a:ext>
            </a:extLst>
          </p:cNvPr>
          <p:cNvSpPr txBox="1"/>
          <p:nvPr/>
        </p:nvSpPr>
        <p:spPr>
          <a:xfrm>
            <a:off x="296921" y="258818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556F28-9E4B-1B4C-B73D-6149104E6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570" y="5359400"/>
            <a:ext cx="1742937" cy="1498600"/>
          </a:xfrm>
          <a:prstGeom prst="rect">
            <a:avLst/>
          </a:prstGeom>
        </p:spPr>
      </p:pic>
      <p:sp>
        <p:nvSpPr>
          <p:cNvPr id="28" name="Title 6">
            <a:extLst>
              <a:ext uri="{FF2B5EF4-FFF2-40B4-BE49-F238E27FC236}">
                <a16:creationId xmlns:a16="http://schemas.microsoft.com/office/drawing/2014/main" id="{F2F36D57-89DC-3E4C-8EA5-4667BF8CA838}"/>
              </a:ext>
            </a:extLst>
          </p:cNvPr>
          <p:cNvSpPr>
            <a:spLocks noGrp="1"/>
          </p:cNvSpPr>
          <p:nvPr/>
        </p:nvSpPr>
        <p:spPr>
          <a:xfrm>
            <a:off x="939800" y="9147"/>
            <a:ext cx="10916444" cy="127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Ovrednotite mokrišča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0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4DEC0-F9D9-4A49-8D4C-D0B1FA58B8DC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75035800-fbd9-4494-bf62-86cc10c5d50d"/>
    <ds:schemaRef ds:uri="682f1ccd-e5c5-43c9-b9d9-dd72e0a643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1469</Words>
  <Application>Microsoft Office PowerPoint</Application>
  <PresentationFormat>Widescreen</PresentationFormat>
  <Paragraphs>169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HelveticaNeueLTStd-Lt</vt:lpstr>
      <vt:lpstr>Symbol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Gordana Beltram</cp:lastModifiedBy>
  <cp:revision>89</cp:revision>
  <cp:lastPrinted>2021-11-25T14:43:02Z</cp:lastPrinted>
  <dcterms:created xsi:type="dcterms:W3CDTF">2021-11-23T15:20:39Z</dcterms:created>
  <dcterms:modified xsi:type="dcterms:W3CDTF">2022-01-31T11:27:06Z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