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22"/>
  </p:notesMasterIdLst>
  <p:sldIdLst>
    <p:sldId id="256" r:id="rId6"/>
    <p:sldId id="273" r:id="rId7"/>
    <p:sldId id="274" r:id="rId8"/>
    <p:sldId id="257" r:id="rId9"/>
    <p:sldId id="262" r:id="rId10"/>
    <p:sldId id="261" r:id="rId11"/>
    <p:sldId id="260" r:id="rId12"/>
    <p:sldId id="263" r:id="rId13"/>
    <p:sldId id="264" r:id="rId14"/>
    <p:sldId id="275" r:id="rId15"/>
    <p:sldId id="266" r:id="rId16"/>
    <p:sldId id="267" r:id="rId17"/>
    <p:sldId id="268" r:id="rId18"/>
    <p:sldId id="269" r:id="rId19"/>
    <p:sldId id="270" r:id="rId20"/>
    <p:sldId id="272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E2A32F-3213-400E-A87D-3E8E0854D8DC}" name="Neža Lokošek" initials="NL" userId="S::neza.lokosek@gov.si::113b45c8-11a1-48b7-a4b1-2fa4627b9c89" providerId="AD"/>
  <p188:author id="{C100EF49-F2F0-122D-3C10-02FB5A255F52}" name="Katja Klančar" initials="KK" userId="S::katja.klancar@gov.si::ab35b6fe-6b30-4ec0-a6fe-b3caf2bfe444" providerId="AD"/>
  <p188:author id="{F61CD286-5C68-E738-7256-D287412CE115}" name="Renato Bertalanič" initials="RB" userId="S::renato.bertalanic@gov.si::a0de03b1-5606-4a7a-abd6-d8a822f10adc" providerId="AD"/>
  <p188:author id="{6C7DA9EA-5820-DA93-9C56-5BAFC582E275}" name="Živa Vlahović" initials="ŽV" userId="S::ziva.vlahovic@gov.si::b11a55ab-95bf-4d1a-b7a7-f564132dc587" providerId="AD"/>
  <p188:author id="{07A918FC-D69F-84B4-7A9E-401A0816AEA8}" name="Luka Honzak" initials="LH" userId="S::Luka.Honzak@gov.si::1efbfe21-badc-4139-877a-dba1a0a54f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4A6"/>
    <a:srgbClr val="C1A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13E19-6F72-E6A3-07BF-DD377F1E8408}" v="95" dt="2024-09-06T08:11:17.390"/>
    <p1510:client id="{C076E233-EBE8-C1DF-C210-C23911350FE2}" v="3" dt="2024-09-06T07:29:50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20" autoAdjust="0"/>
  </p:normalViewPr>
  <p:slideViewPr>
    <p:cSldViewPr snapToGrid="0">
      <p:cViewPr varScale="1">
        <p:scale>
          <a:sx n="80" d="100"/>
          <a:sy n="80" d="100"/>
        </p:scale>
        <p:origin x="96" y="432"/>
      </p:cViewPr>
      <p:guideLst/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45A57-276C-4432-B441-9AAB0521C6EE}" type="datetimeFigureOut">
              <a:rPr lang="sl-SI" smtClean="0"/>
              <a:t>7. 10. 2024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97900-AE89-49C3-9C05-1873330A7C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0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95" y="15480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1" y="6356353"/>
            <a:ext cx="1994259" cy="365125"/>
          </a:xfrm>
        </p:spPr>
        <p:txBody>
          <a:bodyPr/>
          <a:lstStyle/>
          <a:p>
            <a:fld id="{955515C0-CF6E-4EF6-99D8-74A3428001A7}" type="datetimeFigureOut">
              <a:rPr lang="sl-SI" smtClean="0"/>
              <a:t>7. 10. 2024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1775884" cy="365125"/>
          </a:xfrm>
        </p:spPr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15C0-CF6E-4EF6-99D8-74A3428001A7}" type="datetimeFigureOut">
              <a:rPr lang="sl-SI" smtClean="0"/>
              <a:t>7. 10. 2024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0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7. 10. 2024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66340" y="3240088"/>
            <a:ext cx="1049212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33426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2"/>
            <a:ext cx="12191433" cy="23832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15C0-CF6E-4EF6-99D8-74A3428001A7}" type="datetimeFigureOut">
              <a:rPr lang="sl-SI" smtClean="0"/>
              <a:t>7. 10. 2024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" y="611999"/>
            <a:ext cx="2223950" cy="5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40" y="1548001"/>
            <a:ext cx="10459323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39" y="3240000"/>
            <a:ext cx="1045932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39" y="6356353"/>
            <a:ext cx="21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7. 10. 2024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263" y="6356353"/>
            <a:ext cx="21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" y="611999"/>
            <a:ext cx="2223950" cy="5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teo.arso.gov.si/uploads/probase/www/climate/text/sl/publications/OPS21_Porocilo.pdf" TargetMode="External"/><Relationship Id="rId2" Type="http://schemas.openxmlformats.org/officeDocument/2006/relationships/hyperlink" Target="https://podatki.gov.si/data/search?s=podnebne+projekcij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teo.arso.gov.si/uploads/probase/www/climate/OPS21/Priloge-app/#/izb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slike 1">
            <a:extLst>
              <a:ext uri="{FF2B5EF4-FFF2-40B4-BE49-F238E27FC236}">
                <a16:creationId xmlns:a16="http://schemas.microsoft.com/office/drawing/2014/main" id="{E52F93AD-FD1C-00C5-AED1-F8A5D302E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33" r="40713" b="645"/>
          <a:stretch/>
        </p:blipFill>
        <p:spPr>
          <a:xfrm>
            <a:off x="6455473" y="3350367"/>
            <a:ext cx="5740311" cy="3495300"/>
          </a:xfr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Podatki podnebnih projekcij</a:t>
            </a:r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7BFD0FE6-25D8-5F17-8758-0DB3FAB04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-1"/>
          <a:stretch/>
        </p:blipFill>
        <p:spPr>
          <a:xfrm>
            <a:off x="-17300" y="2382024"/>
            <a:ext cx="7684191" cy="4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8" y="1234734"/>
            <a:ext cx="10459323" cy="507831"/>
          </a:xfrm>
        </p:spPr>
        <p:txBody>
          <a:bodyPr/>
          <a:lstStyle/>
          <a:p>
            <a:pPr algn="ctr"/>
            <a:r>
              <a:rPr lang="sl-SI">
                <a:solidFill>
                  <a:srgbClr val="C1A1C7"/>
                </a:solidFill>
                <a:latin typeface="Arial"/>
                <a:cs typeface="Arial"/>
              </a:rPr>
              <a:t>VLAGA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1" y="2133599"/>
            <a:ext cx="5738732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r>
              <a:rPr lang="it-IT" err="1">
                <a:latin typeface="Arial"/>
                <a:cs typeface="Arial"/>
              </a:rPr>
              <a:t>specifična</a:t>
            </a:r>
            <a:r>
              <a:rPr lang="it-IT">
                <a:latin typeface="Arial"/>
                <a:cs typeface="Arial"/>
              </a:rPr>
              <a:t> </a:t>
            </a:r>
            <a:r>
              <a:rPr lang="it-IT" err="1">
                <a:latin typeface="Arial"/>
                <a:cs typeface="Arial"/>
              </a:rPr>
              <a:t>vlaga</a:t>
            </a:r>
            <a:endParaRPr lang="it-IT">
              <a:latin typeface="Arial"/>
              <a:cs typeface="Arial"/>
            </a:endParaRPr>
          </a:p>
          <a:p>
            <a:endParaRPr lang="sl-SI">
              <a:latin typeface="Arial"/>
              <a:cs typeface="Arial"/>
            </a:endParaRPr>
          </a:p>
          <a:p>
            <a:r>
              <a:rPr lang="it-IT" err="1">
                <a:latin typeface="Arial"/>
                <a:cs typeface="Arial"/>
              </a:rPr>
              <a:t>relativna</a:t>
            </a:r>
            <a:r>
              <a:rPr lang="it-IT">
                <a:latin typeface="Arial"/>
                <a:cs typeface="Arial"/>
              </a:rPr>
              <a:t> </a:t>
            </a:r>
            <a:r>
              <a:rPr lang="it-IT" err="1">
                <a:latin typeface="Arial"/>
                <a:cs typeface="Arial"/>
              </a:rPr>
              <a:t>vlaga</a:t>
            </a:r>
            <a:endParaRPr lang="it-IT">
              <a:latin typeface="Arial"/>
              <a:cs typeface="Arial"/>
            </a:endParaRPr>
          </a:p>
          <a:p>
            <a:endParaRPr lang="sl-SI">
              <a:latin typeface="Arial"/>
              <a:cs typeface="Arial"/>
            </a:endParaRPr>
          </a:p>
          <a:p>
            <a:r>
              <a:rPr lang="it-IT">
                <a:latin typeface="Arial"/>
                <a:cs typeface="Arial"/>
              </a:rPr>
              <a:t>deficit </a:t>
            </a:r>
            <a:r>
              <a:rPr lang="it-IT" err="1">
                <a:latin typeface="Arial"/>
                <a:cs typeface="Arial"/>
              </a:rPr>
              <a:t>vodne</a:t>
            </a:r>
            <a:r>
              <a:rPr lang="it-IT">
                <a:latin typeface="Arial"/>
                <a:cs typeface="Arial"/>
              </a:rPr>
              <a:t> pare</a:t>
            </a:r>
          </a:p>
          <a:p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1363F-9A90-D3D0-6CCE-462E95BDEC19}"/>
              </a:ext>
            </a:extLst>
          </p:cNvPr>
          <p:cNvSpPr txBox="1"/>
          <p:nvPr/>
        </p:nvSpPr>
        <p:spPr>
          <a:xfrm>
            <a:off x="6485465" y="2690336"/>
            <a:ext cx="522393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Ločljivost samo 12 km.</a:t>
            </a:r>
          </a:p>
          <a:p>
            <a:endParaRPr lang="sl-SI"/>
          </a:p>
          <a:p>
            <a:r>
              <a:rPr lang="sl-SI"/>
              <a:t>VPRAŠANJE KAKOVOSTI PODATKOV V ABSOLUTNEM SMISLU!</a:t>
            </a:r>
          </a:p>
        </p:txBody>
      </p:sp>
      <p:pic>
        <p:nvPicPr>
          <p:cNvPr id="6" name="Slika 5" descr="Slika, ki vsebuje besede grafika, logotip, oblikovanje, ustvarjalnost&#10;&#10;Opis je samodejno ustvarjen">
            <a:extLst>
              <a:ext uri="{FF2B5EF4-FFF2-40B4-BE49-F238E27FC236}">
                <a16:creationId xmlns:a16="http://schemas.microsoft.com/office/drawing/2014/main" id="{A2571F0A-E88A-FDD3-A8E5-BDB769D87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10" y="1097280"/>
            <a:ext cx="8367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8" y="1234734"/>
            <a:ext cx="10459323" cy="507831"/>
          </a:xfrm>
        </p:spPr>
        <p:txBody>
          <a:bodyPr/>
          <a:lstStyle/>
          <a:p>
            <a:pPr algn="ctr"/>
            <a:r>
              <a:rPr lang="sl-SI">
                <a:solidFill>
                  <a:schemeClr val="tx2">
                    <a:lumMod val="49000"/>
                    <a:lumOff val="51000"/>
                  </a:schemeClr>
                </a:solidFill>
                <a:latin typeface="Arial"/>
                <a:cs typeface="Arial"/>
              </a:rPr>
              <a:t>VETER na 10 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1" y="2133599"/>
            <a:ext cx="5738732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dnevna povprečna hitrost vetra pri tleh</a:t>
            </a:r>
          </a:p>
          <a:p>
            <a:endParaRPr lang="sl-SI"/>
          </a:p>
          <a:p>
            <a:r>
              <a:rPr lang="sl-SI">
                <a:latin typeface="Arial"/>
                <a:cs typeface="Arial"/>
              </a:rPr>
              <a:t>povprečni dnevni največji sunek vetra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1363F-9A90-D3D0-6CCE-462E95BDEC19}"/>
              </a:ext>
            </a:extLst>
          </p:cNvPr>
          <p:cNvSpPr txBox="1"/>
          <p:nvPr/>
        </p:nvSpPr>
        <p:spPr>
          <a:xfrm>
            <a:off x="7228174" y="2690336"/>
            <a:ext cx="45404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Ločljivost samo 12 km.</a:t>
            </a:r>
          </a:p>
          <a:p>
            <a:endParaRPr lang="sl-SI"/>
          </a:p>
          <a:p>
            <a:r>
              <a:rPr lang="sl-SI"/>
              <a:t>VPRAŠANJE KAKOVOSTI PODATKOV V ABSOLUTNEM SMISLU!</a:t>
            </a:r>
          </a:p>
        </p:txBody>
      </p:sp>
      <p:pic>
        <p:nvPicPr>
          <p:cNvPr id="5" name="Grafika 4" descr="Windy with solid fill">
            <a:extLst>
              <a:ext uri="{FF2B5EF4-FFF2-40B4-BE49-F238E27FC236}">
                <a16:creationId xmlns:a16="http://schemas.microsoft.com/office/drawing/2014/main" id="{93B41FFE-C975-FA7C-AA91-7660320F2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9956" y="1005665"/>
            <a:ext cx="84328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2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8" y="1234734"/>
            <a:ext cx="10459323" cy="938719"/>
          </a:xfrm>
        </p:spPr>
        <p:txBody>
          <a:bodyPr/>
          <a:lstStyle/>
          <a:p>
            <a:pPr algn="ctr"/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SNEŽNE PADAVINE</a:t>
            </a:r>
            <a:r>
              <a:rPr lang="sl-SI">
                <a:latin typeface="Arial"/>
                <a:cs typeface="Arial"/>
              </a:rPr>
              <a:t> </a:t>
            </a:r>
            <a:br>
              <a:rPr lang="sl-SI">
                <a:latin typeface="Arial"/>
                <a:cs typeface="Arial"/>
              </a:rPr>
            </a:br>
            <a:r>
              <a:rPr lang="sl-SI" sz="2800">
                <a:latin typeface="Arial"/>
                <a:cs typeface="Arial"/>
              </a:rPr>
              <a:t>(100 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1" y="2133599"/>
            <a:ext cx="5738732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količina vode v novozapadlem snegu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število dni s snežno odejo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delež snežnih padavin</a:t>
            </a:r>
          </a:p>
        </p:txBody>
      </p:sp>
      <p:pic>
        <p:nvPicPr>
          <p:cNvPr id="5" name="Grafika 4" descr="Snow with solid fill">
            <a:extLst>
              <a:ext uri="{FF2B5EF4-FFF2-40B4-BE49-F238E27FC236}">
                <a16:creationId xmlns:a16="http://schemas.microsoft.com/office/drawing/2014/main" id="{D742753D-D373-98E1-241F-9E87E4A2B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8640" y="858520"/>
            <a:ext cx="1056640" cy="11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8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8" y="1234734"/>
            <a:ext cx="10459323" cy="507831"/>
          </a:xfrm>
        </p:spPr>
        <p:txBody>
          <a:bodyPr/>
          <a:lstStyle/>
          <a:p>
            <a:pPr algn="ctr"/>
            <a:r>
              <a:rPr lang="sl-SI">
                <a:solidFill>
                  <a:srgbClr val="FFC000"/>
                </a:solidFill>
                <a:latin typeface="Arial"/>
                <a:cs typeface="Arial"/>
              </a:rPr>
              <a:t>SONČNO SEVANJE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1" y="2133599"/>
            <a:ext cx="5738732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energija globalnega obseva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trajanje sončnega obsevanja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1363F-9A90-D3D0-6CCE-462E95BDEC19}"/>
              </a:ext>
            </a:extLst>
          </p:cNvPr>
          <p:cNvSpPr txBox="1"/>
          <p:nvPr/>
        </p:nvSpPr>
        <p:spPr>
          <a:xfrm>
            <a:off x="6485465" y="2690336"/>
            <a:ext cx="47582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Ločljivost samo 12 km.</a:t>
            </a:r>
          </a:p>
          <a:p>
            <a:endParaRPr lang="sl-SI"/>
          </a:p>
          <a:p>
            <a:r>
              <a:rPr lang="sl-SI"/>
              <a:t>VPRAŠANJE KAKOVOSTI PODATKOV V ABSOLUTNEM SMISLU!</a:t>
            </a:r>
            <a:endParaRPr lang="sl-SI">
              <a:cs typeface="Arial"/>
            </a:endParaRPr>
          </a:p>
        </p:txBody>
      </p:sp>
      <p:pic>
        <p:nvPicPr>
          <p:cNvPr id="5" name="Grafika 4" descr="Dim (Medium Sun) with solid fill">
            <a:extLst>
              <a:ext uri="{FF2B5EF4-FFF2-40B4-BE49-F238E27FC236}">
                <a16:creationId xmlns:a16="http://schemas.microsoft.com/office/drawing/2014/main" id="{8254CE2C-45B9-FF60-CB50-327E1C42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5098" y="958719"/>
            <a:ext cx="96520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1" y="2133599"/>
            <a:ext cx="7556345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r>
              <a:rPr lang="it-IT" err="1">
                <a:latin typeface="Arial"/>
                <a:cs typeface="Arial"/>
              </a:rPr>
              <a:t>temperaturni</a:t>
            </a:r>
            <a:r>
              <a:rPr lang="it-IT">
                <a:latin typeface="Arial"/>
                <a:cs typeface="Arial"/>
              </a:rPr>
              <a:t> </a:t>
            </a:r>
            <a:r>
              <a:rPr lang="it-IT" err="1">
                <a:latin typeface="Arial"/>
                <a:cs typeface="Arial"/>
              </a:rPr>
              <a:t>primanjkljaj</a:t>
            </a:r>
            <a:r>
              <a:rPr lang="it-IT">
                <a:latin typeface="Arial"/>
                <a:cs typeface="Arial"/>
              </a:rPr>
              <a:t> (</a:t>
            </a:r>
            <a:r>
              <a:rPr lang="it-IT" err="1">
                <a:latin typeface="Arial"/>
                <a:cs typeface="Arial"/>
              </a:rPr>
              <a:t>prag</a:t>
            </a:r>
            <a:r>
              <a:rPr lang="it-IT">
                <a:latin typeface="Arial"/>
                <a:cs typeface="Arial"/>
              </a:rPr>
              <a:t> 12 °C)	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it-IT" err="1">
                <a:latin typeface="Arial"/>
                <a:cs typeface="Arial"/>
              </a:rPr>
              <a:t>temperaturni</a:t>
            </a:r>
            <a:r>
              <a:rPr lang="it-IT">
                <a:latin typeface="Arial"/>
                <a:cs typeface="Arial"/>
              </a:rPr>
              <a:t> </a:t>
            </a:r>
            <a:r>
              <a:rPr lang="it-IT" err="1">
                <a:latin typeface="Arial"/>
                <a:cs typeface="Arial"/>
              </a:rPr>
              <a:t>presežek</a:t>
            </a:r>
            <a:r>
              <a:rPr lang="it-IT">
                <a:latin typeface="Arial"/>
                <a:cs typeface="Arial"/>
              </a:rPr>
              <a:t> (</a:t>
            </a:r>
            <a:r>
              <a:rPr lang="it-IT" err="1">
                <a:latin typeface="Arial"/>
                <a:cs typeface="Arial"/>
              </a:rPr>
              <a:t>pragovi</a:t>
            </a:r>
            <a:r>
              <a:rPr lang="it-IT">
                <a:latin typeface="Arial"/>
                <a:cs typeface="Arial"/>
              </a:rPr>
              <a:t> 18 °C, 21 °C, 23 °C)</a:t>
            </a:r>
            <a:endParaRPr lang="sl-SI">
              <a:latin typeface="Arial"/>
              <a:cs typeface="Arial"/>
            </a:endParaRP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kurilna sezona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dolžina kurilne sezone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začetek in konec kurilne sezone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7CA463F-0AEA-F547-46E9-D5941A80DC3A}"/>
              </a:ext>
            </a:extLst>
          </p:cNvPr>
          <p:cNvSpPr txBox="1"/>
          <p:nvPr/>
        </p:nvSpPr>
        <p:spPr>
          <a:xfrm>
            <a:off x="7343026" y="6240950"/>
            <a:ext cx="45181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ločljivost 12 km, 1 km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6338" y="1234734"/>
            <a:ext cx="10459323" cy="50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300" b="0" i="0" u="none" strike="noStrike" kern="1200" cap="none" spc="0" normalizeH="0" baseline="0" noProof="0" dirty="0">
                <a:ln>
                  <a:noFill/>
                </a:ln>
                <a:solidFill>
                  <a:srgbClr val="6A943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RABA ENERGIJE     </a:t>
            </a:r>
          </a:p>
        </p:txBody>
      </p:sp>
      <p:pic>
        <p:nvPicPr>
          <p:cNvPr id="8" name="Slika 7" descr="Slika, ki vsebuje besede grafika, simbol, pisava, logotip&#10;&#10;Opis je samodejno ustvarjen">
            <a:extLst>
              <a:ext uri="{FF2B5EF4-FFF2-40B4-BE49-F238E27FC236}">
                <a16:creationId xmlns:a16="http://schemas.microsoft.com/office/drawing/2014/main" id="{07EA1447-8731-461D-D897-C0F648E8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165" y="1100990"/>
            <a:ext cx="724576" cy="7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4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Zemljevid s prikazom podporečij hidrološkega modela in točk vrednotenja modela.">
            <a:extLst>
              <a:ext uri="{FF2B5EF4-FFF2-40B4-BE49-F238E27FC236}">
                <a16:creationId xmlns:a16="http://schemas.microsoft.com/office/drawing/2014/main" id="{6EFEBAE4-5DDC-6D05-1C7F-811C00895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356" y="1734073"/>
            <a:ext cx="6449930" cy="4065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8" y="1234734"/>
            <a:ext cx="10459323" cy="938719"/>
          </a:xfrm>
        </p:spPr>
        <p:txBody>
          <a:bodyPr/>
          <a:lstStyle/>
          <a:p>
            <a:pPr algn="ctr"/>
            <a:r>
              <a:rPr lang="sl-SI">
                <a:solidFill>
                  <a:schemeClr val="accent5"/>
                </a:solidFill>
                <a:latin typeface="Arial"/>
                <a:cs typeface="Arial"/>
              </a:rPr>
              <a:t>HIDROPOTENCIAL</a:t>
            </a:r>
            <a:r>
              <a:rPr lang="sl-SI">
                <a:latin typeface="Arial"/>
                <a:cs typeface="Arial"/>
              </a:rPr>
              <a:t> </a:t>
            </a:r>
            <a:br>
              <a:rPr lang="sl-SI">
                <a:latin typeface="Arial"/>
                <a:cs typeface="Arial"/>
              </a:rPr>
            </a:br>
            <a:r>
              <a:rPr lang="sl-SI" sz="2800">
                <a:latin typeface="Arial"/>
                <a:cs typeface="Arial"/>
              </a:rPr>
              <a:t>(postaje)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920" y="2133599"/>
            <a:ext cx="4957840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pretok pri 0,5, 5, 10, 25, 50, 75, 90 in 95 odstotkov časa</a:t>
            </a:r>
          </a:p>
          <a:p>
            <a:pPr marL="0" indent="0">
              <a:buNone/>
            </a:pPr>
            <a:r>
              <a:rPr lang="sl-SI">
                <a:latin typeface="Arial"/>
                <a:cs typeface="Arial"/>
              </a:rPr>
              <a:t>	</a:t>
            </a:r>
          </a:p>
          <a:p>
            <a:r>
              <a:rPr lang="sl-SI">
                <a:latin typeface="Arial"/>
                <a:cs typeface="Arial"/>
              </a:rPr>
              <a:t>trajanje pretoka pri 0,5, 5, 10, 25, 50, 75, 90 in 95 odstotkov časa	</a:t>
            </a:r>
          </a:p>
          <a:p>
            <a:pPr marL="556895" lvl="1" indent="-213995"/>
            <a:endParaRPr lang="sl-SI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C1D4D79-6C4E-C916-1667-E5241FF7FD0A}"/>
              </a:ext>
            </a:extLst>
          </p:cNvPr>
          <p:cNvSpPr txBox="1"/>
          <p:nvPr/>
        </p:nvSpPr>
        <p:spPr>
          <a:xfrm>
            <a:off x="6533818" y="5811462"/>
            <a:ext cx="49512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600"/>
              <a:t>Prikaz </a:t>
            </a:r>
            <a:r>
              <a:rPr lang="sl-SI" sz="1600" err="1"/>
              <a:t>podporečij</a:t>
            </a:r>
            <a:r>
              <a:rPr lang="sl-SI" sz="1600"/>
              <a:t> hidrološkega modela in točk vrednotenja modela</a:t>
            </a:r>
            <a:endParaRPr lang="sl-SI" sz="1600">
              <a:cs typeface="Arial"/>
            </a:endParaRPr>
          </a:p>
        </p:txBody>
      </p:sp>
      <p:pic>
        <p:nvPicPr>
          <p:cNvPr id="5" name="Slika 4" descr="Slika, ki vsebuje besede simbol, grafika, logotip, zastava&#10;&#10;Opis je samodejno ustvarjen">
            <a:extLst>
              <a:ext uri="{FF2B5EF4-FFF2-40B4-BE49-F238E27FC236}">
                <a16:creationId xmlns:a16="http://schemas.microsoft.com/office/drawing/2014/main" id="{166D9F3A-FE55-ACC3-4083-15F1D8D9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0000" t="418147" r="402041" b="-377036"/>
          <a:stretch/>
        </p:blipFill>
        <p:spPr>
          <a:xfrm>
            <a:off x="6124400" y="4730749"/>
            <a:ext cx="511353" cy="567150"/>
          </a:xfrm>
          <a:prstGeom prst="rect">
            <a:avLst/>
          </a:prstGeom>
        </p:spPr>
      </p:pic>
      <p:pic>
        <p:nvPicPr>
          <p:cNvPr id="9" name="Slika 8" descr="Slika, ki vsebuje besede simbol, grafika, logotip, zastava&#10;&#10;Opis je samodejno ustvarjen">
            <a:extLst>
              <a:ext uri="{FF2B5EF4-FFF2-40B4-BE49-F238E27FC236}">
                <a16:creationId xmlns:a16="http://schemas.microsoft.com/office/drawing/2014/main" id="{7D58012F-C4D5-F114-F619-75D595E435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027" r="1695" b="28720"/>
          <a:stretch/>
        </p:blipFill>
        <p:spPr>
          <a:xfrm>
            <a:off x="8036628" y="1109190"/>
            <a:ext cx="813114" cy="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1" y="2133599"/>
            <a:ext cx="5738732" cy="4478867"/>
          </a:xfrm>
        </p:spPr>
        <p:txBody>
          <a:bodyPr vert="horz" lIns="0" tIns="0" rIns="0" bIns="0" numCol="1" rtlCol="0" anchor="t">
            <a:normAutofit/>
          </a:bodyPr>
          <a:lstStyle/>
          <a:p>
            <a:endParaRPr lang="sl-SI">
              <a:latin typeface="Arial"/>
              <a:cs typeface="Arial"/>
            </a:endParaRP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temperatura površinskih voda	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temperatura podzemnih voda	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temperatura morja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5024D-17EC-A3A4-72C8-00823349AFE7}"/>
              </a:ext>
            </a:extLst>
          </p:cNvPr>
          <p:cNvSpPr txBox="1"/>
          <p:nvPr/>
        </p:nvSpPr>
        <p:spPr>
          <a:xfrm>
            <a:off x="5837001" y="6234501"/>
            <a:ext cx="64565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600">
                <a:solidFill>
                  <a:srgbClr val="999999"/>
                </a:solidFill>
                <a:latin typeface="Arial"/>
              </a:rPr>
              <a:t>Vodomerne postaje, kjer so bile ocenjene spremembe temperature površinskih (zgoraj) in podzemnih voda (spodaj)</a:t>
            </a:r>
            <a:endParaRPr lang="sl-SI" sz="1600">
              <a:cs typeface="Arial"/>
            </a:endParaRPr>
          </a:p>
        </p:txBody>
      </p:sp>
      <p:pic>
        <p:nvPicPr>
          <p:cNvPr id="5" name="Slika 4" descr="Zemljevid z lokacijami vodomernih postaj, kjer so bile ocenjene spremembe temperature površinskih voda.">
            <a:extLst>
              <a:ext uri="{FF2B5EF4-FFF2-40B4-BE49-F238E27FC236}">
                <a16:creationId xmlns:a16="http://schemas.microsoft.com/office/drawing/2014/main" id="{EF8F0F72-EC31-ADC4-6DF5-A06311FA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04" y="647727"/>
            <a:ext cx="4074978" cy="2656556"/>
          </a:xfrm>
          <a:prstGeom prst="rect">
            <a:avLst/>
          </a:prstGeom>
        </p:spPr>
      </p:pic>
      <p:pic>
        <p:nvPicPr>
          <p:cNvPr id="6" name="Slika 5" descr="Zemljevid z lokacijami vodomernih postaj, kjer so bile ocenjene spremembe temperature podzemnih voda.">
            <a:extLst>
              <a:ext uri="{FF2B5EF4-FFF2-40B4-BE49-F238E27FC236}">
                <a16:creationId xmlns:a16="http://schemas.microsoft.com/office/drawing/2014/main" id="{D1B7B065-9722-3438-77BA-6CB3CC0C4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985" y="3449778"/>
            <a:ext cx="3945415" cy="26392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385" y="1308087"/>
            <a:ext cx="7265017" cy="9848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5594A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TEMPERATURE CELINSKIH </a:t>
            </a:r>
            <a:b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5594A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5594A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VODA</a:t>
            </a: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(postaje)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/>
            </a:endParaRPr>
          </a:p>
        </p:txBody>
      </p:sp>
      <p:pic>
        <p:nvPicPr>
          <p:cNvPr id="12" name="Slika 11" descr="Slika, ki vsebuje besede simbol, sličica, logotip, grafika&#10;&#10;Opis je samodejno ustvarjen">
            <a:extLst>
              <a:ext uri="{FF2B5EF4-FFF2-40B4-BE49-F238E27FC236}">
                <a16:creationId xmlns:a16="http://schemas.microsoft.com/office/drawing/2014/main" id="{87736DC0-1FC0-5668-0C8C-6A0E600D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88" y="955040"/>
            <a:ext cx="766064" cy="8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8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40" y="1150068"/>
            <a:ext cx="10459323" cy="507831"/>
          </a:xfrm>
        </p:spPr>
        <p:txBody>
          <a:bodyPr/>
          <a:lstStyle/>
          <a:p>
            <a:pPr algn="ctr"/>
            <a:r>
              <a:rPr lang="sl-SI"/>
              <a:t>Uvod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866340" y="1862668"/>
            <a:ext cx="10030260" cy="4478866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sl-SI">
                <a:latin typeface="Arial"/>
                <a:cs typeface="Arial"/>
              </a:rPr>
              <a:t>regionalni podnebni modeli EURO-CORDEX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ločljivost 0,1° (~12 km)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obdobje 1981–2100</a:t>
            </a:r>
            <a:endParaRPr lang="sl-SI"/>
          </a:p>
          <a:p>
            <a:pPr marL="556895" lvl="1" indent="-213995"/>
            <a:r>
              <a:rPr lang="sl-SI">
                <a:latin typeface="Arial"/>
                <a:cs typeface="Arial"/>
              </a:rPr>
              <a:t>dnevni podatki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Scenariji vsebnosti TGP:</a:t>
            </a:r>
          </a:p>
          <a:p>
            <a:pPr lvl="2"/>
            <a:r>
              <a:rPr lang="sl-SI">
                <a:latin typeface="Arial"/>
                <a:cs typeface="Arial"/>
              </a:rPr>
              <a:t>RCP2.6 (</a:t>
            </a:r>
            <a:r>
              <a:rPr lang="sl-SI" i="1">
                <a:latin typeface="Arial"/>
                <a:cs typeface="Arial"/>
              </a:rPr>
              <a:t>optimističen</a:t>
            </a:r>
            <a:r>
              <a:rPr lang="sl-SI">
                <a:latin typeface="Arial"/>
                <a:cs typeface="Arial"/>
              </a:rPr>
              <a:t>): 2 modela</a:t>
            </a:r>
          </a:p>
          <a:p>
            <a:pPr lvl="2"/>
            <a:r>
              <a:rPr lang="sl-SI">
                <a:latin typeface="Arial"/>
                <a:cs typeface="Arial"/>
              </a:rPr>
              <a:t>RCP4.5 (</a:t>
            </a:r>
            <a:r>
              <a:rPr lang="sl-SI" i="1">
                <a:latin typeface="Arial"/>
                <a:cs typeface="Arial"/>
              </a:rPr>
              <a:t>zmerno optimističen</a:t>
            </a:r>
            <a:r>
              <a:rPr lang="sl-SI">
                <a:latin typeface="Arial"/>
                <a:cs typeface="Arial"/>
              </a:rPr>
              <a:t>): 6 modelov</a:t>
            </a:r>
          </a:p>
          <a:p>
            <a:pPr lvl="2"/>
            <a:r>
              <a:rPr lang="sl-SI">
                <a:latin typeface="Arial"/>
                <a:cs typeface="Arial"/>
              </a:rPr>
              <a:t>RCP8.5 (</a:t>
            </a:r>
            <a:r>
              <a:rPr lang="sl-SI" i="1">
                <a:latin typeface="Arial"/>
                <a:cs typeface="Arial"/>
              </a:rPr>
              <a:t>pesimističen</a:t>
            </a:r>
            <a:r>
              <a:rPr lang="sl-SI">
                <a:latin typeface="Arial"/>
                <a:cs typeface="Arial"/>
              </a:rPr>
              <a:t>): 6 modelov</a:t>
            </a:r>
          </a:p>
          <a:p>
            <a:endParaRPr lang="sl-SI"/>
          </a:p>
          <a:p>
            <a:r>
              <a:rPr lang="sl-SI">
                <a:latin typeface="Arial"/>
                <a:cs typeface="Arial"/>
              </a:rPr>
              <a:t>za Slovenijo smo zmanjšali sistematične napake za osnovne spremenljivke in povečali ločljivost na 1 km: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temperatura (povprečna, najnižja in najvišja dnevna)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višina padavin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referenčna potencialna </a:t>
            </a:r>
            <a:r>
              <a:rPr lang="sl-SI" err="1">
                <a:latin typeface="Arial"/>
                <a:cs typeface="Arial"/>
              </a:rPr>
              <a:t>evapotranspiracija</a:t>
            </a:r>
            <a:endParaRPr lang="sl-SI">
              <a:latin typeface="Arial"/>
              <a:cs typeface="Arial"/>
            </a:endParaRPr>
          </a:p>
          <a:p>
            <a:pPr marL="342900" lvl="1" indent="0">
              <a:buNone/>
            </a:pPr>
            <a:endParaRPr lang="sl-SI">
              <a:latin typeface="Arial"/>
              <a:cs typeface="Arial"/>
            </a:endParaRPr>
          </a:p>
          <a:p>
            <a:pPr marL="342900" lvl="1" indent="0">
              <a:buNone/>
            </a:pPr>
            <a:r>
              <a:rPr lang="sl-SI">
                <a:latin typeface="Arial"/>
                <a:cs typeface="Arial"/>
              </a:rPr>
              <a:t>Način: primerjava z meritvami v mreži na dnevni časovni skali (primerjalno obdobje 1981–2010)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8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F92C-15F6-0851-DE74-58A7D0FE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13" y="1095765"/>
            <a:ext cx="10459323" cy="507831"/>
          </a:xfrm>
        </p:spPr>
        <p:txBody>
          <a:bodyPr/>
          <a:lstStyle/>
          <a:p>
            <a:pPr algn="ctr"/>
            <a:r>
              <a:rPr lang="sl-SI"/>
              <a:t>Sklopi spremenljivk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64E24-F76E-237A-4C86-9F22A5927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293" y="1896533"/>
            <a:ext cx="11839727" cy="4538133"/>
          </a:xfrm>
        </p:spPr>
        <p:txBody>
          <a:bodyPr vert="horz" lIns="0" tIns="0" rIns="0" bIns="0" numCol="2" rtlCol="0" anchor="t">
            <a:normAutofit fontScale="85000" lnSpcReduction="20000"/>
          </a:bodyPr>
          <a:lstStyle/>
          <a:p>
            <a:r>
              <a:rPr lang="sl-SI">
                <a:solidFill>
                  <a:schemeClr val="accent2"/>
                </a:solidFill>
                <a:latin typeface="Arial"/>
                <a:cs typeface="Arial"/>
              </a:rPr>
              <a:t>TEMPERATURA</a:t>
            </a:r>
            <a:endParaRPr lang="sl-SI">
              <a:solidFill>
                <a:schemeClr val="accent2"/>
              </a:solidFill>
            </a:endParaRPr>
          </a:p>
          <a:p>
            <a:pPr marL="556895" lvl="1" indent="-213995"/>
            <a:r>
              <a:rPr lang="sl-SI">
                <a:solidFill>
                  <a:schemeClr val="accent2"/>
                </a:solidFill>
                <a:latin typeface="Arial"/>
                <a:cs typeface="Arial"/>
              </a:rPr>
              <a:t>povprečna, dnevna najvišja in najnižja (1 km, </a:t>
            </a:r>
          </a:p>
          <a:p>
            <a:pPr marL="342900" lvl="1" indent="0">
              <a:buNone/>
            </a:pPr>
            <a:r>
              <a:rPr lang="sl-SI">
                <a:solidFill>
                  <a:schemeClr val="accent2"/>
                </a:solidFill>
                <a:latin typeface="Arial"/>
                <a:cs typeface="Arial"/>
              </a:rPr>
              <a:t> 12 km)</a:t>
            </a:r>
            <a:endParaRPr lang="sl-SI">
              <a:solidFill>
                <a:schemeClr val="accent2"/>
              </a:solidFill>
            </a:endParaRPr>
          </a:p>
          <a:p>
            <a:pPr marL="556895" lvl="1" indent="-213995"/>
            <a:r>
              <a:rPr lang="sl-SI">
                <a:solidFill>
                  <a:schemeClr val="accent2"/>
                </a:solidFill>
                <a:latin typeface="Arial"/>
                <a:cs typeface="Arial"/>
              </a:rPr>
              <a:t>temperaturni kazalniki (1 km, 12 km)</a:t>
            </a:r>
          </a:p>
          <a:p>
            <a:pPr marL="556895" lvl="1" indent="-213995"/>
            <a:r>
              <a:rPr lang="sl-SI">
                <a:solidFill>
                  <a:schemeClr val="accent2"/>
                </a:solidFill>
                <a:latin typeface="Arial"/>
                <a:cs typeface="Arial"/>
              </a:rPr>
              <a:t>temperaturne razmere za rast rastlin (postaje)</a:t>
            </a:r>
          </a:p>
          <a:p>
            <a:endParaRPr lang="sl-SI"/>
          </a:p>
          <a:p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PADAVINE</a:t>
            </a:r>
          </a:p>
          <a:p>
            <a:pPr marL="556895" lvl="1" indent="-213995"/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višina padavin (1 km, 12 km)</a:t>
            </a:r>
          </a:p>
          <a:p>
            <a:pPr marL="556895" lvl="1" indent="-213995"/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padavinski kazalniki (1 km, 12 km)</a:t>
            </a:r>
          </a:p>
          <a:p>
            <a:pPr marL="556895" lvl="1" indent="-213995"/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trend izjemnih padavin (1 km, 12 km)</a:t>
            </a:r>
          </a:p>
          <a:p>
            <a:endParaRPr lang="sl-SI"/>
          </a:p>
          <a:p>
            <a:r>
              <a:rPr lang="sl-SI">
                <a:solidFill>
                  <a:schemeClr val="accent6"/>
                </a:solidFill>
                <a:latin typeface="Arial"/>
                <a:cs typeface="Arial"/>
              </a:rPr>
              <a:t>VODNA BILANCA</a:t>
            </a:r>
            <a:r>
              <a:rPr lang="sl-SI">
                <a:latin typeface="Arial"/>
                <a:cs typeface="Arial"/>
              </a:rPr>
              <a:t> </a:t>
            </a:r>
            <a:r>
              <a:rPr lang="sl-SI">
                <a:solidFill>
                  <a:schemeClr val="accent6"/>
                </a:solidFill>
                <a:latin typeface="Arial"/>
                <a:cs typeface="Arial"/>
              </a:rPr>
              <a:t>(nekatere 100 m, </a:t>
            </a:r>
            <a:br>
              <a:rPr lang="sl-SI">
                <a:latin typeface="Arial"/>
                <a:cs typeface="Arial"/>
              </a:rPr>
            </a:br>
            <a:r>
              <a:rPr lang="sl-SI">
                <a:solidFill>
                  <a:schemeClr val="accent6"/>
                </a:solidFill>
                <a:latin typeface="Arial"/>
                <a:cs typeface="Arial"/>
              </a:rPr>
              <a:t>ostale 1 km, 12 km)</a:t>
            </a:r>
            <a:endParaRPr lang="sl-SI">
              <a:solidFill>
                <a:schemeClr val="accent6"/>
              </a:solidFill>
            </a:endParaRPr>
          </a:p>
          <a:p>
            <a:endParaRPr lang="sl-SI"/>
          </a:p>
          <a:p>
            <a:r>
              <a:rPr lang="sl-SI">
                <a:solidFill>
                  <a:schemeClr val="accent5"/>
                </a:solidFill>
                <a:latin typeface="Arial"/>
                <a:cs typeface="Arial"/>
              </a:rPr>
              <a:t>HIDROLOŠKE SPREMENLJIVKE (postaje)</a:t>
            </a:r>
          </a:p>
          <a:p>
            <a:r>
              <a:rPr lang="sl-SI" i="1">
                <a:solidFill>
                  <a:srgbClr val="C1A1C7"/>
                </a:solidFill>
                <a:latin typeface="Arial"/>
                <a:cs typeface="Arial"/>
              </a:rPr>
              <a:t>VLAGA</a:t>
            </a:r>
            <a:r>
              <a:rPr lang="sl-SI">
                <a:solidFill>
                  <a:srgbClr val="C1A1C7"/>
                </a:solidFill>
                <a:latin typeface="Arial"/>
                <a:cs typeface="Arial"/>
              </a:rPr>
              <a:t> (12 km)</a:t>
            </a:r>
          </a:p>
          <a:p>
            <a:endParaRPr lang="sl-SI" i="1">
              <a:solidFill>
                <a:schemeClr val="accent3">
                  <a:lumMod val="76000"/>
                </a:schemeClr>
              </a:solidFill>
            </a:endParaRPr>
          </a:p>
          <a:p>
            <a:r>
              <a:rPr lang="sl-SI" i="1">
                <a:solidFill>
                  <a:schemeClr val="tx2">
                    <a:lumMod val="49000"/>
                    <a:lumOff val="51000"/>
                  </a:schemeClr>
                </a:solidFill>
                <a:latin typeface="Arial"/>
                <a:cs typeface="Arial"/>
              </a:rPr>
              <a:t>VETER </a:t>
            </a:r>
            <a:r>
              <a:rPr lang="sl-SI">
                <a:solidFill>
                  <a:schemeClr val="tx2">
                    <a:lumMod val="49000"/>
                    <a:lumOff val="51000"/>
                  </a:schemeClr>
                </a:solidFill>
                <a:latin typeface="Arial"/>
                <a:cs typeface="Arial"/>
              </a:rPr>
              <a:t>(12 km)</a:t>
            </a:r>
            <a:endParaRPr lang="sl-SI" i="1">
              <a:solidFill>
                <a:schemeClr val="tx2">
                  <a:lumMod val="49000"/>
                  <a:lumOff val="51000"/>
                </a:schemeClr>
              </a:solidFill>
              <a:latin typeface="Arial"/>
              <a:cs typeface="Arial"/>
            </a:endParaRPr>
          </a:p>
          <a:p>
            <a:endParaRPr lang="sl-SI">
              <a:solidFill>
                <a:schemeClr val="accent1">
                  <a:lumMod val="76000"/>
                </a:schemeClr>
              </a:solidFill>
            </a:endParaRPr>
          </a:p>
          <a:p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SNEŽNE PADAVINE (100 m)</a:t>
            </a:r>
          </a:p>
          <a:p>
            <a:endParaRPr lang="sl-SI" i="1"/>
          </a:p>
          <a:p>
            <a:r>
              <a:rPr lang="sl-SI" i="1">
                <a:solidFill>
                  <a:srgbClr val="FFC000"/>
                </a:solidFill>
                <a:latin typeface="Arial"/>
                <a:cs typeface="Arial"/>
              </a:rPr>
              <a:t>SONČNO SEVANJE</a:t>
            </a:r>
            <a:r>
              <a:rPr lang="sl-SI">
                <a:solidFill>
                  <a:srgbClr val="FFC000"/>
                </a:solidFill>
                <a:latin typeface="Arial"/>
                <a:cs typeface="Arial"/>
              </a:rPr>
              <a:t> (12 km)</a:t>
            </a:r>
          </a:p>
          <a:p>
            <a:endParaRPr lang="sl-SI">
              <a:solidFill>
                <a:schemeClr val="accent3">
                  <a:lumMod val="76000"/>
                </a:schemeClr>
              </a:solidFill>
            </a:endParaRPr>
          </a:p>
          <a:p>
            <a:r>
              <a:rPr lang="sl-SI">
                <a:solidFill>
                  <a:srgbClr val="6A943D"/>
                </a:solidFill>
                <a:latin typeface="Arial"/>
                <a:cs typeface="Arial"/>
              </a:rPr>
              <a:t>RABA ENERGIJE (1 km, 12 km)</a:t>
            </a:r>
          </a:p>
          <a:p>
            <a:endParaRPr lang="sl-SI">
              <a:solidFill>
                <a:schemeClr val="accent5"/>
              </a:solidFill>
            </a:endParaRPr>
          </a:p>
          <a:p>
            <a:r>
              <a:rPr lang="sl-SI">
                <a:solidFill>
                  <a:schemeClr val="accent5"/>
                </a:solidFill>
                <a:latin typeface="Arial"/>
                <a:cs typeface="Arial"/>
              </a:rPr>
              <a:t>HIDROPOTENCIAL (postaje)</a:t>
            </a:r>
            <a:endParaRPr lang="sl-SI">
              <a:solidFill>
                <a:schemeClr val="accent5"/>
              </a:solidFill>
            </a:endParaRPr>
          </a:p>
          <a:p>
            <a:endParaRPr lang="sl-SI">
              <a:solidFill>
                <a:srgbClr val="5594A6"/>
              </a:solidFill>
              <a:latin typeface="Arial"/>
              <a:cs typeface="Arial"/>
            </a:endParaRPr>
          </a:p>
          <a:p>
            <a:r>
              <a:rPr lang="sl-SI">
                <a:solidFill>
                  <a:srgbClr val="5594A6"/>
                </a:solidFill>
                <a:latin typeface="Arial"/>
                <a:cs typeface="Arial"/>
              </a:rPr>
              <a:t>TEMPERATURE CELINSKIH VODA (postaje)</a:t>
            </a:r>
            <a:endParaRPr lang="sl-SI">
              <a:solidFill>
                <a:srgbClr val="5594A6"/>
              </a:solidFill>
            </a:endParaRPr>
          </a:p>
        </p:txBody>
      </p:sp>
      <p:pic>
        <p:nvPicPr>
          <p:cNvPr id="5" name="Grafika 4" descr="Thermometer with solid fill">
            <a:extLst>
              <a:ext uri="{FF2B5EF4-FFF2-40B4-BE49-F238E27FC236}">
                <a16:creationId xmlns:a16="http://schemas.microsoft.com/office/drawing/2014/main" id="{AEB88255-20EA-748D-361B-4A3F248CA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37" y="1600200"/>
            <a:ext cx="548640" cy="518160"/>
          </a:xfrm>
          <a:prstGeom prst="rect">
            <a:avLst/>
          </a:prstGeom>
        </p:spPr>
      </p:pic>
      <p:pic>
        <p:nvPicPr>
          <p:cNvPr id="6" name="Grafika 5" descr="Rain with solid fill">
            <a:extLst>
              <a:ext uri="{FF2B5EF4-FFF2-40B4-BE49-F238E27FC236}">
                <a16:creationId xmlns:a16="http://schemas.microsoft.com/office/drawing/2014/main" id="{632BBA64-6E22-E8C7-68F6-265508973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117" y="3429000"/>
            <a:ext cx="619760" cy="619760"/>
          </a:xfrm>
          <a:prstGeom prst="rect">
            <a:avLst/>
          </a:prstGeom>
        </p:spPr>
      </p:pic>
      <p:pic>
        <p:nvPicPr>
          <p:cNvPr id="7" name="Grafika 6" descr="Water with solid fill">
            <a:extLst>
              <a:ext uri="{FF2B5EF4-FFF2-40B4-BE49-F238E27FC236}">
                <a16:creationId xmlns:a16="http://schemas.microsoft.com/office/drawing/2014/main" id="{1C91DCFB-45AD-0A73-8B82-A183420CF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637" y="4912360"/>
            <a:ext cx="345440" cy="375920"/>
          </a:xfrm>
          <a:prstGeom prst="rect">
            <a:avLst/>
          </a:prstGeom>
        </p:spPr>
      </p:pic>
      <p:pic>
        <p:nvPicPr>
          <p:cNvPr id="8" name="Grafika 7" descr="Snow with solid fill">
            <a:extLst>
              <a:ext uri="{FF2B5EF4-FFF2-40B4-BE49-F238E27FC236}">
                <a16:creationId xmlns:a16="http://schemas.microsoft.com/office/drawing/2014/main" id="{2E132B89-3EE6-A92B-6385-EEA191EB9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6397" y="2921000"/>
            <a:ext cx="609600" cy="629920"/>
          </a:xfrm>
          <a:prstGeom prst="rect">
            <a:avLst/>
          </a:prstGeom>
        </p:spPr>
      </p:pic>
      <p:pic>
        <p:nvPicPr>
          <p:cNvPr id="9" name="Grafika 8" descr="Dim (Medium Sun) with solid fill">
            <a:extLst>
              <a:ext uri="{FF2B5EF4-FFF2-40B4-BE49-F238E27FC236}">
                <a16:creationId xmlns:a16="http://schemas.microsoft.com/office/drawing/2014/main" id="{AD8F7777-6F8B-3805-D318-69D9E44EA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81881" y="3530600"/>
            <a:ext cx="558800" cy="518160"/>
          </a:xfrm>
          <a:prstGeom prst="rect">
            <a:avLst/>
          </a:prstGeom>
        </p:spPr>
      </p:pic>
      <p:pic>
        <p:nvPicPr>
          <p:cNvPr id="10" name="Grafika 9" descr="Windy with solid fill">
            <a:extLst>
              <a:ext uri="{FF2B5EF4-FFF2-40B4-BE49-F238E27FC236}">
                <a16:creationId xmlns:a16="http://schemas.microsoft.com/office/drawing/2014/main" id="{7434BBF1-DBEB-AB0B-FD21-16A458F565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7517" y="2269359"/>
            <a:ext cx="518160" cy="629920"/>
          </a:xfrm>
          <a:prstGeom prst="rect">
            <a:avLst/>
          </a:prstGeom>
        </p:spPr>
      </p:pic>
      <p:pic>
        <p:nvPicPr>
          <p:cNvPr id="18" name="Slika 17" descr="Slika, ki vsebuje besede simbol, grafika, logotip, zastava&#10;&#10;Opis je samodejno ustvarjen">
            <a:extLst>
              <a:ext uri="{FF2B5EF4-FFF2-40B4-BE49-F238E27FC236}">
                <a16:creationId xmlns:a16="http://schemas.microsoft.com/office/drawing/2014/main" id="{9735D671-D222-CE71-05DA-E98244D2DA6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-526531" t="420889" r="528571" b="-379778"/>
          <a:stretch/>
        </p:blipFill>
        <p:spPr>
          <a:xfrm>
            <a:off x="6568899" y="5175249"/>
            <a:ext cx="511353" cy="567149"/>
          </a:xfrm>
          <a:prstGeom prst="rect">
            <a:avLst/>
          </a:prstGeom>
        </p:spPr>
      </p:pic>
      <p:pic>
        <p:nvPicPr>
          <p:cNvPr id="19" name="Slika 18" descr="Slika, ki vsebuje besede simbol, grafika, logotip, zastava&#10;&#10;Opis je samodejno ustvarjen">
            <a:extLst>
              <a:ext uri="{FF2B5EF4-FFF2-40B4-BE49-F238E27FC236}">
                <a16:creationId xmlns:a16="http://schemas.microsoft.com/office/drawing/2014/main" id="{A624AD07-1346-C4FE-58A3-4DDB46BD514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7027" r="1695" b="28720"/>
          <a:stretch/>
        </p:blipFill>
        <p:spPr>
          <a:xfrm>
            <a:off x="480392" y="5745655"/>
            <a:ext cx="502008" cy="426360"/>
          </a:xfrm>
          <a:prstGeom prst="rect">
            <a:avLst/>
          </a:prstGeom>
        </p:spPr>
      </p:pic>
      <p:pic>
        <p:nvPicPr>
          <p:cNvPr id="20" name="Slika 19" descr="Slika, ki vsebuje besede simbol, grafika, logotip, zastava&#10;&#10;Opis je samodejno ustvarjen">
            <a:extLst>
              <a:ext uri="{FF2B5EF4-FFF2-40B4-BE49-F238E27FC236}">
                <a16:creationId xmlns:a16="http://schemas.microsoft.com/office/drawing/2014/main" id="{2C988D28-940B-91C3-40C5-D29D29B14A7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7027" r="1695" b="28720"/>
          <a:stretch/>
        </p:blipFill>
        <p:spPr>
          <a:xfrm>
            <a:off x="6383700" y="4825999"/>
            <a:ext cx="502008" cy="426360"/>
          </a:xfrm>
          <a:prstGeom prst="rect">
            <a:avLst/>
          </a:prstGeom>
        </p:spPr>
      </p:pic>
      <p:pic>
        <p:nvPicPr>
          <p:cNvPr id="4" name="Slika 3" descr="Slika, ki vsebuje besede grafika, simbol, pisava, logotip&#10;&#10;Opis je samodejno ustvarjen">
            <a:extLst>
              <a:ext uri="{FF2B5EF4-FFF2-40B4-BE49-F238E27FC236}">
                <a16:creationId xmlns:a16="http://schemas.microsoft.com/office/drawing/2014/main" id="{B49F9100-B9F7-28DA-9975-3CB363D8EC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48563" y="4168040"/>
            <a:ext cx="506136" cy="520117"/>
          </a:xfrm>
          <a:prstGeom prst="rect">
            <a:avLst/>
          </a:prstGeom>
        </p:spPr>
      </p:pic>
      <p:pic>
        <p:nvPicPr>
          <p:cNvPr id="16" name="Slika 15" descr="Slika, ki vsebuje besede grafika, logotip, oblikovanje, ustvarjalnost&#10;&#10;Opis je samodejno ustvarjen">
            <a:extLst>
              <a:ext uri="{FF2B5EF4-FFF2-40B4-BE49-F238E27FC236}">
                <a16:creationId xmlns:a16="http://schemas.microsoft.com/office/drawing/2014/main" id="{CD862F9D-0C80-11A5-B06C-72D7A088F9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78650" y="1747520"/>
            <a:ext cx="511660" cy="518160"/>
          </a:xfrm>
          <a:prstGeom prst="rect">
            <a:avLst/>
          </a:prstGeom>
        </p:spPr>
      </p:pic>
      <p:pic>
        <p:nvPicPr>
          <p:cNvPr id="11" name="Slika 10" descr="Slika, ki vsebuje besede simbol, sličica, logotip, grafika&#10;&#10;Opis je samodejno ustvarjen">
            <a:extLst>
              <a:ext uri="{FF2B5EF4-FFF2-40B4-BE49-F238E27FC236}">
                <a16:creationId xmlns:a16="http://schemas.microsoft.com/office/drawing/2014/main" id="{60F1949F-4987-4DFE-E52F-7E9EC81DAC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6848" y="5394960"/>
            <a:ext cx="62382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40" y="1150068"/>
            <a:ext cx="10459323" cy="507831"/>
          </a:xfrm>
        </p:spPr>
        <p:txBody>
          <a:bodyPr/>
          <a:lstStyle/>
          <a:p>
            <a:pPr algn="ctr"/>
            <a:r>
              <a:rPr lang="sl-SI"/>
              <a:t>Podatki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866340" y="1862668"/>
            <a:ext cx="10030260" cy="4478866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sl-SI">
                <a:latin typeface="Arial"/>
                <a:cs typeface="Arial"/>
              </a:rPr>
              <a:t>dnevni za osnovne spremenljivke (temperature, padavine, referenčna potencialna </a:t>
            </a:r>
            <a:r>
              <a:rPr lang="sl-SI" err="1">
                <a:latin typeface="Arial"/>
                <a:cs typeface="Arial"/>
              </a:rPr>
              <a:t>evapotranspiracija</a:t>
            </a:r>
            <a:r>
              <a:rPr lang="sl-SI">
                <a:latin typeface="Arial"/>
                <a:cs typeface="Arial"/>
              </a:rPr>
              <a:t>)</a:t>
            </a:r>
          </a:p>
          <a:p>
            <a:r>
              <a:rPr lang="sl-SI">
                <a:latin typeface="Arial"/>
                <a:cs typeface="Arial"/>
              </a:rPr>
              <a:t>spremembe za 3 bodoča 30-letna obdobja glede na primerjalno obdobje (1981–2010), mediana in skrajnosti: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bližnja prihodnost (2011–2040)</a:t>
            </a:r>
            <a:endParaRPr lang="sl-SI"/>
          </a:p>
          <a:p>
            <a:pPr marL="556895" lvl="1" indent="-213995"/>
            <a:r>
              <a:rPr lang="sl-SI">
                <a:latin typeface="Arial"/>
                <a:cs typeface="Arial"/>
              </a:rPr>
              <a:t>sredina stoletja (2041–2070)</a:t>
            </a:r>
            <a:endParaRPr lang="sl-SI"/>
          </a:p>
          <a:p>
            <a:pPr marL="556895" lvl="1" indent="-213995"/>
            <a:r>
              <a:rPr lang="sl-SI">
                <a:latin typeface="Arial"/>
                <a:cs typeface="Arial"/>
              </a:rPr>
              <a:t>konec stoletja (2071–2100)</a:t>
            </a:r>
            <a:endParaRPr lang="sl-SI"/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Povezave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Portal  OPSI (podatki v formatu </a:t>
            </a:r>
            <a:r>
              <a:rPr lang="sl-SI" err="1">
                <a:latin typeface="Arial"/>
                <a:cs typeface="Arial"/>
              </a:rPr>
              <a:t>NetCDF</a:t>
            </a:r>
            <a:r>
              <a:rPr lang="sl-SI">
                <a:latin typeface="Arial"/>
                <a:cs typeface="Arial"/>
              </a:rPr>
              <a:t>): </a:t>
            </a:r>
            <a:r>
              <a:rPr lang="sl-SI">
                <a:latin typeface="Arial"/>
                <a:cs typeface="Arial"/>
                <a:hlinkClick r:id="rId2"/>
              </a:rPr>
              <a:t>https://podatki.gov.si/data/search?s=podnebne+projekcije</a:t>
            </a:r>
            <a:r>
              <a:rPr lang="sl-SI">
                <a:latin typeface="Arial"/>
                <a:cs typeface="Arial"/>
              </a:rPr>
              <a:t>  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Poročilo (metodologija, opis rezultatov): </a:t>
            </a:r>
            <a:r>
              <a:rPr lang="sl-SI" sz="2000">
                <a:latin typeface="Arial"/>
                <a:cs typeface="Arial"/>
                <a:hlinkClick r:id="rId3"/>
              </a:rPr>
              <a:t>https://meteo.arso.gov.si/uploads/probase/www/climate/text/sl/publications/OPS21_Porocilo.pdf</a:t>
            </a:r>
            <a:r>
              <a:rPr lang="sl-SI" sz="2000">
                <a:latin typeface="Arial"/>
                <a:cs typeface="Arial"/>
              </a:rPr>
              <a:t> </a:t>
            </a:r>
            <a:endParaRPr lang="sl-SI">
              <a:latin typeface="Arial"/>
              <a:cs typeface="Arial"/>
            </a:endParaRPr>
          </a:p>
          <a:p>
            <a:pPr marL="556895" lvl="1" indent="-213995"/>
            <a:r>
              <a:rPr lang="sl-SI">
                <a:latin typeface="Arial"/>
                <a:cs typeface="Arial"/>
              </a:rPr>
              <a:t>Atlas podnebnih projekcij (zemljevidi in grafikoni): </a:t>
            </a:r>
            <a:r>
              <a:rPr lang="sl-SI" sz="2000">
                <a:latin typeface="Arial"/>
                <a:cs typeface="Arial"/>
                <a:hlinkClick r:id="rId4"/>
              </a:rPr>
              <a:t>https://meteo.arso.gov.si/uploads/probase/www/climate/OPS21/Priloge-app/#/izbor</a:t>
            </a:r>
            <a:r>
              <a:rPr lang="sl-SI" sz="2000">
                <a:latin typeface="Arial"/>
                <a:cs typeface="Arial"/>
              </a:rPr>
              <a:t> </a:t>
            </a:r>
            <a:endParaRPr lang="sl-SI">
              <a:latin typeface="Arial"/>
              <a:cs typeface="Arial"/>
            </a:endParaRPr>
          </a:p>
          <a:p>
            <a:pPr marL="556895" lvl="1" indent="-213995"/>
            <a:endParaRPr lang="sl-SI">
              <a:latin typeface="Arial"/>
              <a:cs typeface="Arial"/>
            </a:endParaRPr>
          </a:p>
          <a:p>
            <a:pPr marL="556895" lvl="1" indent="-213995"/>
            <a:endParaRPr lang="sl-SI">
              <a:latin typeface="Arial"/>
              <a:cs typeface="Arial"/>
            </a:endParaRPr>
          </a:p>
          <a:p>
            <a:pPr marL="556895" lvl="1" indent="-213995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60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71" y="1226267"/>
            <a:ext cx="10459323" cy="507831"/>
          </a:xfrm>
        </p:spPr>
        <p:txBody>
          <a:bodyPr/>
          <a:lstStyle/>
          <a:p>
            <a:pPr algn="ctr"/>
            <a:r>
              <a:rPr lang="sl-SI">
                <a:solidFill>
                  <a:schemeClr val="accent2"/>
                </a:solidFill>
                <a:latin typeface="Arial"/>
                <a:cs typeface="Arial"/>
              </a:rPr>
              <a:t>TEMPERATURA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0" y="2133600"/>
            <a:ext cx="10492120" cy="3733800"/>
          </a:xfrm>
        </p:spPr>
        <p:txBody>
          <a:bodyPr vert="horz" lIns="0" tIns="0" rIns="0" bIns="0" numCol="2" rtlCol="0" anchor="t">
            <a:normAutofit fontScale="85000" lnSpcReduction="20000"/>
          </a:bodyPr>
          <a:lstStyle/>
          <a:p>
            <a:r>
              <a:rPr lang="sl-SI">
                <a:latin typeface="Arial"/>
                <a:cs typeface="Arial"/>
              </a:rPr>
              <a:t>povprečna temperatura</a:t>
            </a:r>
          </a:p>
          <a:p>
            <a:r>
              <a:rPr lang="sl-SI">
                <a:latin typeface="Arial"/>
                <a:cs typeface="Arial"/>
              </a:rPr>
              <a:t>dnevna najvišja temperatura</a:t>
            </a:r>
          </a:p>
          <a:p>
            <a:r>
              <a:rPr lang="sl-SI">
                <a:latin typeface="Arial"/>
                <a:cs typeface="Arial"/>
              </a:rPr>
              <a:t>dnevna najnižja temperatura</a:t>
            </a:r>
          </a:p>
          <a:p>
            <a:endParaRPr lang="sl-SI"/>
          </a:p>
          <a:p>
            <a:r>
              <a:rPr lang="sl-SI">
                <a:latin typeface="Arial"/>
                <a:cs typeface="Arial"/>
              </a:rPr>
              <a:t>temperaturni kazalniki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kazalnik vročine (EHF)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vročinskih valov (po definiciji EHF)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dolžina vročinskega vala (po definiciji EHF)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magnituda vročinskega vala (</a:t>
            </a:r>
            <a:r>
              <a:rPr lang="sl-SI" err="1">
                <a:latin typeface="Arial"/>
                <a:cs typeface="Arial"/>
              </a:rPr>
              <a:t>HWMId</a:t>
            </a:r>
            <a:r>
              <a:rPr lang="sl-SI">
                <a:latin typeface="Arial"/>
                <a:cs typeface="Arial"/>
              </a:rPr>
              <a:t>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vročinskih valov (po definiciji </a:t>
            </a:r>
            <a:r>
              <a:rPr lang="sl-SI" err="1">
                <a:latin typeface="Arial"/>
                <a:cs typeface="Arial"/>
              </a:rPr>
              <a:t>HWMId</a:t>
            </a:r>
            <a:r>
              <a:rPr lang="sl-SI">
                <a:latin typeface="Arial"/>
                <a:cs typeface="Arial"/>
              </a:rPr>
              <a:t>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dolžina vročinskega vala (po definiciji </a:t>
            </a:r>
            <a:r>
              <a:rPr lang="sl-SI" err="1">
                <a:latin typeface="Arial"/>
                <a:cs typeface="Arial"/>
              </a:rPr>
              <a:t>HWMId</a:t>
            </a:r>
            <a:r>
              <a:rPr lang="sl-SI">
                <a:latin typeface="Arial"/>
                <a:cs typeface="Arial"/>
              </a:rPr>
              <a:t>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skupna dolžina toplih obdobij (WSDI)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toplih dni (SU)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vročih dni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tropskih noči (TR)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kazalnik najtoplejših dni (TX90p)</a:t>
            </a:r>
          </a:p>
          <a:p>
            <a:pPr marL="342900" lvl="1" indent="0">
              <a:buNone/>
            </a:pPr>
            <a:endParaRPr lang="sl-SI"/>
          </a:p>
          <a:p>
            <a:pPr marL="556895" lvl="1" indent="-213995"/>
            <a:endParaRPr lang="sl-SI"/>
          </a:p>
          <a:p>
            <a:pPr marL="556895" lvl="1" indent="-213995"/>
            <a:r>
              <a:rPr lang="sl-SI">
                <a:latin typeface="Arial"/>
                <a:cs typeface="Arial"/>
              </a:rPr>
              <a:t>kazalnik mraza (ECF)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obdobij hudega mraza (po definiciji ECF)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dolžina obdobja hudega mraza (po definiciji ECF)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skupna dolžina hladnih obdobij (CSDI)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hladnih dni (FD)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ledenih dni (ID)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kazalnik najhladnejših dni (TN10p)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A3B9433-7CFC-08D2-C368-62D12145B382}"/>
              </a:ext>
            </a:extLst>
          </p:cNvPr>
          <p:cNvSpPr txBox="1"/>
          <p:nvPr/>
        </p:nvSpPr>
        <p:spPr>
          <a:xfrm>
            <a:off x="6413246" y="6303867"/>
            <a:ext cx="45181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v ločljivosti 12 km, 1 km</a:t>
            </a:r>
          </a:p>
        </p:txBody>
      </p:sp>
      <p:pic>
        <p:nvPicPr>
          <p:cNvPr id="6" name="Grafika 5" descr="Thermometer with solid fill">
            <a:extLst>
              <a:ext uri="{FF2B5EF4-FFF2-40B4-BE49-F238E27FC236}">
                <a16:creationId xmlns:a16="http://schemas.microsoft.com/office/drawing/2014/main" id="{D0A0C019-B64D-6047-CEF2-C6FDBD50C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2531" y="1000059"/>
            <a:ext cx="767605" cy="7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8" y="1122974"/>
            <a:ext cx="10459323" cy="938719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2"/>
                </a:solidFill>
                <a:latin typeface="Arial"/>
                <a:cs typeface="Arial"/>
              </a:rPr>
              <a:t>Temperaturne razmere za rast rastlin</a:t>
            </a:r>
            <a:r>
              <a:rPr lang="sl-SI" dirty="0">
                <a:latin typeface="Arial"/>
                <a:cs typeface="Arial"/>
              </a:rPr>
              <a:t> </a:t>
            </a:r>
            <a:br>
              <a:rPr lang="sl-SI" dirty="0">
                <a:latin typeface="Arial"/>
                <a:cs typeface="Arial"/>
              </a:rPr>
            </a:br>
            <a:r>
              <a:rPr lang="sl-SI" sz="2800" dirty="0">
                <a:latin typeface="Arial"/>
                <a:cs typeface="Arial"/>
              </a:rPr>
              <a:t>(postaje)</a:t>
            </a:r>
            <a:endParaRPr lang="sl-SI" sz="2800" dirty="0">
              <a:cs typeface="Arial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341" y="2214879"/>
            <a:ext cx="5807858" cy="4478867"/>
          </a:xfrm>
        </p:spPr>
        <p:txBody>
          <a:bodyPr vert="horz" lIns="0" tIns="0" rIns="0" bIns="0" numCol="1" rtlCol="0" anchor="t">
            <a:normAutofit fontScale="92500" lnSpcReduction="20000"/>
          </a:bodyPr>
          <a:lstStyle/>
          <a:p>
            <a:r>
              <a:rPr lang="sl-SI" sz="1800">
                <a:latin typeface="Arial"/>
                <a:cs typeface="Arial"/>
              </a:rPr>
              <a:t>povprečna temperatura tal na globini 5 cm (april–junij; julij-september)</a:t>
            </a:r>
          </a:p>
          <a:p>
            <a:endParaRPr lang="sl-SI" sz="1800">
              <a:latin typeface="Arial"/>
              <a:cs typeface="Arial"/>
            </a:endParaRPr>
          </a:p>
          <a:p>
            <a:r>
              <a:rPr lang="sl-SI" sz="1800" err="1">
                <a:latin typeface="Arial"/>
                <a:cs typeface="Arial"/>
              </a:rPr>
              <a:t>olistanje</a:t>
            </a:r>
            <a:r>
              <a:rPr lang="sl-SI" sz="1800">
                <a:latin typeface="Arial"/>
                <a:cs typeface="Arial"/>
              </a:rPr>
              <a:t> divjega kostanja, bukve, lipe</a:t>
            </a:r>
          </a:p>
          <a:p>
            <a:endParaRPr lang="sl-SI" sz="1800">
              <a:latin typeface="Arial"/>
              <a:cs typeface="Arial"/>
            </a:endParaRPr>
          </a:p>
          <a:p>
            <a:r>
              <a:rPr lang="sl-SI" sz="1800">
                <a:latin typeface="Arial"/>
                <a:cs typeface="Arial"/>
              </a:rPr>
              <a:t>dolžina rastne dobe za temperaturni prag 5 °C, 10 °C</a:t>
            </a:r>
          </a:p>
          <a:p>
            <a:r>
              <a:rPr lang="sl-SI" sz="1800">
                <a:latin typeface="Arial"/>
                <a:cs typeface="Arial"/>
              </a:rPr>
              <a:t>začetek in konec rastne dobe za temperaturni prag 5 °C, 10 °C</a:t>
            </a:r>
          </a:p>
          <a:p>
            <a:endParaRPr lang="sl-SI" sz="1800">
              <a:latin typeface="Arial"/>
              <a:cs typeface="Arial"/>
            </a:endParaRPr>
          </a:p>
          <a:p>
            <a:r>
              <a:rPr lang="sl-SI" sz="1800">
                <a:latin typeface="Arial"/>
                <a:cs typeface="Arial"/>
              </a:rPr>
              <a:t>zadnja spomladanska pozeba (0 °C, –2 °C)</a:t>
            </a:r>
          </a:p>
          <a:p>
            <a:r>
              <a:rPr lang="sl-SI" sz="1800">
                <a:latin typeface="Arial"/>
                <a:cs typeface="Arial"/>
              </a:rPr>
              <a:t>število dni s spomladansko pozebo (0 °C, –2 °C)</a:t>
            </a:r>
          </a:p>
          <a:p>
            <a:r>
              <a:rPr lang="sl-SI" sz="1800">
                <a:latin typeface="Arial"/>
                <a:cs typeface="Arial"/>
              </a:rPr>
              <a:t>prva jesenska pozeba (0 °C, –2 °C)</a:t>
            </a:r>
          </a:p>
          <a:p>
            <a:r>
              <a:rPr lang="sl-SI" sz="1800">
                <a:latin typeface="Arial"/>
                <a:cs typeface="Arial"/>
              </a:rPr>
              <a:t>število dni z jesensko pozebo (0 °C, –2 °C)</a:t>
            </a:r>
          </a:p>
          <a:p>
            <a:r>
              <a:rPr lang="sl-SI" sz="1800">
                <a:latin typeface="Arial"/>
                <a:cs typeface="Arial"/>
              </a:rPr>
              <a:t>varnostna rezerva pred spomladansko pozebo </a:t>
            </a:r>
          </a:p>
          <a:p>
            <a:pPr marL="0" indent="0">
              <a:buNone/>
            </a:pPr>
            <a:r>
              <a:rPr lang="sl-SI" sz="1800">
                <a:latin typeface="Arial"/>
                <a:cs typeface="Arial"/>
              </a:rPr>
              <a:t> (0 °C, –2 °C)</a:t>
            </a:r>
            <a:endParaRPr lang="sl-SI"/>
          </a:p>
          <a:p>
            <a:r>
              <a:rPr lang="sl-SI" sz="1800">
                <a:latin typeface="Arial"/>
                <a:cs typeface="Arial"/>
              </a:rPr>
              <a:t>varnostna rezerva pred jesensko pozebo </a:t>
            </a:r>
          </a:p>
          <a:p>
            <a:pPr marL="0" indent="0">
              <a:buNone/>
            </a:pPr>
            <a:r>
              <a:rPr lang="sl-SI" sz="1800">
                <a:latin typeface="Arial"/>
                <a:cs typeface="Arial"/>
              </a:rPr>
              <a:t> (0 °C, –2 °C)</a:t>
            </a:r>
            <a:endParaRPr lang="sl-SI" sz="1800"/>
          </a:p>
        </p:txBody>
      </p:sp>
      <p:pic>
        <p:nvPicPr>
          <p:cNvPr id="6" name="Picture 5" descr="Zemljevid lokacij za temperaturo tal (označeno s trikotnikom) in za pojav fenološke faze prvih listov, dolžino rastne dobe in oceno tveganj za pozebo (označeno s piko)">
            <a:extLst>
              <a:ext uri="{FF2B5EF4-FFF2-40B4-BE49-F238E27FC236}">
                <a16:creationId xmlns:a16="http://schemas.microsoft.com/office/drawing/2014/main" id="{8CB5451A-1411-41E3-9899-D564F01E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84" b="8708"/>
          <a:stretch/>
        </p:blipFill>
        <p:spPr>
          <a:xfrm>
            <a:off x="6682236" y="2133599"/>
            <a:ext cx="5409127" cy="313330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4F21DAF-17EB-01A0-DEFC-42786A448EDE}"/>
              </a:ext>
            </a:extLst>
          </p:cNvPr>
          <p:cNvSpPr txBox="1"/>
          <p:nvPr/>
        </p:nvSpPr>
        <p:spPr>
          <a:xfrm>
            <a:off x="6800126" y="5266481"/>
            <a:ext cx="5299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000" dirty="0">
                <a:cs typeface="Arial"/>
              </a:rPr>
              <a:t>Zemljevid lokacij za temperaturo tal (trikotnik) in za pojav fenološke faze prvih listov, dolžino rastne dobe in oceno tveganj za pozebo (pika)</a:t>
            </a:r>
          </a:p>
        </p:txBody>
      </p:sp>
      <p:pic>
        <p:nvPicPr>
          <p:cNvPr id="7" name="Grafika 6" descr="Thermometer with solid fill">
            <a:extLst>
              <a:ext uri="{FF2B5EF4-FFF2-40B4-BE49-F238E27FC236}">
                <a16:creationId xmlns:a16="http://schemas.microsoft.com/office/drawing/2014/main" id="{3E1C043D-F0A7-6112-8F0C-9ACDDAE25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3714" y="886898"/>
            <a:ext cx="767605" cy="7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40" y="1226267"/>
            <a:ext cx="10459323" cy="507831"/>
          </a:xfrm>
        </p:spPr>
        <p:txBody>
          <a:bodyPr/>
          <a:lstStyle/>
          <a:p>
            <a:pPr algn="ctr"/>
            <a:r>
              <a:rPr lang="sl-SI">
                <a:solidFill>
                  <a:schemeClr val="accent1"/>
                </a:solidFill>
                <a:latin typeface="Arial"/>
                <a:cs typeface="Arial"/>
              </a:rPr>
              <a:t>PADAVINE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0" y="2133600"/>
            <a:ext cx="10492120" cy="3733800"/>
          </a:xfrm>
        </p:spPr>
        <p:txBody>
          <a:bodyPr vert="horz" lIns="0" tIns="0" rIns="0" bIns="0" numCol="2" rtlCol="0" anchor="t">
            <a:normAutofit lnSpcReduction="10000"/>
          </a:bodyPr>
          <a:lstStyle/>
          <a:p>
            <a:r>
              <a:rPr lang="sl-SI">
                <a:latin typeface="Arial"/>
                <a:cs typeface="Arial"/>
              </a:rPr>
              <a:t>višina padavin</a:t>
            </a:r>
          </a:p>
          <a:p>
            <a:endParaRPr lang="sl-SI"/>
          </a:p>
          <a:p>
            <a:r>
              <a:rPr lang="sl-SI">
                <a:latin typeface="Arial"/>
                <a:cs typeface="Arial"/>
              </a:rPr>
              <a:t>padavinski kazalniki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dolžina najdaljšega suhega obdobja v letu (CDD)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dolžina najdaljšega mokrega obdobja v letu (CWD)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letna višina padavin iz najbolj mokrih dni (R95pTOT)</a:t>
            </a:r>
          </a:p>
          <a:p>
            <a:pPr marL="556895" lvl="1" indent="-213995"/>
            <a:endParaRPr lang="sl-SI">
              <a:latin typeface="Arial"/>
              <a:cs typeface="Arial"/>
            </a:endParaRPr>
          </a:p>
          <a:p>
            <a:pPr marL="556895" lvl="1" indent="-213995"/>
            <a:r>
              <a:rPr lang="sl-SI">
                <a:latin typeface="Arial"/>
                <a:cs typeface="Arial"/>
              </a:rPr>
              <a:t>število dni na leto z več kot 0.1, 1, 10, 20, 50 mm padavin</a:t>
            </a:r>
          </a:p>
          <a:p>
            <a:pPr marL="556895" lvl="1" indent="-213995"/>
            <a:endParaRPr lang="sl-SI">
              <a:latin typeface="Arial"/>
              <a:cs typeface="Arial"/>
            </a:endParaRPr>
          </a:p>
          <a:p>
            <a:pPr marL="556895" lvl="1" indent="-213995"/>
            <a:r>
              <a:rPr lang="sl-SI">
                <a:latin typeface="Arial"/>
                <a:cs typeface="Arial"/>
              </a:rPr>
              <a:t>največja dnevna višina padavin (Rx1day)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trend največje enodnevne višine padavin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največja petdnevna višina padavin (Rx5day)</a:t>
            </a:r>
          </a:p>
          <a:p>
            <a:pPr marL="342900" lvl="1" indent="0">
              <a:buNone/>
            </a:pPr>
            <a:endParaRPr lang="sl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40536-FC84-A09F-6465-B39D85C3A8CE}"/>
              </a:ext>
            </a:extLst>
          </p:cNvPr>
          <p:cNvSpPr txBox="1"/>
          <p:nvPr/>
        </p:nvSpPr>
        <p:spPr>
          <a:xfrm>
            <a:off x="6489192" y="5401987"/>
            <a:ext cx="45181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Nalivi: 7–14-odstotno povečanje na vsako stopinjo (svetovnega) ogrevanja ozračja.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AF243A2-30E7-9FB4-5D42-AA10750676A8}"/>
              </a:ext>
            </a:extLst>
          </p:cNvPr>
          <p:cNvSpPr txBox="1"/>
          <p:nvPr/>
        </p:nvSpPr>
        <p:spPr>
          <a:xfrm>
            <a:off x="6490146" y="6268913"/>
            <a:ext cx="45181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/>
              <a:t>V ločljivosti 12 km, 1 km</a:t>
            </a:r>
          </a:p>
        </p:txBody>
      </p:sp>
      <p:pic>
        <p:nvPicPr>
          <p:cNvPr id="7" name="Grafika 6" descr="Rain with solid fill">
            <a:extLst>
              <a:ext uri="{FF2B5EF4-FFF2-40B4-BE49-F238E27FC236}">
                <a16:creationId xmlns:a16="http://schemas.microsoft.com/office/drawing/2014/main" id="{381B8EC5-4DA8-F182-66B0-B340F3AB8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7120" y="97028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7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40" y="1226267"/>
            <a:ext cx="10459323" cy="507831"/>
          </a:xfrm>
        </p:spPr>
        <p:txBody>
          <a:bodyPr/>
          <a:lstStyle/>
          <a:p>
            <a:pPr algn="ctr"/>
            <a:r>
              <a:rPr lang="sl-SI">
                <a:solidFill>
                  <a:schemeClr val="accent6"/>
                </a:solidFill>
                <a:latin typeface="Arial"/>
                <a:cs typeface="Arial"/>
              </a:rPr>
              <a:t>VODNA BILANCA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340" y="2133600"/>
            <a:ext cx="10492120" cy="3733800"/>
          </a:xfrm>
        </p:spPr>
        <p:txBody>
          <a:bodyPr vert="horz" lIns="0" tIns="0" rIns="0" bIns="0" numCol="2" rtlCol="0" anchor="t">
            <a:normAutofit/>
          </a:bodyPr>
          <a:lstStyle/>
          <a:p>
            <a:r>
              <a:rPr lang="sl-SI">
                <a:latin typeface="Arial"/>
                <a:cs typeface="Arial"/>
              </a:rPr>
              <a:t>referenčna potencialna evapotranspiracija</a:t>
            </a:r>
            <a:endParaRPr lang="sl-SI"/>
          </a:p>
          <a:p>
            <a:pPr marL="0" indent="0">
              <a:buNone/>
            </a:pPr>
            <a:r>
              <a:rPr lang="sl-SI">
                <a:latin typeface="Arial"/>
                <a:cs typeface="Arial"/>
              </a:rPr>
              <a:t> (1 km, 12 km)</a:t>
            </a:r>
          </a:p>
          <a:p>
            <a:pPr marL="0" indent="0">
              <a:buNone/>
            </a:pPr>
            <a:endParaRPr lang="sl-SI"/>
          </a:p>
          <a:p>
            <a:r>
              <a:rPr lang="sl-SI">
                <a:latin typeface="Arial"/>
                <a:cs typeface="Arial"/>
              </a:rPr>
              <a:t>vodni primanjkljaj (1 km, 12 km)</a:t>
            </a:r>
          </a:p>
          <a:p>
            <a:r>
              <a:rPr lang="sl-SI">
                <a:latin typeface="Arial"/>
                <a:cs typeface="Arial"/>
              </a:rPr>
              <a:t>vodni primanjkljaj nad 0 mm </a:t>
            </a:r>
          </a:p>
          <a:p>
            <a:pPr marL="0" indent="0">
              <a:buNone/>
            </a:pPr>
            <a:r>
              <a:rPr lang="sl-SI">
                <a:latin typeface="Arial"/>
                <a:cs typeface="Arial"/>
              </a:rPr>
              <a:t> (1 km, 12 km)</a:t>
            </a:r>
            <a:endParaRPr lang="sl-SI"/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skupni odtok (100 m)</a:t>
            </a:r>
          </a:p>
          <a:p>
            <a:r>
              <a:rPr lang="sl-SI">
                <a:latin typeface="Arial"/>
                <a:cs typeface="Arial"/>
              </a:rPr>
              <a:t>napajanje podzemnih voda (100 m)</a:t>
            </a:r>
          </a:p>
          <a:p>
            <a:pPr marL="0" indent="0">
              <a:buNone/>
            </a:pPr>
            <a:endParaRPr lang="sl-SI"/>
          </a:p>
          <a:p>
            <a:r>
              <a:rPr lang="sl-SI">
                <a:latin typeface="Arial"/>
                <a:cs typeface="Arial"/>
              </a:rPr>
              <a:t>kazalniki suše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SPI (-1, -2, -3, -6) (1 km, 12 km)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SPEI (-1, -3, -6) (1 km, 12 km)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EDDI-1 (1 km, 12 km)</a:t>
            </a:r>
          </a:p>
          <a:p>
            <a:pPr marL="556895" lvl="1" indent="-213995"/>
            <a:r>
              <a:rPr lang="sl-SI">
                <a:latin typeface="Arial"/>
                <a:cs typeface="Arial"/>
              </a:rPr>
              <a:t>SWD (vodni primanjkljaj - SWD60 in SWD90)  (100 m)</a:t>
            </a:r>
          </a:p>
        </p:txBody>
      </p:sp>
      <p:pic>
        <p:nvPicPr>
          <p:cNvPr id="5" name="Grafika 4" descr="Water with solid fill">
            <a:extLst>
              <a:ext uri="{FF2B5EF4-FFF2-40B4-BE49-F238E27FC236}">
                <a16:creationId xmlns:a16="http://schemas.microsoft.com/office/drawing/2014/main" id="{81112526-D5D0-47EF-C61F-43F04FC2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7200" y="1021080"/>
            <a:ext cx="6604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Zemljevid s prikazom podporečij hidrološkega modela in točk vrednotenja modela">
            <a:extLst>
              <a:ext uri="{FF2B5EF4-FFF2-40B4-BE49-F238E27FC236}">
                <a16:creationId xmlns:a16="http://schemas.microsoft.com/office/drawing/2014/main" id="{0CEF2438-8AA9-2F67-3C71-C43A738C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67" y="519897"/>
            <a:ext cx="4443047" cy="2792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64FD7-5CCA-C53E-A624-3FAFCF6B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0" y="1242514"/>
            <a:ext cx="6601584" cy="938719"/>
          </a:xfrm>
        </p:spPr>
        <p:txBody>
          <a:bodyPr/>
          <a:lstStyle/>
          <a:p>
            <a:pPr algn="ctr"/>
            <a:r>
              <a:rPr lang="sl-SI">
                <a:solidFill>
                  <a:schemeClr val="accent5"/>
                </a:solidFill>
                <a:latin typeface="Arial"/>
                <a:cs typeface="Arial"/>
              </a:rPr>
              <a:t>HIDROLOŠKE SPREMENLJIVKE </a:t>
            </a:r>
            <a:br>
              <a:rPr lang="sl-SI">
                <a:solidFill>
                  <a:schemeClr val="accent5"/>
                </a:solidFill>
                <a:latin typeface="Arial"/>
                <a:cs typeface="Arial"/>
              </a:rPr>
            </a:br>
            <a:r>
              <a:rPr lang="sl-SI" sz="2800">
                <a:latin typeface="Arial"/>
                <a:cs typeface="Arial"/>
              </a:rPr>
              <a:t>(postaje)</a:t>
            </a:r>
            <a:endParaRPr lang="sl-SI" sz="2800">
              <a:cs typeface="Arial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12F1-0495-E12E-E86B-E84CD58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221" y="2339125"/>
            <a:ext cx="6373934" cy="4337605"/>
          </a:xfrm>
        </p:spPr>
        <p:txBody>
          <a:bodyPr vert="horz" lIns="0" tIns="0" rIns="0" bIns="0" numCol="1" rtlCol="0" anchor="t">
            <a:normAutofit/>
          </a:bodyPr>
          <a:lstStyle/>
          <a:p>
            <a:r>
              <a:rPr lang="sl-SI">
                <a:latin typeface="Arial"/>
                <a:cs typeface="Arial"/>
              </a:rPr>
              <a:t>srednji pretoki</a:t>
            </a:r>
          </a:p>
          <a:p>
            <a:r>
              <a:rPr lang="sl-SI">
                <a:latin typeface="Arial"/>
                <a:cs typeface="Arial"/>
              </a:rPr>
              <a:t>veliki pretoki (srednje letne konice)</a:t>
            </a:r>
          </a:p>
          <a:p>
            <a:r>
              <a:rPr lang="sl-SI">
                <a:latin typeface="Arial"/>
                <a:cs typeface="Arial"/>
              </a:rPr>
              <a:t>mali pretoki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povratne dobe za velike pretoke (letne visokovodne konice)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SSI (standardiziran indeks pretokov)</a:t>
            </a:r>
          </a:p>
          <a:p>
            <a:endParaRPr lang="sl-SI">
              <a:latin typeface="Arial"/>
              <a:cs typeface="Arial"/>
            </a:endParaRPr>
          </a:p>
          <a:p>
            <a:r>
              <a:rPr lang="sl-SI">
                <a:latin typeface="Arial"/>
                <a:cs typeface="Arial"/>
              </a:rPr>
              <a:t>pretočni režimi </a:t>
            </a:r>
          </a:p>
          <a:p>
            <a:endParaRPr lang="sl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DBDB9-1435-63F6-20C8-C5DAB5358D37}"/>
              </a:ext>
            </a:extLst>
          </p:cNvPr>
          <p:cNvSpPr txBox="1"/>
          <p:nvPr/>
        </p:nvSpPr>
        <p:spPr>
          <a:xfrm>
            <a:off x="8250613" y="5967534"/>
            <a:ext cx="379451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000"/>
              <a:t>Prikaz </a:t>
            </a:r>
            <a:r>
              <a:rPr lang="sl-SI" sz="1000" err="1"/>
              <a:t>podporečij</a:t>
            </a:r>
            <a:r>
              <a:rPr lang="sl-SI" sz="1000"/>
              <a:t> hidrološkega modela in točk vrednotenja modela (zgoraj) in prikaz obravnavanih postaj pri pretočnih režimih (spodaj)</a:t>
            </a:r>
            <a:endParaRPr lang="sl-SI"/>
          </a:p>
          <a:p>
            <a:endParaRPr lang="sl-SI" sz="1000">
              <a:cs typeface="Arial"/>
            </a:endParaRPr>
          </a:p>
        </p:txBody>
      </p:sp>
      <p:pic>
        <p:nvPicPr>
          <p:cNvPr id="5" name="Slika 4" descr="Zemljevid obravnavanih postaj pri pretočnih režimih.">
            <a:extLst>
              <a:ext uri="{FF2B5EF4-FFF2-40B4-BE49-F238E27FC236}">
                <a16:creationId xmlns:a16="http://schemas.microsoft.com/office/drawing/2014/main" id="{1B8684F4-7319-BF89-611F-0F2B5AA0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82" y="3428425"/>
            <a:ext cx="3954023" cy="2397316"/>
          </a:xfrm>
          <a:prstGeom prst="rect">
            <a:avLst/>
          </a:prstGeom>
        </p:spPr>
      </p:pic>
      <p:pic>
        <p:nvPicPr>
          <p:cNvPr id="8" name="Slika 7" descr="Slika, ki vsebuje besede simbol, grafika, logotip, zastava&#10;&#10;Opis je samodejno ustvarjen">
            <a:extLst>
              <a:ext uri="{FF2B5EF4-FFF2-40B4-BE49-F238E27FC236}">
                <a16:creationId xmlns:a16="http://schemas.microsoft.com/office/drawing/2014/main" id="{D46FC648-55CD-F168-4214-D16DF313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027" r="1695" b="28720"/>
          <a:stretch/>
        </p:blipFill>
        <p:spPr>
          <a:xfrm>
            <a:off x="6726338" y="1112343"/>
            <a:ext cx="877577" cy="7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2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CC08A27F-5F1C-4D71-A0D7-88AF516CE8FE}" vid="{AC08255A-8322-4704-86B2-8C4ACF1A45CE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D6ACB4-D733-447C-8F59-3B16D8492285}" vid="{CC434BAE-111D-427F-AC7D-AA4FC129A8A8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B3A2811F0B4CB8DB6B6F19267831" ma:contentTypeVersion="8" ma:contentTypeDescription="Create a new document." ma:contentTypeScope="" ma:versionID="c729d376c608c4e6075aab5cbd9dba0b">
  <xsd:schema xmlns:xsd="http://www.w3.org/2001/XMLSchema" xmlns:xs="http://www.w3.org/2001/XMLSchema" xmlns:p="http://schemas.microsoft.com/office/2006/metadata/properties" xmlns:ns2="ff8bc824-7dc5-403e-8d7e-bff8dde3a2a6" targetNamespace="http://schemas.microsoft.com/office/2006/metadata/properties" ma:root="true" ma:fieldsID="b6685ddaa12bb20a9e7cac9fd00d25cb" ns2:_="">
    <xsd:import namespace="ff8bc824-7dc5-403e-8d7e-bff8dde3a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824-7dc5-403e-8d7e-bff8dde3a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7A873-10E7-4457-9383-60D345447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824-7dc5-403e-8d7e-bff8dde3a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E748E-321D-4BCA-85D0-127BF230A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29BF1-8AC5-442C-8154-B62FF58C43D7}">
  <ds:schemaRefs>
    <ds:schemaRef ds:uri="8e9fffdc-9867-4238-ac7e-2376fba15a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105</TotalTime>
  <Words>1135</Words>
  <Application>Microsoft Office PowerPoint</Application>
  <PresentationFormat>Širokozaslonsko</PresentationFormat>
  <Paragraphs>201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Tema1</vt:lpstr>
      <vt:lpstr>Custom Design</vt:lpstr>
      <vt:lpstr>Podatki podnebnih projekcij</vt:lpstr>
      <vt:lpstr>Uvod</vt:lpstr>
      <vt:lpstr>Sklopi spremenljivk</vt:lpstr>
      <vt:lpstr>Podatki</vt:lpstr>
      <vt:lpstr>TEMPERATURA</vt:lpstr>
      <vt:lpstr>Temperaturne razmere za rast rastlin  (postaje)</vt:lpstr>
      <vt:lpstr>PADAVINE</vt:lpstr>
      <vt:lpstr>VODNA BILANCA</vt:lpstr>
      <vt:lpstr>HIDROLOŠKE SPREMENLJIVKE  (postaje)</vt:lpstr>
      <vt:lpstr>VLAGA     </vt:lpstr>
      <vt:lpstr>VETER na 10 m</vt:lpstr>
      <vt:lpstr>SNEŽNE PADAVINE  (100 m)</vt:lpstr>
      <vt:lpstr>SONČNO SEVANJE</vt:lpstr>
      <vt:lpstr>RABA ENERGIJE     </vt:lpstr>
      <vt:lpstr>HIDROPOTENCIAL  (postaje)</vt:lpstr>
      <vt:lpstr>TEMPERATURE CELINSKIH  VODA (postaje)</vt:lpstr>
    </vt:vector>
  </TitlesOfParts>
  <Company>ARSO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Dušan Rehberger - SI</dc:creator>
  <cp:lastModifiedBy>Katja Klančar</cp:lastModifiedBy>
  <cp:revision>6</cp:revision>
  <dcterms:created xsi:type="dcterms:W3CDTF">2022-03-08T08:41:01Z</dcterms:created>
  <dcterms:modified xsi:type="dcterms:W3CDTF">2024-10-07T08:01:50Z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0x010100895FB3A2811F0B4CB8DB6B6F19267831</vt:lpwstr>
  </property>
</Properties>
</file>