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3" r:id="rId5"/>
  </p:sldMasterIdLst>
  <p:notesMasterIdLst>
    <p:notesMasterId r:id="rId24"/>
  </p:notesMasterIdLst>
  <p:sldIdLst>
    <p:sldId id="256" r:id="rId6"/>
    <p:sldId id="257" r:id="rId7"/>
    <p:sldId id="264" r:id="rId8"/>
    <p:sldId id="265" r:id="rId9"/>
    <p:sldId id="266" r:id="rId10"/>
    <p:sldId id="268" r:id="rId11"/>
    <p:sldId id="283" r:id="rId12"/>
    <p:sldId id="260" r:id="rId13"/>
    <p:sldId id="284" r:id="rId14"/>
    <p:sldId id="270" r:id="rId15"/>
    <p:sldId id="286" r:id="rId16"/>
    <p:sldId id="288" r:id="rId17"/>
    <p:sldId id="262" r:id="rId18"/>
    <p:sldId id="263" r:id="rId19"/>
    <p:sldId id="259" r:id="rId20"/>
    <p:sldId id="273" r:id="rId21"/>
    <p:sldId id="272" r:id="rId22"/>
    <p:sldId id="282" r:id="rId2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FBA6729-139A-63F9-38E3-8AC10E218DAC}" name="Katja Klančar" initials="KK" userId="S-1-5-21-103570967-1135807665-879972363-14336" providerId="AD"/>
  <p188:author id="{C100EF49-F2F0-122D-3C10-02FB5A255F52}" name="Katja Klančar" initials="KK" userId="S::katja.klancar@gov.si::ab35b6fe-6b30-4ec0-a6fe-b3caf2bfe444" providerId="AD"/>
  <p188:author id="{F61CD286-5C68-E738-7256-D287412CE115}" name="Renato Bertalanič" initials="RB" userId="S::renato.bertalanic@gov.si::a0de03b1-5606-4a7a-abd6-d8a822f10adc" providerId="AD"/>
  <p188:author id="{6C7DA9EA-5820-DA93-9C56-5BAFC582E275}" name="Živa Vlahović" initials="ŽV" userId="S::ziva.vlahovic@gov.si::b11a55ab-95bf-4d1a-b7a7-f564132dc587" providerId="AD"/>
  <p188:author id="{07A918FC-D69F-84B4-7A9E-401A0816AEA8}" name="Luka Honzak" initials="LH" userId="S::Luka.Honzak@gov.si::1efbfe21-badc-4139-877a-dba1a0a54f9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3" autoAdjust="0"/>
    <p:restoredTop sz="94645" autoAdjust="0"/>
  </p:normalViewPr>
  <p:slideViewPr>
    <p:cSldViewPr snapToGrid="0">
      <p:cViewPr varScale="1">
        <p:scale>
          <a:sx n="105" d="100"/>
          <a:sy n="105" d="100"/>
        </p:scale>
        <p:origin x="13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45A57-276C-4432-B441-9AAB0521C6EE}" type="datetimeFigureOut">
              <a:rPr lang="sl-SI" smtClean="0"/>
              <a:t>8. 10. 2024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97900-AE89-49C3-9C05-1873330A7C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1023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97900-AE89-49C3-9C05-1873330A7C69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51629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597900-AE89-49C3-9C05-1873330A7C69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5173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695" y="1548000"/>
            <a:ext cx="10476613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6001" y="6356353"/>
            <a:ext cx="1994259" cy="365125"/>
          </a:xfrm>
        </p:spPr>
        <p:txBody>
          <a:bodyPr/>
          <a:lstStyle/>
          <a:p>
            <a:fld id="{955515C0-CF6E-4EF6-99D8-74A3428001A7}" type="datetimeFigureOut">
              <a:rPr lang="sl-SI" smtClean="0"/>
              <a:t>8. 10. 2024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2" y="6356353"/>
            <a:ext cx="1775884" cy="365125"/>
          </a:xfrm>
        </p:spPr>
        <p:txBody>
          <a:bodyPr/>
          <a:lstStyle/>
          <a:p>
            <a:fld id="{53BC90E7-6FB3-4C01-B2A4-89B5BB34F684}" type="slidenum">
              <a:rPr lang="sl-SI" smtClean="0"/>
              <a:t>‹#›</a:t>
            </a:fld>
            <a:endParaRPr lang="sl-SI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2387600"/>
            <a:ext cx="12192000" cy="4470400"/>
          </a:xfrm>
          <a:prstGeom prst="rect">
            <a:avLst/>
          </a:prstGeom>
        </p:spPr>
        <p:txBody>
          <a:bodyPr/>
          <a:lstStyle/>
          <a:p>
            <a:r>
              <a:rPr lang="sl-SI"/>
              <a:t>Kliknite ikono, če želite dodati sliko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1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15C0-CF6E-4EF6-99D8-74A3428001A7}" type="datetimeFigureOut">
              <a:rPr lang="sl-SI" smtClean="0"/>
              <a:t>8. 10. 2024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C90E7-6FB3-4C01-B2A4-89B5BB34F68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402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3AA4-2635-4C12-8113-A9B2CF4D688D}" type="datetimeFigureOut">
              <a:rPr lang="sl-SI" smtClean="0"/>
              <a:pPr/>
              <a:t>8. 10. 2024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8EA15-E57B-4FAF-9D6C-62E0412FF7AC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866340" y="3240088"/>
            <a:ext cx="10492120" cy="262731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334264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" y="2"/>
            <a:ext cx="12191433" cy="23832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515C0-CF6E-4EF6-99D8-74A3428001A7}" type="datetimeFigureOut">
              <a:rPr lang="sl-SI" smtClean="0"/>
              <a:t>8. 10. 2024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C90E7-6FB3-4C01-B2A4-89B5BB34F684}" type="slidenum">
              <a:rPr lang="sl-SI" smtClean="0"/>
              <a:t>‹#›</a:t>
            </a:fld>
            <a:endParaRPr lang="sl-SI"/>
          </a:p>
        </p:txBody>
      </p:sp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08" y="611999"/>
            <a:ext cx="2223950" cy="54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6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340" y="1548001"/>
            <a:ext cx="10459323" cy="5078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339" y="3240000"/>
            <a:ext cx="10459320" cy="262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339" y="6356353"/>
            <a:ext cx="211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43AA4-2635-4C12-8113-A9B2CF4D688D}" type="datetimeFigureOut">
              <a:rPr lang="sl-SI" smtClean="0"/>
              <a:pPr/>
              <a:t>8. 10. 2024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15263" y="6356353"/>
            <a:ext cx="2143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8EA15-E57B-4FAF-9D6C-62E0412FF7AC}" type="slidenum">
              <a:rPr lang="sl-SI" smtClean="0"/>
              <a:pPr/>
              <a:t>‹#›</a:t>
            </a:fld>
            <a:endParaRPr lang="sl-SI"/>
          </a:p>
        </p:txBody>
      </p:sp>
      <p:pic>
        <p:nvPicPr>
          <p:cNvPr id="9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08" y="611999"/>
            <a:ext cx="2223950" cy="54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1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685800" rtl="0" eaLnBrk="1" latinLnBrk="0" hangingPunct="1">
        <a:spcBef>
          <a:spcPct val="0"/>
        </a:spcBef>
        <a:buNone/>
        <a:defRPr sz="3300" kern="1200" baseline="0">
          <a:solidFill>
            <a:schemeClr val="tx1">
              <a:lumMod val="50000"/>
            </a:schemeClr>
          </a:solidFill>
          <a:latin typeface="Arial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hyperlink" Target="https://podnebnespremembe.fmf.uni-lj.si/" TargetMode="External"/><Relationship Id="rId7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hyperlink" Target="https://meteo.arso.gov.si/uploads/probase/www/climate/text/sl/publications/OPS21_Porocilo.pdf" TargetMode="External"/><Relationship Id="rId10" Type="http://schemas.openxmlformats.org/officeDocument/2006/relationships/hyperlink" Target="https://meteo.arso.gov.si/uploads/probase/www/climate/OPS21/Priloge-app/#/izbor" TargetMode="External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značba mesta slike 9" descr="Slika, ki vsebuje besede oblak, na prostem, pokrajina, nebo&#10;&#10;Opis je samodejno ustvarjen">
            <a:extLst>
              <a:ext uri="{FF2B5EF4-FFF2-40B4-BE49-F238E27FC236}">
                <a16:creationId xmlns:a16="http://schemas.microsoft.com/office/drawing/2014/main" id="{B4D05982-A4DD-F66C-7966-E89E00CC99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3" b="12553"/>
          <a:stretch>
            <a:fillRect/>
          </a:stretch>
        </p:blipFill>
        <p:spPr/>
      </p:pic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857693" y="1202767"/>
            <a:ext cx="10476613" cy="1490622"/>
          </a:xfrm>
        </p:spPr>
        <p:txBody>
          <a:bodyPr/>
          <a:lstStyle/>
          <a:p>
            <a:pPr algn="ctr"/>
            <a:r>
              <a:rPr lang="sl-SI" sz="3200" dirty="0"/>
              <a:t>Spremembe podnebja v Sloveniji skozi pretekla desetletja in kaj lahko pričakujemo v prihodnosti?</a:t>
            </a:r>
            <a:endParaRPr lang="sl-SI" dirty="0"/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4EBC2ED-09B6-D77D-A588-54A95BEF8E28}"/>
              </a:ext>
            </a:extLst>
          </p:cNvPr>
          <p:cNvSpPr txBox="1"/>
          <p:nvPr/>
        </p:nvSpPr>
        <p:spPr>
          <a:xfrm>
            <a:off x="2988128" y="2925834"/>
            <a:ext cx="61442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sl-SI" altLang="sl-SI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Anže Medved</a:t>
            </a:r>
            <a:endParaRPr lang="en-GB" altLang="sl-SI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sl-SI" altLang="sl-SI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Agencija RS za okolje</a:t>
            </a:r>
          </a:p>
          <a:p>
            <a:pPr algn="ctr" eaLnBrk="1" hangingPunct="1"/>
            <a:r>
              <a:rPr lang="sl-SI" altLang="sl-SI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anze.medved@gov.si</a:t>
            </a:r>
            <a:endParaRPr lang="en-GB" altLang="sl-SI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1BAD3AD2-6902-A49C-7403-3BDA4AA08320}"/>
              </a:ext>
            </a:extLst>
          </p:cNvPr>
          <p:cNvSpPr txBox="1"/>
          <p:nvPr/>
        </p:nvSpPr>
        <p:spPr>
          <a:xfrm>
            <a:off x="2988128" y="3941497"/>
            <a:ext cx="6139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l-SI" sz="1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Ljubljana, 9.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3308574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3">
            <a:extLst>
              <a:ext uri="{FF2B5EF4-FFF2-40B4-BE49-F238E27FC236}">
                <a16:creationId xmlns:a16="http://schemas.microsoft.com/office/drawing/2014/main" id="{E59CCCF1-A98C-0E89-03C9-05D9FEFB361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5833" y="1137338"/>
            <a:ext cx="10459323" cy="5078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300" kern="1200" baseline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3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Izmerjene spremembe – ostale spremenljivke</a:t>
            </a:r>
          </a:p>
        </p:txBody>
      </p:sp>
      <p:sp>
        <p:nvSpPr>
          <p:cNvPr id="16" name="Označba mesta besedila 4">
            <a:extLst>
              <a:ext uri="{FF2B5EF4-FFF2-40B4-BE49-F238E27FC236}">
                <a16:creationId xmlns:a16="http://schemas.microsoft.com/office/drawing/2014/main" id="{FB6495E1-C1CD-F81B-C93A-D9039C3B3038}"/>
              </a:ext>
            </a:extLst>
          </p:cNvPr>
          <p:cNvSpPr txBox="1">
            <a:spLocks/>
          </p:cNvSpPr>
          <p:nvPr/>
        </p:nvSpPr>
        <p:spPr>
          <a:xfrm>
            <a:off x="534206" y="2143603"/>
            <a:ext cx="3848062" cy="352621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000">
                <a:solidFill>
                  <a:schemeClr val="tx2"/>
                </a:solidFill>
                <a:latin typeface="+mn-lt"/>
                <a:cs typeface="Arial"/>
              </a:rPr>
              <a:t>višje temperature + manj padavin + več sončnega sevanja = višje izhlapevanje</a:t>
            </a:r>
          </a:p>
          <a:p>
            <a:r>
              <a:rPr lang="sl-SI" sz="2000">
                <a:solidFill>
                  <a:schemeClr val="tx2"/>
                </a:solidFill>
                <a:latin typeface="+mn-lt"/>
                <a:cs typeface="Arial"/>
              </a:rPr>
              <a:t>višje temperature       manj snega</a:t>
            </a:r>
          </a:p>
          <a:p>
            <a:r>
              <a:rPr lang="sl-SI" sz="2000">
                <a:solidFill>
                  <a:schemeClr val="tx2"/>
                </a:solidFill>
                <a:latin typeface="+mn-lt"/>
                <a:cs typeface="Arial"/>
              </a:rPr>
              <a:t>povečala se je pogostost poletnih suš</a:t>
            </a:r>
          </a:p>
          <a:p>
            <a:r>
              <a:rPr lang="sl-SI" sz="2000">
                <a:solidFill>
                  <a:schemeClr val="tx2"/>
                </a:solidFill>
                <a:latin typeface="+mn-lt"/>
                <a:cs typeface="Arial"/>
              </a:rPr>
              <a:t>povečala se je pogostost poplavnih dogodkov</a:t>
            </a:r>
          </a:p>
          <a:p>
            <a:endParaRPr lang="sl-SI"/>
          </a:p>
        </p:txBody>
      </p:sp>
      <p:pic>
        <p:nvPicPr>
          <p:cNvPr id="22" name="Slika 21" descr="Graf s prikazom spremembe trajanja sončnega obsevanja na letni ravni za obdobje 1961-2023 glede na primerjalno obdobje 1991-2020.  Negativni odkloni so prikazani z sivimi, pozitivni pa z oranžnimi stolpci.">
            <a:extLst>
              <a:ext uri="{FF2B5EF4-FFF2-40B4-BE49-F238E27FC236}">
                <a16:creationId xmlns:a16="http://schemas.microsoft.com/office/drawing/2014/main" id="{3987B88B-550F-11C3-AD6C-9A70CE5349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137" y="2233422"/>
            <a:ext cx="4173135" cy="2722118"/>
          </a:xfrm>
          <a:prstGeom prst="rect">
            <a:avLst/>
          </a:prstGeom>
        </p:spPr>
      </p:pic>
      <p:sp>
        <p:nvSpPr>
          <p:cNvPr id="24" name="Desna puščica 3">
            <a:extLst>
              <a:ext uri="{FF2B5EF4-FFF2-40B4-BE49-F238E27FC236}">
                <a16:creationId xmlns:a16="http://schemas.microsoft.com/office/drawing/2014/main" id="{6D5AB28E-440E-E870-6EF0-CBC7195A2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8256" y="3241429"/>
            <a:ext cx="216946" cy="63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8" name="PoljeZBesedilom 37">
            <a:extLst>
              <a:ext uri="{FF2B5EF4-FFF2-40B4-BE49-F238E27FC236}">
                <a16:creationId xmlns:a16="http://schemas.microsoft.com/office/drawing/2014/main" id="{5156DB16-0A93-B067-400A-76CCD30314E5}"/>
              </a:ext>
            </a:extLst>
          </p:cNvPr>
          <p:cNvSpPr txBox="1"/>
          <p:nvPr/>
        </p:nvSpPr>
        <p:spPr>
          <a:xfrm>
            <a:off x="424706" y="1745934"/>
            <a:ext cx="990588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>
                <a:solidFill>
                  <a:schemeClr val="tx2"/>
                </a:solidFill>
              </a:rPr>
              <a:t>na letni ravni imamo več sončnih ur (2 %/desetletje, poleti ~ 3 %/desetletje)</a:t>
            </a:r>
          </a:p>
        </p:txBody>
      </p:sp>
    </p:spTree>
    <p:extLst>
      <p:ext uri="{BB962C8B-B14F-4D97-AF65-F5344CB8AC3E}">
        <p14:creationId xmlns:p14="http://schemas.microsoft.com/office/powerpoint/2010/main" val="3797218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515833" y="1137338"/>
            <a:ext cx="10459323" cy="507831"/>
          </a:xfrm>
        </p:spPr>
        <p:txBody>
          <a:bodyPr/>
          <a:lstStyle/>
          <a:p>
            <a:r>
              <a:rPr lang="sl-SI" dirty="0">
                <a:solidFill>
                  <a:schemeClr val="tx2"/>
                </a:solidFill>
                <a:latin typeface="Arial"/>
                <a:cs typeface="Arial"/>
              </a:rPr>
              <a:t>Izmerjene spremembe – ostale spremenljivke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13"/>
          </p:nvPr>
        </p:nvSpPr>
        <p:spPr>
          <a:xfrm>
            <a:off x="534206" y="2143603"/>
            <a:ext cx="3848062" cy="3526215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sl-SI" sz="2000">
                <a:solidFill>
                  <a:schemeClr val="tx2"/>
                </a:solidFill>
                <a:latin typeface="+mn-lt"/>
                <a:cs typeface="Arial"/>
              </a:rPr>
              <a:t>višje temperature + manj padavin + več sončnega sevanja = višje izhlapevanje</a:t>
            </a:r>
          </a:p>
          <a:p>
            <a:r>
              <a:rPr lang="sl-SI" sz="2000">
                <a:solidFill>
                  <a:schemeClr val="tx2"/>
                </a:solidFill>
                <a:latin typeface="+mn-lt"/>
                <a:cs typeface="Arial"/>
              </a:rPr>
              <a:t>višje temperature       manj snega</a:t>
            </a:r>
          </a:p>
          <a:p>
            <a:r>
              <a:rPr lang="sl-SI" sz="2000">
                <a:solidFill>
                  <a:schemeClr val="tx2"/>
                </a:solidFill>
                <a:latin typeface="+mn-lt"/>
                <a:cs typeface="Arial"/>
              </a:rPr>
              <a:t>povečala se je pogostost poletnih suš</a:t>
            </a:r>
          </a:p>
          <a:p>
            <a:r>
              <a:rPr lang="sl-SI" sz="2000">
                <a:solidFill>
                  <a:schemeClr val="tx2"/>
                </a:solidFill>
                <a:latin typeface="+mn-lt"/>
                <a:cs typeface="Arial"/>
              </a:rPr>
              <a:t>povečala se je pogostost poplavnih dogodkov</a:t>
            </a:r>
          </a:p>
          <a:p>
            <a:endParaRPr lang="sl-SI"/>
          </a:p>
        </p:txBody>
      </p:sp>
      <p:pic>
        <p:nvPicPr>
          <p:cNvPr id="6" name="Slika 3" descr="Zemljevid s prikazom višine snežne odeje v Sloveniji, prikaz trenda v procentih na desetletje. Negativni odkloni so prikazani z zeleno barvo. Večji krogci prikazujejo statistično značilen trend.">
            <a:extLst>
              <a:ext uri="{FF2B5EF4-FFF2-40B4-BE49-F238E27FC236}">
                <a16:creationId xmlns:a16="http://schemas.microsoft.com/office/drawing/2014/main" id="{E9F915C7-405C-909D-23E8-072001B3C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9"/>
          <a:stretch>
            <a:fillRect/>
          </a:stretch>
        </p:blipFill>
        <p:spPr bwMode="auto">
          <a:xfrm>
            <a:off x="8219012" y="2140694"/>
            <a:ext cx="3859463" cy="289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EC9CB955-7BB0-F2CF-9101-6D8AB570D0A4}"/>
              </a:ext>
            </a:extLst>
          </p:cNvPr>
          <p:cNvSpPr txBox="1"/>
          <p:nvPr/>
        </p:nvSpPr>
        <p:spPr>
          <a:xfrm>
            <a:off x="424706" y="1745934"/>
            <a:ext cx="990588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>
                <a:solidFill>
                  <a:schemeClr val="tx2"/>
                </a:solidFill>
              </a:rPr>
              <a:t>na letni ravni imamo več sončnih ur (2 %/desetletje, poleti ~ 3 %/desetletje)</a:t>
            </a:r>
          </a:p>
        </p:txBody>
      </p:sp>
      <p:pic>
        <p:nvPicPr>
          <p:cNvPr id="3" name="Slika 2" descr="Graf s prikazom spremembe trajanja sončnega obsevanja na letni ravni za obdobje 1961-2023 glede na primerjalno obdobje 1991-2020.  Negativni odkloni so prikazani z sivimi stolpci, pozitivni odkloni z oranžnimi stolpci. ">
            <a:extLst>
              <a:ext uri="{FF2B5EF4-FFF2-40B4-BE49-F238E27FC236}">
                <a16:creationId xmlns:a16="http://schemas.microsoft.com/office/drawing/2014/main" id="{99707774-2D45-2F5F-CF5D-BBDC24CED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137" y="2233423"/>
            <a:ext cx="4173135" cy="2722118"/>
          </a:xfrm>
          <a:prstGeom prst="rect">
            <a:avLst/>
          </a:prstGeom>
        </p:spPr>
      </p:pic>
      <p:sp>
        <p:nvSpPr>
          <p:cNvPr id="8" name="Desna puščica 3">
            <a:extLst>
              <a:ext uri="{FF2B5EF4-FFF2-40B4-BE49-F238E27FC236}">
                <a16:creationId xmlns:a16="http://schemas.microsoft.com/office/drawing/2014/main" id="{775297F6-A1A7-FEE7-02E3-EB71590A9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8256" y="3241429"/>
            <a:ext cx="216946" cy="63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3268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515833" y="1137338"/>
            <a:ext cx="10459323" cy="507831"/>
          </a:xfrm>
        </p:spPr>
        <p:txBody>
          <a:bodyPr/>
          <a:lstStyle/>
          <a:p>
            <a:r>
              <a:rPr lang="sl-SI" dirty="0">
                <a:solidFill>
                  <a:schemeClr val="tx2"/>
                </a:solidFill>
                <a:latin typeface="Arial"/>
                <a:cs typeface="Arial"/>
              </a:rPr>
              <a:t>Izmerjene spremembe – ostale spremenljivke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13"/>
          </p:nvPr>
        </p:nvSpPr>
        <p:spPr>
          <a:xfrm>
            <a:off x="534206" y="2143603"/>
            <a:ext cx="3848062" cy="3526215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sl-SI" sz="2000">
                <a:solidFill>
                  <a:schemeClr val="tx2"/>
                </a:solidFill>
                <a:latin typeface="+mn-lt"/>
                <a:cs typeface="Arial"/>
              </a:rPr>
              <a:t>višje temperature + manj padavin + več sončnega sevanja = višje izhlapevanje</a:t>
            </a:r>
          </a:p>
          <a:p>
            <a:r>
              <a:rPr lang="sl-SI" sz="2000">
                <a:solidFill>
                  <a:schemeClr val="tx2"/>
                </a:solidFill>
                <a:latin typeface="+mn-lt"/>
                <a:cs typeface="Arial"/>
              </a:rPr>
              <a:t>višje temperature       manj snega</a:t>
            </a:r>
          </a:p>
          <a:p>
            <a:r>
              <a:rPr lang="sl-SI" sz="2000">
                <a:solidFill>
                  <a:schemeClr val="tx2"/>
                </a:solidFill>
                <a:latin typeface="+mn-lt"/>
                <a:cs typeface="Arial"/>
              </a:rPr>
              <a:t>povečala se je pogostost poletnih suš</a:t>
            </a:r>
          </a:p>
          <a:p>
            <a:r>
              <a:rPr lang="sl-SI" sz="2000">
                <a:solidFill>
                  <a:schemeClr val="tx2"/>
                </a:solidFill>
                <a:latin typeface="+mn-lt"/>
                <a:cs typeface="Arial"/>
              </a:rPr>
              <a:t>povečala se je pogostost poplavnih dogodkov</a:t>
            </a:r>
          </a:p>
          <a:p>
            <a:endParaRPr lang="sl-SI"/>
          </a:p>
        </p:txBody>
      </p:sp>
      <p:pic>
        <p:nvPicPr>
          <p:cNvPr id="2" name="Slika 1" descr="Časovni trak z označenimi obsežnimi poplavami v Sloveniji v obdobju 1920-2023">
            <a:extLst>
              <a:ext uri="{FF2B5EF4-FFF2-40B4-BE49-F238E27FC236}">
                <a16:creationId xmlns:a16="http://schemas.microsoft.com/office/drawing/2014/main" id="{4A5421E9-422D-9521-BE19-E0643A745F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78" r="2830"/>
          <a:stretch/>
        </p:blipFill>
        <p:spPr>
          <a:xfrm>
            <a:off x="3656550" y="4958129"/>
            <a:ext cx="8419514" cy="1902761"/>
          </a:xfrm>
          <a:prstGeom prst="rect">
            <a:avLst/>
          </a:prstGeom>
        </p:spPr>
      </p:pic>
      <p:pic>
        <p:nvPicPr>
          <p:cNvPr id="6" name="Slika 3" descr="Zemljevid s prikazom višine snežne odeje v Sloveniji, prikaz trenda v procentih na desetletje. Negativni odkloni so prikazani z zeleno barvo, pozitivni z vijoličastimi odtenki. Večji krogci prikazujejo statistično značilen trend.">
            <a:extLst>
              <a:ext uri="{FF2B5EF4-FFF2-40B4-BE49-F238E27FC236}">
                <a16:creationId xmlns:a16="http://schemas.microsoft.com/office/drawing/2014/main" id="{E9F915C7-405C-909D-23E8-072001B3C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9"/>
          <a:stretch>
            <a:fillRect/>
          </a:stretch>
        </p:blipFill>
        <p:spPr bwMode="auto">
          <a:xfrm>
            <a:off x="8219012" y="2140694"/>
            <a:ext cx="3859463" cy="289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EC9CB955-7BB0-F2CF-9101-6D8AB570D0A4}"/>
              </a:ext>
            </a:extLst>
          </p:cNvPr>
          <p:cNvSpPr txBox="1"/>
          <p:nvPr/>
        </p:nvSpPr>
        <p:spPr>
          <a:xfrm>
            <a:off x="424706" y="1745934"/>
            <a:ext cx="990588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>
                <a:solidFill>
                  <a:schemeClr val="tx2"/>
                </a:solidFill>
              </a:rPr>
              <a:t>na letni ravni imamo več sončnih ur (2 %/desetletje, poleti ~ 3 %/desetletje)</a:t>
            </a:r>
          </a:p>
        </p:txBody>
      </p:sp>
      <p:pic>
        <p:nvPicPr>
          <p:cNvPr id="3" name="Slika 2" descr="Graf s prikazom spremembe trajanja sončnega obsevanja na letni ravni za obdobje 1961-2023 glede na primerjalno obdobje 1991-2020.  Negativni odkloni so prikazani z sivimi stolpci, pozitivni odkloni z oranžnimi stolpci. ">
            <a:extLst>
              <a:ext uri="{FF2B5EF4-FFF2-40B4-BE49-F238E27FC236}">
                <a16:creationId xmlns:a16="http://schemas.microsoft.com/office/drawing/2014/main" id="{99707774-2D45-2F5F-CF5D-BBDC24CED5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137" y="2233423"/>
            <a:ext cx="4173135" cy="2722118"/>
          </a:xfrm>
          <a:prstGeom prst="rect">
            <a:avLst/>
          </a:prstGeom>
        </p:spPr>
      </p:pic>
      <p:sp>
        <p:nvSpPr>
          <p:cNvPr id="8" name="Desna puščica 3">
            <a:extLst>
              <a:ext uri="{FF2B5EF4-FFF2-40B4-BE49-F238E27FC236}">
                <a16:creationId xmlns:a16="http://schemas.microsoft.com/office/drawing/2014/main" id="{775297F6-A1A7-FEE7-02E3-EB71590A9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58256" y="3241429"/>
            <a:ext cx="216946" cy="638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5479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2" descr="Graf s prikazom štirih različnih scenarijev izpustov toplogrednih plinov do konca 21. stoletja v ekvivalentih CO2. Z rdečo označen scenarij RCP8.5, z rjavo barvo scenarij RCP6.0, z vijolično barvo scenarij RCP4.5 in z zeleno barvo scenarij RCP2.6.">
            <a:extLst>
              <a:ext uri="{FF2B5EF4-FFF2-40B4-BE49-F238E27FC236}">
                <a16:creationId xmlns:a16="http://schemas.microsoft.com/office/drawing/2014/main" id="{94831866-7035-FF7C-666E-BFC54F7CA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6"/>
          <a:stretch>
            <a:fillRect/>
          </a:stretch>
        </p:blipFill>
        <p:spPr bwMode="auto">
          <a:xfrm>
            <a:off x="6059802" y="1087648"/>
            <a:ext cx="6091558" cy="3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544794" y="1290848"/>
            <a:ext cx="5521563" cy="507831"/>
          </a:xfrm>
        </p:spPr>
        <p:txBody>
          <a:bodyPr/>
          <a:lstStyle/>
          <a:p>
            <a:r>
              <a:rPr lang="sl-SI" dirty="0">
                <a:solidFill>
                  <a:schemeClr val="tx2"/>
                </a:solidFill>
                <a:latin typeface="Arial"/>
                <a:cs typeface="Arial"/>
              </a:rPr>
              <a:t>Podnebni scenariji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13"/>
          </p:nvPr>
        </p:nvSpPr>
        <p:spPr>
          <a:xfrm>
            <a:off x="544794" y="2012879"/>
            <a:ext cx="5705281" cy="4541855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sl-SI" sz="2600">
                <a:solidFill>
                  <a:schemeClr val="tx2"/>
                </a:solidFill>
                <a:latin typeface="Arial"/>
                <a:cs typeface="Arial"/>
              </a:rPr>
              <a:t>Scenariji izpustov toplogrednih plinov</a:t>
            </a:r>
            <a:endParaRPr lang="sl-SI" sz="26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sl-SI" sz="2400">
                <a:solidFill>
                  <a:schemeClr val="tx2"/>
                </a:solidFill>
                <a:latin typeface="Arial"/>
                <a:cs typeface="Arial"/>
              </a:rPr>
              <a:t>Značilni poteki </a:t>
            </a:r>
            <a:r>
              <a:rPr lang="sl-SI">
                <a:solidFill>
                  <a:schemeClr val="tx2"/>
                </a:solidFill>
                <a:latin typeface="Arial"/>
                <a:cs typeface="Arial"/>
              </a:rPr>
              <a:t>vsebnosti</a:t>
            </a:r>
            <a:r>
              <a:rPr lang="sl-SI" sz="2400">
                <a:solidFill>
                  <a:schemeClr val="tx2"/>
                </a:solidFill>
                <a:latin typeface="Arial"/>
                <a:cs typeface="Arial"/>
              </a:rPr>
              <a:t> RCP (</a:t>
            </a:r>
            <a:r>
              <a:rPr lang="sl-SI" sz="2400" err="1">
                <a:solidFill>
                  <a:schemeClr val="tx2"/>
                </a:solidFill>
                <a:latin typeface="Arial"/>
                <a:cs typeface="Arial"/>
              </a:rPr>
              <a:t>representative</a:t>
            </a:r>
            <a:r>
              <a:rPr lang="sl-SI" sz="240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sl-SI" sz="2400" err="1">
                <a:solidFill>
                  <a:schemeClr val="tx2"/>
                </a:solidFill>
                <a:latin typeface="Arial"/>
                <a:cs typeface="Arial"/>
              </a:rPr>
              <a:t>concentration</a:t>
            </a:r>
            <a:r>
              <a:rPr lang="sl-SI" sz="240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sl-SI" sz="2400" err="1">
                <a:solidFill>
                  <a:schemeClr val="tx2"/>
                </a:solidFill>
                <a:latin typeface="Arial"/>
                <a:cs typeface="Arial"/>
              </a:rPr>
              <a:t>pathways</a:t>
            </a:r>
            <a:r>
              <a:rPr lang="sl-SI" sz="2400">
                <a:solidFill>
                  <a:schemeClr val="tx2"/>
                </a:solidFill>
                <a:latin typeface="Arial"/>
                <a:cs typeface="Arial"/>
              </a:rPr>
              <a:t>)</a:t>
            </a:r>
            <a:endParaRPr lang="sl-SI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200">
                <a:solidFill>
                  <a:schemeClr val="tx2"/>
                </a:solidFill>
                <a:latin typeface="Arial"/>
                <a:cs typeface="Arial"/>
              </a:rPr>
              <a:t>tehnološki razvoj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200">
                <a:solidFill>
                  <a:schemeClr val="tx2"/>
                </a:solidFill>
                <a:latin typeface="Arial"/>
                <a:cs typeface="Arial"/>
              </a:rPr>
              <a:t>rast prebivalstva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200">
                <a:solidFill>
                  <a:schemeClr val="tx2"/>
                </a:solidFill>
                <a:latin typeface="Arial"/>
                <a:cs typeface="Arial"/>
              </a:rPr>
              <a:t>rast BDP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200">
                <a:solidFill>
                  <a:schemeClr val="tx2"/>
                </a:solidFill>
                <a:latin typeface="Arial"/>
                <a:cs typeface="Arial"/>
              </a:rPr>
              <a:t>globalizacija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200">
                <a:solidFill>
                  <a:schemeClr val="tx2"/>
                </a:solidFill>
                <a:latin typeface="Arial"/>
                <a:cs typeface="Arial"/>
              </a:rPr>
              <a:t>politika omejevanja izpustov (Pariški sporazum)</a:t>
            </a:r>
          </a:p>
          <a:p>
            <a:endParaRPr lang="sl-SI" dirty="0">
              <a:solidFill>
                <a:schemeClr val="tx2"/>
              </a:solidFill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B660A16-9708-C2F5-F1E4-88F77AEC9AFD}"/>
              </a:ext>
            </a:extLst>
          </p:cNvPr>
          <p:cNvSpPr txBox="1"/>
          <p:nvPr/>
        </p:nvSpPr>
        <p:spPr>
          <a:xfrm>
            <a:off x="7200669" y="5030298"/>
            <a:ext cx="3890905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l-SI" sz="1600">
                <a:solidFill>
                  <a:schemeClr val="tx2"/>
                </a:solidFill>
              </a:rPr>
              <a:t>Številka pri kratici označuje, koliko dodatne energije bo Zemlja dobila od Sonca ob koncu stoletja (v W/m2).</a:t>
            </a:r>
            <a:endParaRPr lang="sl-SI" sz="1600">
              <a:solidFill>
                <a:schemeClr val="tx2"/>
              </a:solidFill>
              <a:cs typeface="Arial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9820E9A8-9AF4-8694-097F-CF9154DA6DDC}"/>
              </a:ext>
            </a:extLst>
          </p:cNvPr>
          <p:cNvSpPr txBox="1"/>
          <p:nvPr/>
        </p:nvSpPr>
        <p:spPr>
          <a:xfrm>
            <a:off x="1708151" y="6153150"/>
            <a:ext cx="9378949" cy="400110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2000">
                <a:solidFill>
                  <a:schemeClr val="tx2"/>
                </a:solidFill>
              </a:rPr>
              <a:t>Na Agenciji RS za okolje smo analizirali tri scenarije: RCP2.6, RCP4.5 in RCP8.5.</a:t>
            </a:r>
            <a:endParaRPr lang="sl-SI" sz="2000">
              <a:solidFill>
                <a:schemeClr val="tx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3898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657033" y="1216406"/>
            <a:ext cx="10459323" cy="553998"/>
          </a:xfrm>
        </p:spPr>
        <p:txBody>
          <a:bodyPr/>
          <a:lstStyle/>
          <a:p>
            <a:r>
              <a:rPr lang="sl-SI" sz="3600" dirty="0">
                <a:solidFill>
                  <a:schemeClr val="tx2"/>
                </a:solidFill>
                <a:latin typeface="Arial"/>
                <a:cs typeface="Arial"/>
              </a:rPr>
              <a:t>Kaj nas čaka?</a:t>
            </a:r>
            <a:endParaRPr lang="sl-SI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13"/>
          </p:nvPr>
        </p:nvSpPr>
        <p:spPr>
          <a:xfrm>
            <a:off x="449351" y="1914685"/>
            <a:ext cx="7525729" cy="2797992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sl-SI" sz="2400" dirty="0">
                <a:solidFill>
                  <a:schemeClr val="tx2"/>
                </a:solidFill>
                <a:latin typeface="Arial"/>
                <a:cs typeface="Arial"/>
              </a:rPr>
              <a:t>temperatura bo naraščala neodvisno od scenarija!</a:t>
            </a:r>
          </a:p>
          <a:p>
            <a:r>
              <a:rPr lang="sl-SI" sz="2400" dirty="0">
                <a:solidFill>
                  <a:schemeClr val="tx2"/>
                </a:solidFill>
                <a:latin typeface="Arial"/>
                <a:cs typeface="Arial"/>
              </a:rPr>
              <a:t>do konca stoletja lahko pričakujemo dodaten dvig temperature od 1 do 6 °C</a:t>
            </a:r>
          </a:p>
          <a:p>
            <a:r>
              <a:rPr lang="sl-SI" sz="2400" dirty="0">
                <a:solidFill>
                  <a:schemeClr val="tx2"/>
                </a:solidFill>
                <a:latin typeface="Arial"/>
                <a:cs typeface="Arial"/>
              </a:rPr>
              <a:t>povečeval se bo vročinski stres</a:t>
            </a:r>
          </a:p>
          <a:p>
            <a:r>
              <a:rPr lang="sl-SI" sz="2400" dirty="0">
                <a:solidFill>
                  <a:schemeClr val="tx2"/>
                </a:solidFill>
                <a:latin typeface="Arial"/>
                <a:cs typeface="Arial"/>
              </a:rPr>
              <a:t>več bo vročinskih </a:t>
            </a:r>
            <a:r>
              <a:rPr lang="sl-SI" dirty="0">
                <a:solidFill>
                  <a:schemeClr val="tx2"/>
                </a:solidFill>
                <a:latin typeface="Arial"/>
                <a:cs typeface="Arial"/>
              </a:rPr>
              <a:t>valov, ti</a:t>
            </a:r>
            <a:r>
              <a:rPr lang="sl-SI" sz="2400" dirty="0">
                <a:solidFill>
                  <a:schemeClr val="tx2"/>
                </a:solidFill>
                <a:latin typeface="Arial"/>
                <a:cs typeface="Arial"/>
              </a:rPr>
              <a:t> bodo daljši</a:t>
            </a:r>
          </a:p>
          <a:p>
            <a:endParaRPr lang="sl-SI" dirty="0"/>
          </a:p>
        </p:txBody>
      </p:sp>
      <p:pic>
        <p:nvPicPr>
          <p:cNvPr id="2" name="Slika 3" descr="Graf prikazuje časovni potek spremembe letnega povprečja temperature zraka v Sloveniji do konca 21. stoletja po treh različnih scenarijih, vključno z razponi odstopanj.  Z rdečo barvo označen scenarij RCP8.5, z zeleno označen scenarij RCP4.5 in z modro barvo označen scenarij RCP2.6. Črte prikazujejo glajeno mediano modelskih projekcij, zgornji in spodnji rob ovojnic pa največjo in najmanjšo vrednost modelskih projekcij. ">
            <a:extLst>
              <a:ext uri="{FF2B5EF4-FFF2-40B4-BE49-F238E27FC236}">
                <a16:creationId xmlns:a16="http://schemas.microsoft.com/office/drawing/2014/main" id="{EE7225D3-6F5E-6643-70A4-8262FB1DC1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591" y="286821"/>
            <a:ext cx="3350684" cy="325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ka 2" descr="Zemljevid s spremembo števila vročih dni (maksimalna temperatura nad 30 stopinj Celzija)  v Sloveniji v treh projekcijskih obdobjih za scenarij izpustov RCP4.5 ">
            <a:extLst>
              <a:ext uri="{FF2B5EF4-FFF2-40B4-BE49-F238E27FC236}">
                <a16:creationId xmlns:a16="http://schemas.microsoft.com/office/drawing/2014/main" id="{59179DC0-53CD-D1B2-D45E-6FF6414477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977" y="3532854"/>
            <a:ext cx="5428719" cy="1365530"/>
          </a:xfrm>
          <a:prstGeom prst="rect">
            <a:avLst/>
          </a:prstGeom>
        </p:spPr>
      </p:pic>
      <p:pic>
        <p:nvPicPr>
          <p:cNvPr id="6" name="Slika 5" descr="Zemljevidi s spremembo števila vročih dni (maksimalna temperatura nad 30 stopinj Celzija) v Sloveniji v treh projekcijskih obdobjih za scenarij izpustov RCP8.5 ">
            <a:extLst>
              <a:ext uri="{FF2B5EF4-FFF2-40B4-BE49-F238E27FC236}">
                <a16:creationId xmlns:a16="http://schemas.microsoft.com/office/drawing/2014/main" id="{18E8AD35-388D-88B0-D9F4-61F637F868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98" y="4972833"/>
            <a:ext cx="5397690" cy="1365530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970FF4A5-CE57-E3D8-841A-C86D8B0049EB}"/>
              </a:ext>
            </a:extLst>
          </p:cNvPr>
          <p:cNvSpPr txBox="1"/>
          <p:nvPr/>
        </p:nvSpPr>
        <p:spPr>
          <a:xfrm rot="16200000">
            <a:off x="5697520" y="4209861"/>
            <a:ext cx="991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>
                <a:solidFill>
                  <a:schemeClr val="tx2"/>
                </a:solidFill>
              </a:rPr>
              <a:t>RCP4.5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68B254FD-9016-B50B-7B39-A51878DC668A}"/>
              </a:ext>
            </a:extLst>
          </p:cNvPr>
          <p:cNvSpPr txBox="1"/>
          <p:nvPr/>
        </p:nvSpPr>
        <p:spPr>
          <a:xfrm rot="16200000">
            <a:off x="5697522" y="5561755"/>
            <a:ext cx="99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>
                <a:solidFill>
                  <a:schemeClr val="tx2"/>
                </a:solidFill>
              </a:rPr>
              <a:t>RCP8.5</a:t>
            </a:r>
          </a:p>
        </p:txBody>
      </p:sp>
      <p:pic>
        <p:nvPicPr>
          <p:cNvPr id="9" name="Slika 8" descr="Legenda z barvnim prikazom števila dni za razpon od -5 (rumeni odtenki) do 60 dni (temno rdeči odtenki)">
            <a:extLst>
              <a:ext uri="{FF2B5EF4-FFF2-40B4-BE49-F238E27FC236}">
                <a16:creationId xmlns:a16="http://schemas.microsoft.com/office/drawing/2014/main" id="{0A971BB0-A054-CF17-D0D7-B7D014B45C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694" y="6397851"/>
            <a:ext cx="6241272" cy="511656"/>
          </a:xfrm>
          <a:prstGeom prst="rect">
            <a:avLst/>
          </a:prstGeom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F9160F38-7E53-7C50-3110-E6FE7CFB6DBB}"/>
              </a:ext>
            </a:extLst>
          </p:cNvPr>
          <p:cNvSpPr txBox="1"/>
          <p:nvPr/>
        </p:nvSpPr>
        <p:spPr>
          <a:xfrm>
            <a:off x="9137650" y="78315"/>
            <a:ext cx="246803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1200" b="1" dirty="0">
                <a:solidFill>
                  <a:schemeClr val="tx2"/>
                </a:solidFill>
              </a:rPr>
              <a:t>Temperatura zraka (Slovenija)</a:t>
            </a:r>
            <a:endParaRPr lang="sl-SI" sz="1200" b="1">
              <a:solidFill>
                <a:schemeClr val="tx2"/>
              </a:solidFill>
              <a:cs typeface="Arial"/>
            </a:endParaRP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96AF221D-6294-7294-B7CA-DDB3B76EC45D}"/>
              </a:ext>
            </a:extLst>
          </p:cNvPr>
          <p:cNvSpPr txBox="1"/>
          <p:nvPr/>
        </p:nvSpPr>
        <p:spPr>
          <a:xfrm>
            <a:off x="6100235" y="3263899"/>
            <a:ext cx="315594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1200" b="1" dirty="0">
                <a:solidFill>
                  <a:schemeClr val="tx2"/>
                </a:solidFill>
              </a:rPr>
              <a:t>Število vročih dni (Tmax &gt; </a:t>
            </a:r>
            <a:r>
              <a:rPr lang="sl-SI" sz="1200" b="1">
                <a:solidFill>
                  <a:schemeClr val="tx2"/>
                </a:solidFill>
              </a:rPr>
              <a:t>30 °C)</a:t>
            </a:r>
            <a:endParaRPr lang="sl-SI" sz="1200" b="1">
              <a:solidFill>
                <a:schemeClr val="tx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8788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Zemljevidi s prikazom spremembe padavin v Sloveniji za scenarij izpustov RCP8.5 in obdobje 2071-2100. Spremembe so prikazane za najmanjšo vrednost, mediano in največjo vrednost spremembe ansambla modelov v danem obdobju za scenarij RCP8.5 ločeno za pomlad, poletje, jesen, zimo in leto. Na dnu je prikazana barvna legenda z razponom med -20 (rjavi odtenki) in 60 odstotkov (modri odtenki) ">
            <a:extLst>
              <a:ext uri="{FF2B5EF4-FFF2-40B4-BE49-F238E27FC236}">
                <a16:creationId xmlns:a16="http://schemas.microsoft.com/office/drawing/2014/main" id="{B66939FC-9FF4-BA92-04B2-702039731E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371" y="3607357"/>
            <a:ext cx="6535366" cy="3250814"/>
          </a:xfrm>
          <a:prstGeom prst="rect">
            <a:avLst/>
          </a:prstGeom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558912" y="1165604"/>
            <a:ext cx="10459323" cy="507831"/>
          </a:xfrm>
        </p:spPr>
        <p:txBody>
          <a:bodyPr/>
          <a:lstStyle/>
          <a:p>
            <a:r>
              <a:rPr lang="sl-SI" dirty="0">
                <a:solidFill>
                  <a:schemeClr val="tx2"/>
                </a:solidFill>
                <a:latin typeface="Arial"/>
                <a:cs typeface="Arial"/>
              </a:rPr>
              <a:t>Kaj nas čaka?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13"/>
          </p:nvPr>
        </p:nvSpPr>
        <p:spPr>
          <a:xfrm>
            <a:off x="558912" y="1705185"/>
            <a:ext cx="7413502" cy="2627312"/>
          </a:xfrm>
        </p:spPr>
        <p:txBody>
          <a:bodyPr/>
          <a:lstStyle/>
          <a:p>
            <a:r>
              <a:rPr lang="sl-SI" sz="2400" dirty="0">
                <a:solidFill>
                  <a:schemeClr val="tx2"/>
                </a:solidFill>
              </a:rPr>
              <a:t>spremembe padavin so manj zanesljive</a:t>
            </a:r>
          </a:p>
          <a:p>
            <a:r>
              <a:rPr lang="sl-SI" sz="2400" dirty="0">
                <a:solidFill>
                  <a:schemeClr val="tx2"/>
                </a:solidFill>
              </a:rPr>
              <a:t>zanesljive spremembe pozimi, nezanesljive poleti</a:t>
            </a:r>
          </a:p>
          <a:p>
            <a:r>
              <a:rPr lang="sl-SI" sz="2400" dirty="0">
                <a:solidFill>
                  <a:schemeClr val="tx2"/>
                </a:solidFill>
              </a:rPr>
              <a:t>poleti tudi manj padavinskih dni</a:t>
            </a:r>
          </a:p>
          <a:p>
            <a:r>
              <a:rPr lang="sl-SI" sz="2400" dirty="0">
                <a:solidFill>
                  <a:schemeClr val="tx2"/>
                </a:solidFill>
              </a:rPr>
              <a:t>močnejši nalivi</a:t>
            </a:r>
          </a:p>
          <a:p>
            <a:r>
              <a:rPr lang="sl-SI" sz="2400" dirty="0">
                <a:solidFill>
                  <a:schemeClr val="tx2"/>
                </a:solidFill>
              </a:rPr>
              <a:t>manj snežnih padavin</a:t>
            </a:r>
          </a:p>
        </p:txBody>
      </p:sp>
      <p:pic>
        <p:nvPicPr>
          <p:cNvPr id="2" name="Slika 1" descr="Graf prikazuje časovni potek relativne spremembe količine padavin v Sloveniji po letnih časih do konca 21. stoletja po treh različnih scenarijih, vključno z razponi odstopanj.  Z rdečo barvo je označen scenarij RCP8.5, z zeleno je označen scenarij RCP4.5 in z modro barvo je označen scenarij RCP2.6. Črte prikazujejo glajeno mediano modelskih projekcij, zgornji in spodnji rob ovojnic pa največjo in najmanjšo vrednost modelskih projekcij. ">
            <a:extLst>
              <a:ext uri="{FF2B5EF4-FFF2-40B4-BE49-F238E27FC236}">
                <a16:creationId xmlns:a16="http://schemas.microsoft.com/office/drawing/2014/main" id="{142F5101-4350-4DC4-2EEF-F76E8E10B5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 r="1083"/>
          <a:stretch/>
        </p:blipFill>
        <p:spPr>
          <a:xfrm>
            <a:off x="8252166" y="281469"/>
            <a:ext cx="3739051" cy="3600000"/>
          </a:xfrm>
          <a:prstGeom prst="rect">
            <a:avLst/>
          </a:prstGeom>
        </p:spPr>
      </p:pic>
      <p:pic>
        <p:nvPicPr>
          <p:cNvPr id="6" name="Slika 5" descr="Graf prikazuje časovni potek spremembe števila dni s snežno odejo v Sloveniji do konca 21. stoletja po treh različnih scenarijih, vključno z razponi odstopanj.  Z rdečo barvo je označen scenarij RCP8.5, z zeleno je označen scenarij RCP4.5 in z modro barvo je označen scenarij RCP2.6. Črte prikazujejo glajeno mediano modelskih projekcij, zgornji in spodnji rob ovojnic pa največjo in najmanjšo vrednost modelskih projekcij. ">
            <a:extLst>
              <a:ext uri="{FF2B5EF4-FFF2-40B4-BE49-F238E27FC236}">
                <a16:creationId xmlns:a16="http://schemas.microsoft.com/office/drawing/2014/main" id="{4A097F11-81B0-BEDB-E984-B1712C3D4F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" t="4930" r="46868" b="50579"/>
          <a:stretch/>
        </p:blipFill>
        <p:spPr>
          <a:xfrm>
            <a:off x="9069386" y="4295413"/>
            <a:ext cx="2919928" cy="2436834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2255450F-44BD-6B4A-D0F1-7BB3234CB3F7}"/>
              </a:ext>
            </a:extLst>
          </p:cNvPr>
          <p:cNvSpPr txBox="1"/>
          <p:nvPr/>
        </p:nvSpPr>
        <p:spPr>
          <a:xfrm>
            <a:off x="9064391" y="4024681"/>
            <a:ext cx="2912945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1200" b="1" dirty="0">
                <a:solidFill>
                  <a:schemeClr val="tx2"/>
                </a:solidFill>
                <a:cs typeface="Arial"/>
              </a:rPr>
              <a:t>Št. dni s snežno odejo (1501-1800 m)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FFCC5234-3F93-C7C9-6887-C6141C7308CB}"/>
              </a:ext>
            </a:extLst>
          </p:cNvPr>
          <p:cNvSpPr txBox="1"/>
          <p:nvPr/>
        </p:nvSpPr>
        <p:spPr>
          <a:xfrm rot="16200000">
            <a:off x="8270640" y="5315846"/>
            <a:ext cx="1441863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1100">
                <a:solidFill>
                  <a:schemeClr val="tx2"/>
                </a:solidFill>
                <a:cs typeface="Arial"/>
              </a:rPr>
              <a:t>odklon (število dni)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01BE5F9B-60C9-E5E8-EC55-A65090324BA7}"/>
              </a:ext>
            </a:extLst>
          </p:cNvPr>
          <p:cNvSpPr txBox="1"/>
          <p:nvPr/>
        </p:nvSpPr>
        <p:spPr>
          <a:xfrm>
            <a:off x="9169402" y="4232"/>
            <a:ext cx="2245782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1200" b="1">
                <a:solidFill>
                  <a:schemeClr val="tx2"/>
                </a:solidFill>
              </a:rPr>
              <a:t>Padavine (Slovenija)</a:t>
            </a:r>
            <a:endParaRPr lang="sl-SI" sz="1200" b="1">
              <a:solidFill>
                <a:schemeClr val="tx2"/>
              </a:solidFill>
              <a:cs typeface="Arial"/>
            </a:endParaRP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27DD1787-B9B6-3F28-86EF-71E74249A5A6}"/>
              </a:ext>
            </a:extLst>
          </p:cNvPr>
          <p:cNvSpPr txBox="1"/>
          <p:nvPr/>
        </p:nvSpPr>
        <p:spPr>
          <a:xfrm>
            <a:off x="10121902" y="4301066"/>
            <a:ext cx="679449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1100">
                <a:solidFill>
                  <a:schemeClr val="tx2"/>
                </a:solidFill>
              </a:rPr>
              <a:t>leto</a:t>
            </a:r>
            <a:endParaRPr lang="sl-SI" sz="1100">
              <a:solidFill>
                <a:schemeClr val="tx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7623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558912" y="1165604"/>
            <a:ext cx="10459323" cy="507831"/>
          </a:xfrm>
        </p:spPr>
        <p:txBody>
          <a:bodyPr/>
          <a:lstStyle/>
          <a:p>
            <a:r>
              <a:rPr lang="sl-SI" dirty="0">
                <a:solidFill>
                  <a:schemeClr val="tx2"/>
                </a:solidFill>
                <a:latin typeface="Arial"/>
                <a:cs typeface="Arial"/>
              </a:rPr>
              <a:t>Kaj nas čaka?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13"/>
          </p:nvPr>
        </p:nvSpPr>
        <p:spPr>
          <a:xfrm>
            <a:off x="548863" y="1713627"/>
            <a:ext cx="8283637" cy="2627312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sl-SI" sz="2400">
                <a:solidFill>
                  <a:schemeClr val="tx2"/>
                </a:solidFill>
                <a:latin typeface="Arial"/>
                <a:cs typeface="Arial"/>
              </a:rPr>
              <a:t>z dvigom temperature se bo povečalo tudi izhlapevanje</a:t>
            </a:r>
          </a:p>
          <a:p>
            <a:r>
              <a:rPr lang="sl-SI" sz="2400">
                <a:solidFill>
                  <a:schemeClr val="tx2"/>
                </a:solidFill>
                <a:latin typeface="Arial"/>
                <a:cs typeface="Arial"/>
              </a:rPr>
              <a:t>večje izhlapevanje     večja verjetnost poletnih suš</a:t>
            </a:r>
          </a:p>
          <a:p>
            <a:r>
              <a:rPr lang="sl-SI" sz="2400">
                <a:solidFill>
                  <a:schemeClr val="tx2"/>
                </a:solidFill>
                <a:latin typeface="Arial"/>
                <a:cs typeface="Arial"/>
              </a:rPr>
              <a:t>podaljšanje rastne dobe</a:t>
            </a:r>
          </a:p>
          <a:p>
            <a:r>
              <a:rPr lang="sl-SI">
                <a:solidFill>
                  <a:schemeClr val="tx2"/>
                </a:solidFill>
                <a:latin typeface="Arial"/>
                <a:cs typeface="Arial"/>
              </a:rPr>
              <a:t>krajša</a:t>
            </a:r>
            <a:r>
              <a:rPr lang="sl-SI" sz="240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sl-SI">
                <a:solidFill>
                  <a:schemeClr val="tx2"/>
                </a:solidFill>
                <a:latin typeface="Arial"/>
                <a:cs typeface="Arial"/>
              </a:rPr>
              <a:t>kurila</a:t>
            </a:r>
            <a:r>
              <a:rPr lang="sl-SI" sz="240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sl-SI">
                <a:solidFill>
                  <a:schemeClr val="tx2"/>
                </a:solidFill>
                <a:latin typeface="Arial"/>
                <a:cs typeface="Arial"/>
              </a:rPr>
              <a:t>sezona</a:t>
            </a:r>
            <a:endParaRPr lang="sl-SI" sz="2400">
              <a:solidFill>
                <a:schemeClr val="tx2"/>
              </a:solidFill>
              <a:latin typeface="Arial"/>
              <a:cs typeface="Arial"/>
            </a:endParaRPr>
          </a:p>
          <a:p>
            <a:endParaRPr lang="sl-SI" sz="2400">
              <a:solidFill>
                <a:schemeClr val="tx2"/>
              </a:solidFill>
            </a:endParaRPr>
          </a:p>
          <a:p>
            <a:endParaRPr lang="sl-SI" sz="2400">
              <a:solidFill>
                <a:schemeClr val="tx2"/>
              </a:solidFill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AF80087F-CF1B-2A17-B2EA-F13E67898100}"/>
              </a:ext>
            </a:extLst>
          </p:cNvPr>
          <p:cNvSpPr txBox="1"/>
          <p:nvPr/>
        </p:nvSpPr>
        <p:spPr>
          <a:xfrm>
            <a:off x="9358852" y="314170"/>
            <a:ext cx="2194869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l-SI" sz="1200" b="1">
                <a:solidFill>
                  <a:schemeClr val="tx2"/>
                </a:solidFill>
              </a:rPr>
              <a:t>Dolžina rastne dobe </a:t>
            </a:r>
            <a:endParaRPr lang="sl-SI" sz="1200" b="1">
              <a:solidFill>
                <a:schemeClr val="tx2"/>
              </a:solidFill>
              <a:cs typeface="Arial"/>
            </a:endParaRPr>
          </a:p>
        </p:txBody>
      </p:sp>
      <p:pic>
        <p:nvPicPr>
          <p:cNvPr id="8" name="Slika 7" descr="Graf prikazuje časovni potek spremembe dolžine rastne dobe za postajo Ljubljana do konca 21. stoletja po dveh različnih scenarijih, vključno z razponi odstopanj.  Z rdečo barvo je označen scenarij RCP8.5 z zeleno pa scenarij RCP4.5. Črte prikazujejo glajeno mediano modelskih projekcij, zgornji in spodnji rob ovojnic pa največjo in najmanjšo vrednost modelskih projekcij. ">
            <a:extLst>
              <a:ext uri="{FF2B5EF4-FFF2-40B4-BE49-F238E27FC236}">
                <a16:creationId xmlns:a16="http://schemas.microsoft.com/office/drawing/2014/main" id="{EA6FF35B-3D71-471B-29F2-A158AF3252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525" y="587685"/>
            <a:ext cx="3262808" cy="3262808"/>
          </a:xfrm>
          <a:prstGeom prst="rect">
            <a:avLst/>
          </a:prstGeom>
        </p:spPr>
      </p:pic>
      <p:pic>
        <p:nvPicPr>
          <p:cNvPr id="9" name="Slika 8" descr="Graf prikazuje časovni potek spremembe dolžine rastne dobe  za postajo Celje do konca 21. stoletja po dveh različnih scenarijih, vključno z razponi odstopanj.  Z rdečo barvo je označen scenarij RCP8.5 z zeleno pa cenarij RCP4.5. Črte prikazujejo glajeno mediano modelskih projekcij, zgornji in spodnji rob ovojnic pa največjo in najmanjšo vrednost modelskih projekcij. ">
            <a:extLst>
              <a:ext uri="{FF2B5EF4-FFF2-40B4-BE49-F238E27FC236}">
                <a16:creationId xmlns:a16="http://schemas.microsoft.com/office/drawing/2014/main" id="{75E56B78-3D19-8FBE-4CAB-4387BA83EC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522" y="3595192"/>
            <a:ext cx="3262808" cy="3262808"/>
          </a:xfrm>
          <a:prstGeom prst="rect">
            <a:avLst/>
          </a:prstGeom>
        </p:spPr>
      </p:pic>
      <p:pic>
        <p:nvPicPr>
          <p:cNvPr id="10" name="Slika 9" descr="Zemljevidi s prikazom spremembe referenčne evapotranspiracije v Sloveniji za scenarij izpustov RCP4.5 in obdobje 2041-2070. Spremembe so prikazane za najmanjšo vrednost, mediano in največjo vrednost spremembe ansambla modelov v danem obdobju za scenarij RCP8.5 ločeno za pomlad, poletje, jesen, zimo in leto.  Na dnu je prikazana barvna legenda z razponom med -10 (modri odtenki) in 40 odstotkov (rjavi odtenki) &#10;">
            <a:extLst>
              <a:ext uri="{FF2B5EF4-FFF2-40B4-BE49-F238E27FC236}">
                <a16:creationId xmlns:a16="http://schemas.microsoft.com/office/drawing/2014/main" id="{25109592-B9EF-EE13-1AD3-F57B42BAB0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997" y="3429000"/>
            <a:ext cx="6832525" cy="3398907"/>
          </a:xfrm>
          <a:prstGeom prst="rect">
            <a:avLst/>
          </a:prstGeom>
        </p:spPr>
      </p:pic>
      <p:sp>
        <p:nvSpPr>
          <p:cNvPr id="11" name="Desna puščica 7">
            <a:extLst>
              <a:ext uri="{FF2B5EF4-FFF2-40B4-BE49-F238E27FC236}">
                <a16:creationId xmlns:a16="http://schemas.microsoft.com/office/drawing/2014/main" id="{5A287129-0E18-F8B0-664D-EF79F94F1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28721" y="2291546"/>
            <a:ext cx="217357" cy="1199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E1C5F968-DEFA-6370-095E-77DEE7DA7A1D}"/>
              </a:ext>
            </a:extLst>
          </p:cNvPr>
          <p:cNvSpPr txBox="1"/>
          <p:nvPr/>
        </p:nvSpPr>
        <p:spPr>
          <a:xfrm>
            <a:off x="11010901" y="755649"/>
            <a:ext cx="88053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1200">
                <a:solidFill>
                  <a:schemeClr val="tx2"/>
                </a:solidFill>
              </a:rPr>
              <a:t>Ljubljana</a:t>
            </a:r>
            <a:endParaRPr lang="sl-SI" sz="1200">
              <a:solidFill>
                <a:schemeClr val="tx2"/>
              </a:solidFill>
              <a:cs typeface="Arial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2323E77-454A-D6DF-B6AB-B6D5102EA7E4}"/>
              </a:ext>
            </a:extLst>
          </p:cNvPr>
          <p:cNvSpPr txBox="1"/>
          <p:nvPr/>
        </p:nvSpPr>
        <p:spPr>
          <a:xfrm>
            <a:off x="11116733" y="3845982"/>
            <a:ext cx="88053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1200">
                <a:solidFill>
                  <a:schemeClr val="tx2"/>
                </a:solidFill>
              </a:rPr>
              <a:t>Celje</a:t>
            </a:r>
            <a:endParaRPr lang="sl-SI" sz="1200">
              <a:solidFill>
                <a:schemeClr val="tx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374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714010" y="1283649"/>
            <a:ext cx="10459323" cy="553998"/>
          </a:xfrm>
        </p:spPr>
        <p:txBody>
          <a:bodyPr/>
          <a:lstStyle/>
          <a:p>
            <a:r>
              <a:rPr lang="sl-SI" sz="3600">
                <a:solidFill>
                  <a:schemeClr val="tx2"/>
                </a:solidFill>
              </a:rPr>
              <a:t>Zaključek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13"/>
          </p:nvPr>
        </p:nvSpPr>
        <p:spPr>
          <a:xfrm>
            <a:off x="718777" y="2017695"/>
            <a:ext cx="10765953" cy="4265630"/>
          </a:xfrm>
        </p:spPr>
        <p:txBody>
          <a:bodyPr vert="horz" lIns="0" tIns="0" rIns="0" bIns="0" rtlCol="0" anchor="t">
            <a:normAutofit fontScale="92500"/>
          </a:bodyPr>
          <a:lstStyle/>
          <a:p>
            <a:r>
              <a:rPr lang="sl-SI" dirty="0">
                <a:solidFill>
                  <a:schemeClr val="tx2"/>
                </a:solidFill>
                <a:latin typeface="Arial"/>
                <a:cs typeface="Arial"/>
              </a:rPr>
              <a:t>Ozračje</a:t>
            </a:r>
            <a:r>
              <a:rPr lang="sl-SI" sz="2400" dirty="0">
                <a:solidFill>
                  <a:schemeClr val="tx2"/>
                </a:solidFill>
                <a:latin typeface="Arial"/>
                <a:cs typeface="Arial"/>
              </a:rPr>
              <a:t> v Sloveniji se segreva in se še bo!</a:t>
            </a:r>
          </a:p>
          <a:p>
            <a:endParaRPr lang="sl-SI" sz="2400" dirty="0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sl-SI" sz="2400" dirty="0">
                <a:solidFill>
                  <a:schemeClr val="tx2"/>
                </a:solidFill>
                <a:latin typeface="Arial"/>
                <a:cs typeface="Arial"/>
              </a:rPr>
              <a:t>Glavni krivec za segrevanje so izpusti toplogrednih plinov</a:t>
            </a:r>
            <a:r>
              <a:rPr lang="sl-SI" dirty="0">
                <a:solidFill>
                  <a:schemeClr val="tx2"/>
                </a:solidFill>
                <a:latin typeface="Arial"/>
                <a:cs typeface="Arial"/>
              </a:rPr>
              <a:t> in spremembe v rabi tal.</a:t>
            </a:r>
            <a:endParaRPr lang="sl-SI" sz="2400" dirty="0">
              <a:solidFill>
                <a:schemeClr val="tx2"/>
              </a:solidFill>
              <a:latin typeface="Arial"/>
              <a:cs typeface="Arial"/>
            </a:endParaRPr>
          </a:p>
          <a:p>
            <a:endParaRPr lang="sl-SI" sz="2400" dirty="0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sl-SI" sz="2400" dirty="0">
                <a:solidFill>
                  <a:schemeClr val="tx2"/>
                </a:solidFill>
                <a:latin typeface="Arial"/>
                <a:cs typeface="Arial"/>
              </a:rPr>
              <a:t>Naša dejanja se bodo poznala še nekaj desetletij.</a:t>
            </a:r>
          </a:p>
          <a:p>
            <a:endParaRPr lang="sl-SI" sz="2400" dirty="0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sl-SI" sz="2400" dirty="0">
                <a:solidFill>
                  <a:schemeClr val="tx2"/>
                </a:solidFill>
                <a:latin typeface="Arial"/>
                <a:cs typeface="Arial"/>
              </a:rPr>
              <a:t>Podnebne spremembe lahko omejimo z blaženjem</a:t>
            </a:r>
            <a:r>
              <a:rPr lang="sl-SI" dirty="0">
                <a:solidFill>
                  <a:schemeClr val="tx2"/>
                </a:solidFill>
                <a:latin typeface="Arial"/>
                <a:cs typeface="Arial"/>
              </a:rPr>
              <a:t>, njihove vplive pa s prilagajanjem.</a:t>
            </a:r>
            <a:endParaRPr lang="sl-SI" sz="2400" dirty="0">
              <a:solidFill>
                <a:schemeClr val="tx2"/>
              </a:solidFill>
              <a:latin typeface="Arial"/>
              <a:cs typeface="Arial"/>
            </a:endParaRPr>
          </a:p>
          <a:p>
            <a:endParaRPr lang="sl-SI" sz="2400" dirty="0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sl-SI" sz="2400" dirty="0">
                <a:solidFill>
                  <a:schemeClr val="tx2"/>
                </a:solidFill>
                <a:latin typeface="Arial"/>
                <a:cs typeface="Arial"/>
              </a:rPr>
              <a:t>Po optimističnem scenariju lahko do konca stoletja zelo omejimo podnebne spremembe.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26674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 descr="QR koda z dostopom do spletne strani Fakultete za matematiko in fiziko - Univerze v Ljubljani,  na predmet Podnebne spremembe.">
            <a:extLst>
              <a:ext uri="{FF2B5EF4-FFF2-40B4-BE49-F238E27FC236}">
                <a16:creationId xmlns:a16="http://schemas.microsoft.com/office/drawing/2014/main" id="{ED835206-61B3-8D13-3A97-B77802E64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4" t="10940" r="4614" b="7143"/>
          <a:stretch/>
        </p:blipFill>
        <p:spPr>
          <a:xfrm>
            <a:off x="9851418" y="3380585"/>
            <a:ext cx="2249146" cy="2064316"/>
          </a:xfrm>
          <a:prstGeom prst="rect">
            <a:avLst/>
          </a:prstGeom>
        </p:spPr>
      </p:pic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6EFE77B-A4CD-8178-2B1C-1E85EC057A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18921" y="6411530"/>
            <a:ext cx="5691627" cy="351896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sl-SI" sz="1200" dirty="0">
                <a:latin typeface="Arial"/>
                <a:cs typeface="Arial"/>
                <a:hlinkClick r:id="rId3"/>
              </a:rPr>
              <a:t>https://podnebnespremembe.fmf.uni-lj.si/</a:t>
            </a:r>
            <a:r>
              <a:rPr lang="sl-SI" sz="1200" dirty="0">
                <a:latin typeface="Arial"/>
                <a:cs typeface="Arial"/>
              </a:rPr>
              <a:t> </a:t>
            </a:r>
          </a:p>
        </p:txBody>
      </p:sp>
      <p:pic>
        <p:nvPicPr>
          <p:cNvPr id="4" name="Slika 3" descr="QR koda z dostopom do publikacije Ocena podnebnih sprememb v Sloveniji do konca 21. stoletja">
            <a:extLst>
              <a:ext uri="{FF2B5EF4-FFF2-40B4-BE49-F238E27FC236}">
                <a16:creationId xmlns:a16="http://schemas.microsoft.com/office/drawing/2014/main" id="{C9A6787C-F14B-099F-7D6E-060072D2F9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417" t="12397" r="11067" b="9205"/>
          <a:stretch/>
        </p:blipFill>
        <p:spPr>
          <a:xfrm>
            <a:off x="2412691" y="3384153"/>
            <a:ext cx="2242606" cy="2070896"/>
          </a:xfrm>
          <a:prstGeom prst="rect">
            <a:avLst/>
          </a:prstGeom>
        </p:spPr>
      </p:pic>
      <p:sp>
        <p:nvSpPr>
          <p:cNvPr id="5" name="Označba mesta besedila 2">
            <a:extLst>
              <a:ext uri="{FF2B5EF4-FFF2-40B4-BE49-F238E27FC236}">
                <a16:creationId xmlns:a16="http://schemas.microsoft.com/office/drawing/2014/main" id="{6D6CC8C2-C2AF-F0AB-45F5-760D7525CFB9}"/>
              </a:ext>
            </a:extLst>
          </p:cNvPr>
          <p:cNvSpPr txBox="1">
            <a:spLocks/>
          </p:cNvSpPr>
          <p:nvPr/>
        </p:nvSpPr>
        <p:spPr>
          <a:xfrm>
            <a:off x="290197" y="6410441"/>
            <a:ext cx="4410143" cy="3682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5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500" kern="120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sl-SI" sz="1200" dirty="0">
                <a:latin typeface="Arial"/>
                <a:cs typeface="Arial"/>
                <a:hlinkClick r:id="rId5"/>
              </a:rPr>
              <a:t>https://meteo.arso.gov.si/uploads/probase/www/climate/text/sl/publications/OPS21_Porocilo.pdf</a:t>
            </a:r>
            <a:r>
              <a:rPr lang="sl-SI" sz="1200" dirty="0">
                <a:latin typeface="Arial"/>
                <a:cs typeface="Arial"/>
              </a:rPr>
              <a:t> </a:t>
            </a:r>
          </a:p>
        </p:txBody>
      </p:sp>
      <p:pic>
        <p:nvPicPr>
          <p:cNvPr id="6" name="Slika 5" descr="Naslovnica publikacije Ocena podnebnih sprememb v Sloveniji do konca 21. stoletja">
            <a:extLst>
              <a:ext uri="{FF2B5EF4-FFF2-40B4-BE49-F238E27FC236}">
                <a16:creationId xmlns:a16="http://schemas.microsoft.com/office/drawing/2014/main" id="{71E4BCEB-EA71-6FA1-5481-E0C867B0A6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002" y="3381226"/>
            <a:ext cx="2067684" cy="2913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Slika 7" descr="QR koda z dostopom do Atlasa podnebnih projekcij">
            <a:extLst>
              <a:ext uri="{FF2B5EF4-FFF2-40B4-BE49-F238E27FC236}">
                <a16:creationId xmlns:a16="http://schemas.microsoft.com/office/drawing/2014/main" id="{18588605-5EF5-E607-3450-A829655F3D9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9026" t="6264" r="7666" b="6751"/>
          <a:stretch/>
        </p:blipFill>
        <p:spPr>
          <a:xfrm>
            <a:off x="9913349" y="3894"/>
            <a:ext cx="2099365" cy="2192004"/>
          </a:xfrm>
          <a:prstGeom prst="rect">
            <a:avLst/>
          </a:prstGeom>
        </p:spPr>
      </p:pic>
      <p:pic>
        <p:nvPicPr>
          <p:cNvPr id="7" name="Slika 6" descr="Vizualni prikaz spletne strani Atlasa podnebnih projekcij">
            <a:extLst>
              <a:ext uri="{FF2B5EF4-FFF2-40B4-BE49-F238E27FC236}">
                <a16:creationId xmlns:a16="http://schemas.microsoft.com/office/drawing/2014/main" id="{3AFFE944-561A-6287-C8FC-9846129A27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5194" y="167622"/>
            <a:ext cx="5901492" cy="2637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Slika 10" descr="Vizualni prikaz spletne strani Fakultete za matematiko in fiziko - Univerze v Ljubljani,   z dostopom do tematike predmeta Podnebne spremembe.">
            <a:extLst>
              <a:ext uri="{FF2B5EF4-FFF2-40B4-BE49-F238E27FC236}">
                <a16:creationId xmlns:a16="http://schemas.microsoft.com/office/drawing/2014/main" id="{25D4A03C-A5E5-6AE5-FD73-7FCFF09F7D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15000" y="3424640"/>
            <a:ext cx="4021675" cy="2800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2D17D409-2838-E668-40D6-62B5FF449E5C}"/>
              </a:ext>
            </a:extLst>
          </p:cNvPr>
          <p:cNvSpPr txBox="1"/>
          <p:nvPr/>
        </p:nvSpPr>
        <p:spPr>
          <a:xfrm>
            <a:off x="3923129" y="2884490"/>
            <a:ext cx="6607943" cy="2875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l-SI" sz="1200" dirty="0">
                <a:hlinkClick r:id="rId10"/>
              </a:rPr>
              <a:t>https://meteo.arso.gov.si/uploads/probase/www/climate/OPS21/Priloge-app/#/izbor</a:t>
            </a:r>
            <a:r>
              <a:rPr lang="sl-SI" sz="1200" dirty="0"/>
              <a:t> </a:t>
            </a:r>
            <a:endParaRPr lang="sl-SI" sz="1200">
              <a:cs typeface="Arial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952F55C2-F632-55A6-1207-322757A1223A}"/>
              </a:ext>
            </a:extLst>
          </p:cNvPr>
          <p:cNvSpPr txBox="1"/>
          <p:nvPr/>
        </p:nvSpPr>
        <p:spPr>
          <a:xfrm>
            <a:off x="5405633" y="204218"/>
            <a:ext cx="2177147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sz="1400" dirty="0">
                <a:solidFill>
                  <a:schemeClr val="bg1"/>
                </a:solidFill>
                <a:cs typeface="Arial"/>
              </a:rPr>
              <a:t>Atlas podnebnih projekcij</a:t>
            </a:r>
            <a:endParaRPr lang="sl-SI" sz="1400" dirty="0">
              <a:solidFill>
                <a:schemeClr val="bg1"/>
              </a:solidFill>
            </a:endParaRPr>
          </a:p>
        </p:txBody>
      </p:sp>
      <p:sp>
        <p:nvSpPr>
          <p:cNvPr id="10" name="Naslov 9">
            <a:extLst>
              <a:ext uri="{FF2B5EF4-FFF2-40B4-BE49-F238E27FC236}">
                <a16:creationId xmlns:a16="http://schemas.microsoft.com/office/drawing/2014/main" id="{E9D88A93-957A-8605-95B7-81C969467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341" y="1548001"/>
            <a:ext cx="2791260" cy="1015663"/>
          </a:xfrm>
        </p:spPr>
        <p:txBody>
          <a:bodyPr/>
          <a:lstStyle/>
          <a:p>
            <a:r>
              <a:rPr lang="sl-SI" dirty="0"/>
              <a:t>Dodatni viri informacij</a:t>
            </a:r>
          </a:p>
        </p:txBody>
      </p:sp>
    </p:spTree>
    <p:extLst>
      <p:ext uri="{BB962C8B-B14F-4D97-AF65-F5344CB8AC3E}">
        <p14:creationId xmlns:p14="http://schemas.microsoft.com/office/powerpoint/2010/main" val="3970944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26650" y="1277413"/>
            <a:ext cx="10459323" cy="507831"/>
          </a:xfrm>
        </p:spPr>
        <p:txBody>
          <a:bodyPr/>
          <a:lstStyle/>
          <a:p>
            <a:r>
              <a:rPr lang="sl-SI" dirty="0">
                <a:solidFill>
                  <a:schemeClr val="tx2"/>
                </a:solidFill>
                <a:latin typeface="Arial"/>
                <a:cs typeface="Arial"/>
              </a:rPr>
              <a:t>Kaj je vreme?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9604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33543" y="1277414"/>
            <a:ext cx="10459323" cy="507831"/>
          </a:xfrm>
        </p:spPr>
        <p:txBody>
          <a:bodyPr/>
          <a:lstStyle/>
          <a:p>
            <a:r>
              <a:rPr lang="sl-SI" dirty="0">
                <a:solidFill>
                  <a:schemeClr val="tx2"/>
                </a:solidFill>
                <a:latin typeface="Arial"/>
                <a:cs typeface="Arial"/>
              </a:rPr>
              <a:t>Kaj je vreme?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13"/>
          </p:nvPr>
        </p:nvSpPr>
        <p:spPr>
          <a:xfrm>
            <a:off x="866340" y="2136710"/>
            <a:ext cx="4209513" cy="373069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sl-SI" dirty="0">
                <a:solidFill>
                  <a:schemeClr val="tx2"/>
                </a:solidFill>
                <a:latin typeface="Arial"/>
                <a:cs typeface="Arial"/>
              </a:rPr>
              <a:t>trenutno stanje ozračja</a:t>
            </a:r>
          </a:p>
          <a:p>
            <a:r>
              <a:rPr lang="sl-SI" dirty="0">
                <a:solidFill>
                  <a:schemeClr val="tx2"/>
                </a:solidFill>
                <a:latin typeface="Arial"/>
                <a:cs typeface="Arial"/>
              </a:rPr>
              <a:t>vreme se spreminja </a:t>
            </a:r>
            <a:endParaRPr lang="sl-SI">
              <a:solidFill>
                <a:schemeClr val="tx2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sl-SI" dirty="0">
                <a:solidFill>
                  <a:schemeClr val="tx2"/>
                </a:solidFill>
                <a:latin typeface="Arial"/>
                <a:cs typeface="Arial"/>
              </a:rPr>
              <a:t>	iz dneva v dan, </a:t>
            </a:r>
          </a:p>
          <a:p>
            <a:pPr marL="0" indent="0">
              <a:buNone/>
            </a:pPr>
            <a:r>
              <a:rPr lang="sl-SI" dirty="0">
                <a:solidFill>
                  <a:schemeClr val="tx2"/>
                </a:solidFill>
                <a:latin typeface="Arial"/>
                <a:cs typeface="Arial"/>
              </a:rPr>
              <a:t>	iz ure v uro, </a:t>
            </a:r>
          </a:p>
          <a:p>
            <a:pPr marL="0" indent="0">
              <a:buNone/>
            </a:pPr>
            <a:r>
              <a:rPr lang="sl-SI" dirty="0">
                <a:solidFill>
                  <a:schemeClr val="tx2"/>
                </a:solidFill>
                <a:latin typeface="Arial"/>
                <a:cs typeface="Arial"/>
              </a:rPr>
              <a:t>	iz kraja v kraj</a:t>
            </a:r>
          </a:p>
          <a:p>
            <a:endParaRPr lang="sl-SI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456D2551-C45F-D178-373E-65D3DB7EC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185" y="84412"/>
            <a:ext cx="3600000" cy="2250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3DAEC427-8864-00D2-76EB-A461D5C61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381" y="984411"/>
            <a:ext cx="3600000" cy="2700001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DF391A44-C94E-565E-FB96-5C4B72FA1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368" y="2913796"/>
            <a:ext cx="3600000" cy="210000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5426969-6283-27EC-A1EF-08CAAD8B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037" y="4381066"/>
            <a:ext cx="3600000" cy="239904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CD6BA93-215E-5841-0F7E-CCB89BA19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753" y="4350555"/>
            <a:ext cx="3600000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50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66338" y="1277413"/>
            <a:ext cx="10459323" cy="507831"/>
          </a:xfrm>
        </p:spPr>
        <p:txBody>
          <a:bodyPr/>
          <a:lstStyle/>
          <a:p>
            <a:r>
              <a:rPr lang="sl-SI" dirty="0">
                <a:solidFill>
                  <a:schemeClr val="tx2"/>
                </a:solidFill>
                <a:latin typeface="Arial"/>
                <a:cs typeface="Arial"/>
              </a:rPr>
              <a:t>Kaj je podnebje?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9586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Graf s prikazom povprečne mesečne temperature in višine padavin za meteorološko postajo letališče Portorož za obdobje 1991-2020. Vrednosti za temperaturo so prikazane z rdečo črto, za padavine pa z modrimi stolpci.">
            <a:extLst>
              <a:ext uri="{FF2B5EF4-FFF2-40B4-BE49-F238E27FC236}">
                <a16:creationId xmlns:a16="http://schemas.microsoft.com/office/drawing/2014/main" id="{CDFEFF05-22A1-1628-746F-9E07B9BC25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537" y="340183"/>
            <a:ext cx="3600000" cy="2700000"/>
          </a:xfrm>
          <a:prstGeom prst="rect">
            <a:avLst/>
          </a:prstGeom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66338" y="1277413"/>
            <a:ext cx="10459323" cy="507831"/>
          </a:xfrm>
        </p:spPr>
        <p:txBody>
          <a:bodyPr/>
          <a:lstStyle/>
          <a:p>
            <a:r>
              <a:rPr lang="sl-SI" dirty="0">
                <a:solidFill>
                  <a:schemeClr val="tx2"/>
                </a:solidFill>
                <a:latin typeface="Arial"/>
                <a:cs typeface="Arial"/>
              </a:rPr>
              <a:t>Kaj je podnebje?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13"/>
          </p:nvPr>
        </p:nvSpPr>
        <p:spPr>
          <a:xfrm>
            <a:off x="866338" y="2519315"/>
            <a:ext cx="10468057" cy="3328120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sl-SI" sz="2400" dirty="0">
                <a:solidFill>
                  <a:schemeClr val="tx2"/>
                </a:solidFill>
                <a:latin typeface="Arial"/>
                <a:cs typeface="Arial"/>
              </a:rPr>
              <a:t>povprečje vremena v daljšem obdobju</a:t>
            </a:r>
            <a:r>
              <a:rPr lang="sl-SI" dirty="0">
                <a:solidFill>
                  <a:schemeClr val="tx2"/>
                </a:solidFill>
                <a:latin typeface="Arial"/>
                <a:cs typeface="Arial"/>
              </a:rPr>
              <a:t> (npr. 30 let)</a:t>
            </a:r>
            <a:endParaRPr lang="sl-SI" sz="2400" dirty="0">
              <a:solidFill>
                <a:schemeClr val="tx2"/>
              </a:solidFill>
            </a:endParaRPr>
          </a:p>
          <a:p>
            <a:r>
              <a:rPr lang="sl-SI" sz="2400" dirty="0">
                <a:solidFill>
                  <a:schemeClr val="tx2"/>
                </a:solidFill>
                <a:latin typeface="Arial"/>
                <a:cs typeface="Arial"/>
              </a:rPr>
              <a:t>podnebni diagram (povprečna temperatura, vsota padavin)</a:t>
            </a:r>
          </a:p>
          <a:p>
            <a:r>
              <a:rPr lang="sl-SI" dirty="0">
                <a:solidFill>
                  <a:schemeClr val="tx2"/>
                </a:solidFill>
                <a:latin typeface="Arial"/>
                <a:cs typeface="Arial"/>
              </a:rPr>
              <a:t>v Sloveniji trije</a:t>
            </a:r>
            <a:r>
              <a:rPr lang="sl-SI" sz="2400" dirty="0">
                <a:solidFill>
                  <a:schemeClr val="tx2"/>
                </a:solidFill>
                <a:latin typeface="Arial"/>
                <a:cs typeface="Arial"/>
              </a:rPr>
              <a:t> večji podnebni tipi</a:t>
            </a:r>
          </a:p>
          <a:p>
            <a:r>
              <a:rPr lang="sl-SI" sz="2400" dirty="0">
                <a:solidFill>
                  <a:schemeClr val="tx2"/>
                </a:solidFill>
                <a:latin typeface="Arial"/>
                <a:cs typeface="Arial"/>
              </a:rPr>
              <a:t>letni časi</a:t>
            </a:r>
          </a:p>
          <a:p>
            <a:endParaRPr lang="sl-SI" dirty="0">
              <a:solidFill>
                <a:schemeClr val="tx2"/>
              </a:solidFill>
            </a:endParaRPr>
          </a:p>
        </p:txBody>
      </p:sp>
      <p:pic>
        <p:nvPicPr>
          <p:cNvPr id="3" name="Slika 2" descr="Graf s prikazom povprečne mesečne temperature in višine padavin za meteorološko postajo Rateče za obdobje 1991-2020. Vrednosti za temperaturo so prikazane z rdečo črto, za padavine pa z modrimi stolpci.">
            <a:extLst>
              <a:ext uri="{FF2B5EF4-FFF2-40B4-BE49-F238E27FC236}">
                <a16:creationId xmlns:a16="http://schemas.microsoft.com/office/drawing/2014/main" id="{F685344B-4DBF-A777-69EC-B12502E98F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464" y="3895592"/>
            <a:ext cx="3600000" cy="2700000"/>
          </a:xfrm>
          <a:prstGeom prst="rect">
            <a:avLst/>
          </a:prstGeom>
        </p:spPr>
      </p:pic>
      <p:pic>
        <p:nvPicPr>
          <p:cNvPr id="6" name="Slika 5" descr="Graf s prikazom povprečne mesečne temperature in višino padavin za meteorološko postajo Rakičan za obdobje 1991-2020. Vrednosti za temperaturo so prikazane z rdečo črto, za padavine pa z modrimi stolpci.">
            <a:extLst>
              <a:ext uri="{FF2B5EF4-FFF2-40B4-BE49-F238E27FC236}">
                <a16:creationId xmlns:a16="http://schemas.microsoft.com/office/drawing/2014/main" id="{3FF3EBE6-C7DE-6C9C-34A1-8AEDDFDAE2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537" y="3895592"/>
            <a:ext cx="360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161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66338" y="1277413"/>
            <a:ext cx="10459323" cy="507831"/>
          </a:xfrm>
        </p:spPr>
        <p:txBody>
          <a:bodyPr/>
          <a:lstStyle/>
          <a:p>
            <a:r>
              <a:rPr lang="sl-SI" dirty="0">
                <a:solidFill>
                  <a:schemeClr val="tx2"/>
                </a:solidFill>
                <a:latin typeface="Arial"/>
                <a:cs typeface="Arial"/>
              </a:rPr>
              <a:t>Kaj je podnebje?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13"/>
          </p:nvPr>
        </p:nvSpPr>
        <p:spPr>
          <a:xfrm>
            <a:off x="724054" y="1979524"/>
            <a:ext cx="10634406" cy="3887875"/>
          </a:xfrm>
        </p:spPr>
        <p:txBody>
          <a:bodyPr/>
          <a:lstStyle/>
          <a:p>
            <a:r>
              <a:rPr lang="sl-SI" sz="2400">
                <a:solidFill>
                  <a:schemeClr val="tx2"/>
                </a:solidFill>
              </a:rPr>
              <a:t>spremembe vremena ≠ podnebne spremembe!</a:t>
            </a:r>
          </a:p>
          <a:p>
            <a:endParaRPr lang="sl-SI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134E033C-1255-FAC4-0086-CBB7C5290D73}"/>
              </a:ext>
            </a:extLst>
          </p:cNvPr>
          <p:cNvSpPr txBox="1"/>
          <p:nvPr/>
        </p:nvSpPr>
        <p:spPr>
          <a:xfrm>
            <a:off x="8289889" y="4059533"/>
            <a:ext cx="4233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>
                <a:solidFill>
                  <a:schemeClr val="tx2"/>
                </a:solidFill>
              </a:rPr>
              <a:t>Izrazit trend naraščanja temperature!</a:t>
            </a:r>
          </a:p>
        </p:txBody>
      </p:sp>
      <p:pic>
        <p:nvPicPr>
          <p:cNvPr id="7" name="Slika 6" descr="Graf, ki prikazuje dnevno povprečno temperaturo zraka na meteorološki postaji Celje Medlog. Siva črta prikazuje povprečje, rdeča črta največjo in modra črta najmanjšo vrednost temperature v obdobju 1991-2020. Z zeleno črto je prikazana izmerjena vrednost v letu 2024.">
            <a:extLst>
              <a:ext uri="{FF2B5EF4-FFF2-40B4-BE49-F238E27FC236}">
                <a16:creationId xmlns:a16="http://schemas.microsoft.com/office/drawing/2014/main" id="{AD5EF66E-DBB4-1E3C-7207-DF8238C31F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72" t="13363" r="10288" b="14190"/>
          <a:stretch/>
        </p:blipFill>
        <p:spPr>
          <a:xfrm>
            <a:off x="708460" y="2403723"/>
            <a:ext cx="7386311" cy="425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96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 descr="Graf s prikazom odklona od povprečne  temperature zraka za poletje v obdobju 1950-2023 glede na primerjalno obdobje 1991-2020. Negativni odkloni so prikazani z modrimi, pozitivni pa z rdečimi stolpci. ">
            <a:extLst>
              <a:ext uri="{FF2B5EF4-FFF2-40B4-BE49-F238E27FC236}">
                <a16:creationId xmlns:a16="http://schemas.microsoft.com/office/drawing/2014/main" id="{0540E2E0-5A61-D773-4129-BC6E9462C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410" y="4887012"/>
            <a:ext cx="2947227" cy="1962346"/>
          </a:xfrm>
          <a:prstGeom prst="rect">
            <a:avLst/>
          </a:prstGeom>
        </p:spPr>
      </p:pic>
      <p:pic>
        <p:nvPicPr>
          <p:cNvPr id="6" name="Slika 5" descr="Graf s prikazom odklona od povprečne letne temperature zraka za obdobje 1950-2023 glede na primerjalno obdobje 1991-2020. Negativni odkloni so prikazani z modrimi, pozitivni pa z rdečimi stolpci. ">
            <a:extLst>
              <a:ext uri="{FF2B5EF4-FFF2-40B4-BE49-F238E27FC236}">
                <a16:creationId xmlns:a16="http://schemas.microsoft.com/office/drawing/2014/main" id="{1B63E7D0-4999-31C2-8D9C-E1632FEF12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285" y="1385297"/>
            <a:ext cx="4884095" cy="3231368"/>
          </a:xfrm>
          <a:prstGeom prst="rect">
            <a:avLst/>
          </a:prstGeom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537635" y="1254117"/>
            <a:ext cx="6723407" cy="492443"/>
          </a:xfrm>
        </p:spPr>
        <p:txBody>
          <a:bodyPr/>
          <a:lstStyle/>
          <a:p>
            <a:r>
              <a:rPr lang="sl-SI" sz="3200" dirty="0">
                <a:solidFill>
                  <a:schemeClr val="tx2"/>
                </a:solidFill>
                <a:latin typeface="Arial"/>
                <a:cs typeface="Arial"/>
              </a:rPr>
              <a:t>Izmerjene spremembe – temperatura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13"/>
          </p:nvPr>
        </p:nvSpPr>
        <p:spPr>
          <a:xfrm>
            <a:off x="537098" y="1870336"/>
            <a:ext cx="6882387" cy="3896584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sl-SI" sz="2200" dirty="0">
                <a:solidFill>
                  <a:schemeClr val="tx2"/>
                </a:solidFill>
                <a:latin typeface="Arial"/>
                <a:cs typeface="Arial"/>
              </a:rPr>
              <a:t>le 5 let z negativnim odklonom v tem tisočletju</a:t>
            </a:r>
          </a:p>
          <a:p>
            <a:r>
              <a:rPr lang="sl-SI" sz="2200" dirty="0">
                <a:solidFill>
                  <a:schemeClr val="tx2"/>
                </a:solidFill>
                <a:latin typeface="Arial"/>
                <a:cs typeface="Arial"/>
              </a:rPr>
              <a:t>dvig temperature za 2,5 °C</a:t>
            </a:r>
          </a:p>
          <a:p>
            <a:r>
              <a:rPr lang="sl-SI" sz="2200" dirty="0">
                <a:solidFill>
                  <a:schemeClr val="tx2"/>
                </a:solidFill>
                <a:latin typeface="Arial"/>
                <a:cs typeface="Arial"/>
              </a:rPr>
              <a:t>od 90. let izrazit dvig temperature</a:t>
            </a:r>
          </a:p>
          <a:p>
            <a:r>
              <a:rPr lang="sl-SI" sz="2200" dirty="0">
                <a:solidFill>
                  <a:schemeClr val="tx2"/>
                </a:solidFill>
                <a:latin typeface="Arial"/>
                <a:cs typeface="Arial"/>
              </a:rPr>
              <a:t>trend 0,54 °C/desetletje (1991–2020)</a:t>
            </a:r>
          </a:p>
          <a:p>
            <a:r>
              <a:rPr lang="sl-SI" sz="2200" dirty="0">
                <a:solidFill>
                  <a:schemeClr val="tx2"/>
                </a:solidFill>
                <a:latin typeface="Arial"/>
                <a:cs typeface="Arial"/>
              </a:rPr>
              <a:t>največji trend poleti (0,71 °C/desetletje)</a:t>
            </a:r>
          </a:p>
          <a:p>
            <a:r>
              <a:rPr lang="sl-SI" sz="2200" dirty="0">
                <a:solidFill>
                  <a:schemeClr val="tx2"/>
                </a:solidFill>
                <a:latin typeface="Arial"/>
                <a:cs typeface="Arial"/>
              </a:rPr>
              <a:t>najmanjši spomladi (0,36 °C/desetletje)</a:t>
            </a:r>
          </a:p>
          <a:p>
            <a:endParaRPr lang="sl-SI"/>
          </a:p>
          <a:p>
            <a:endParaRPr lang="sl-SI"/>
          </a:p>
        </p:txBody>
      </p:sp>
      <p:pic>
        <p:nvPicPr>
          <p:cNvPr id="15" name="Slika 14" descr="Graf s prikazom odklona od povprečne  temperature zraka za pomlad v obdobju 1950-2023 glede na primerjalno obdobje 1991-2020. Negativni odkloni so prikazani z modrimi, pozitivni pa z rdečimi stolpci. ">
            <a:extLst>
              <a:ext uri="{FF2B5EF4-FFF2-40B4-BE49-F238E27FC236}">
                <a16:creationId xmlns:a16="http://schemas.microsoft.com/office/drawing/2014/main" id="{3A7CD722-5899-B9CE-0C1C-0A15830054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6" y="4890000"/>
            <a:ext cx="2952000" cy="1968000"/>
          </a:xfrm>
          <a:prstGeom prst="rect">
            <a:avLst/>
          </a:prstGeom>
        </p:spPr>
      </p:pic>
      <p:pic>
        <p:nvPicPr>
          <p:cNvPr id="17" name="Slika 16" descr="Graf s prikazom odklona od povprečne  temperature zraka za jesen v obdobju 1950-2023 glede na primerjalno obdobje 1991-2020. Negativni odkloni so prikazani z modrimi, pozitivni pa z rdečimi stolpci.  ">
            <a:extLst>
              <a:ext uri="{FF2B5EF4-FFF2-40B4-BE49-F238E27FC236}">
                <a16:creationId xmlns:a16="http://schemas.microsoft.com/office/drawing/2014/main" id="{DD86B905-E49A-403A-FE7D-3ED611B2D1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365" y="4890000"/>
            <a:ext cx="2952000" cy="1968000"/>
          </a:xfrm>
          <a:prstGeom prst="rect">
            <a:avLst/>
          </a:prstGeom>
        </p:spPr>
      </p:pic>
      <p:pic>
        <p:nvPicPr>
          <p:cNvPr id="18" name="Slika 17" descr="Graf s prikazom odklona od povprečne  temperature zraka za zimo v obdobju 1950-2023 glede na primerjalno obdobje 1991-2020. Negativni odkloni so prikazani z modrimi, pozitivni pa z rdečimi stolpci. ">
            <a:extLst>
              <a:ext uri="{FF2B5EF4-FFF2-40B4-BE49-F238E27FC236}">
                <a16:creationId xmlns:a16="http://schemas.microsoft.com/office/drawing/2014/main" id="{8DFE9CC7-2DBD-F04A-62AD-8CDDA6EB6A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374" y="4883855"/>
            <a:ext cx="2952000" cy="1968000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914AE704-B2F6-2E0B-620E-BFFD80AA1222}"/>
              </a:ext>
            </a:extLst>
          </p:cNvPr>
          <p:cNvSpPr txBox="1"/>
          <p:nvPr/>
        </p:nvSpPr>
        <p:spPr>
          <a:xfrm>
            <a:off x="242421" y="5108585"/>
            <a:ext cx="105664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l-SI" dirty="0">
                <a:solidFill>
                  <a:schemeClr val="tx2">
                    <a:lumMod val="49000"/>
                    <a:lumOff val="51000"/>
                  </a:schemeClr>
                </a:solidFill>
                <a:cs typeface="Arial"/>
              </a:rPr>
              <a:t>pomlad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8CBFDDC-EDAC-1F34-5CAC-F63AC231F8A6}"/>
              </a:ext>
            </a:extLst>
          </p:cNvPr>
          <p:cNvSpPr txBox="1"/>
          <p:nvPr/>
        </p:nvSpPr>
        <p:spPr>
          <a:xfrm>
            <a:off x="3331060" y="5108584"/>
            <a:ext cx="105664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l-SI" dirty="0">
                <a:solidFill>
                  <a:schemeClr val="tx2">
                    <a:lumMod val="49000"/>
                    <a:lumOff val="51000"/>
                  </a:schemeClr>
                </a:solidFill>
                <a:cs typeface="Arial"/>
              </a:rPr>
              <a:t>poletje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2E51C6E3-0632-D96D-0319-AD14D3A1B8E6}"/>
              </a:ext>
            </a:extLst>
          </p:cNvPr>
          <p:cNvSpPr txBox="1"/>
          <p:nvPr/>
        </p:nvSpPr>
        <p:spPr>
          <a:xfrm>
            <a:off x="6358740" y="5108584"/>
            <a:ext cx="105664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l-SI" dirty="0">
                <a:solidFill>
                  <a:schemeClr val="tx2">
                    <a:lumMod val="49000"/>
                    <a:lumOff val="51000"/>
                  </a:schemeClr>
                </a:solidFill>
                <a:cs typeface="Arial"/>
              </a:rPr>
              <a:t>jesen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CBDEC839-0624-DF96-281A-7E70A7D14170}"/>
              </a:ext>
            </a:extLst>
          </p:cNvPr>
          <p:cNvSpPr txBox="1"/>
          <p:nvPr/>
        </p:nvSpPr>
        <p:spPr>
          <a:xfrm>
            <a:off x="9467700" y="5108584"/>
            <a:ext cx="105664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l-SI" dirty="0">
                <a:solidFill>
                  <a:schemeClr val="tx2">
                    <a:lumMod val="49000"/>
                    <a:lumOff val="51000"/>
                  </a:schemeClr>
                </a:solidFill>
                <a:cs typeface="Arial"/>
              </a:rPr>
              <a:t>zima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B0A6663E-547B-3823-5737-EA4449F67887}"/>
              </a:ext>
            </a:extLst>
          </p:cNvPr>
          <p:cNvSpPr txBox="1"/>
          <p:nvPr/>
        </p:nvSpPr>
        <p:spPr>
          <a:xfrm>
            <a:off x="7801330" y="1747434"/>
            <a:ext cx="105664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l-SI" sz="2000" dirty="0">
                <a:solidFill>
                  <a:schemeClr val="tx2">
                    <a:lumMod val="49000"/>
                    <a:lumOff val="51000"/>
                  </a:schemeClr>
                </a:solidFill>
                <a:cs typeface="Arial"/>
              </a:rPr>
              <a:t>leto</a:t>
            </a:r>
          </a:p>
        </p:txBody>
      </p:sp>
    </p:spTree>
    <p:extLst>
      <p:ext uri="{BB962C8B-B14F-4D97-AF65-F5344CB8AC3E}">
        <p14:creationId xmlns:p14="http://schemas.microsoft.com/office/powerpoint/2010/main" val="1826880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785953" y="1202613"/>
            <a:ext cx="7136157" cy="507831"/>
          </a:xfrm>
        </p:spPr>
        <p:txBody>
          <a:bodyPr/>
          <a:lstStyle/>
          <a:p>
            <a:r>
              <a:rPr lang="sl-SI" dirty="0">
                <a:solidFill>
                  <a:schemeClr val="tx2"/>
                </a:solidFill>
                <a:latin typeface="Arial"/>
                <a:cs typeface="Arial"/>
              </a:rPr>
              <a:t>Izmerjene spremembe – temperatura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13"/>
          </p:nvPr>
        </p:nvSpPr>
        <p:spPr>
          <a:xfrm>
            <a:off x="5616450" y="2111382"/>
            <a:ext cx="6260170" cy="1906898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sl-SI" sz="2400" dirty="0">
                <a:solidFill>
                  <a:schemeClr val="tx2"/>
                </a:solidFill>
                <a:latin typeface="Arial"/>
                <a:cs typeface="Arial"/>
              </a:rPr>
              <a:t>temperaturni kazalniki</a:t>
            </a:r>
          </a:p>
          <a:p>
            <a:pPr marL="556895" lvl="1" indent="-213995"/>
            <a:r>
              <a:rPr lang="sl-SI" dirty="0">
                <a:solidFill>
                  <a:schemeClr val="tx2"/>
                </a:solidFill>
                <a:latin typeface="Arial"/>
                <a:cs typeface="Arial"/>
              </a:rPr>
              <a:t>vročinski ekstremi pogostejši</a:t>
            </a:r>
          </a:p>
          <a:p>
            <a:pPr marL="556895" lvl="1" indent="-213995"/>
            <a:r>
              <a:rPr lang="sl-SI" dirty="0">
                <a:solidFill>
                  <a:schemeClr val="tx2"/>
                </a:solidFill>
                <a:latin typeface="Arial"/>
                <a:cs typeface="Arial"/>
              </a:rPr>
              <a:t>ekstremi povezani z mrazom redkejši</a:t>
            </a:r>
          </a:p>
          <a:p>
            <a:pPr marL="299720" lvl="1" indent="0">
              <a:buNone/>
            </a:pPr>
            <a:r>
              <a:rPr lang="sl-SI" sz="1300" dirty="0">
                <a:solidFill>
                  <a:schemeClr val="tx2"/>
                </a:solidFill>
                <a:latin typeface="Arial"/>
                <a:cs typeface="Arial"/>
              </a:rPr>
              <a:t>     (podatki za postajo Šmartno pri Slovenj Gradcu)</a:t>
            </a:r>
          </a:p>
          <a:p>
            <a:endParaRPr lang="sl-SI" dirty="0"/>
          </a:p>
        </p:txBody>
      </p:sp>
      <p:pic>
        <p:nvPicPr>
          <p:cNvPr id="2" name="Slika 1" descr="Graf s prikazom pojava prvega vročinskega vala v obdobju 1950-2023, označeno s pikami v obdobju med majem in septembrom.">
            <a:extLst>
              <a:ext uri="{FF2B5EF4-FFF2-40B4-BE49-F238E27FC236}">
                <a16:creationId xmlns:a16="http://schemas.microsoft.com/office/drawing/2014/main" id="{4CFD7CA2-B0F2-25B8-823D-D92713225E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02" y="1869485"/>
            <a:ext cx="4437009" cy="2689417"/>
          </a:xfrm>
          <a:prstGeom prst="rect">
            <a:avLst/>
          </a:prstGeom>
        </p:spPr>
      </p:pic>
      <p:pic>
        <p:nvPicPr>
          <p:cNvPr id="3" name="Slika 2" descr="Graf s prikazom števila vročih dni z maksimalno temperaturo nad 30 stopinj Celzija v obdobju 1950-2020. Črna črta prikazuje trend povečanja 1.4 dni na desetletje.">
            <a:extLst>
              <a:ext uri="{FF2B5EF4-FFF2-40B4-BE49-F238E27FC236}">
                <a16:creationId xmlns:a16="http://schemas.microsoft.com/office/drawing/2014/main" id="{CABDACDE-AA73-9219-C43F-07482647EB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87" y="4535661"/>
            <a:ext cx="3240000" cy="2314286"/>
          </a:xfrm>
          <a:prstGeom prst="rect">
            <a:avLst/>
          </a:prstGeom>
        </p:spPr>
      </p:pic>
      <p:pic>
        <p:nvPicPr>
          <p:cNvPr id="6" name="Slika 5" descr="Graf s prikazom števila hladnih dni, ko je  minimalna dnevna temperatura manj kot nič stopinj Celzija za obdobje 1950 - 2020. Črna črta prikazuje trend zmanjšanja 4.2 dni na desetletje.">
            <a:extLst>
              <a:ext uri="{FF2B5EF4-FFF2-40B4-BE49-F238E27FC236}">
                <a16:creationId xmlns:a16="http://schemas.microsoft.com/office/drawing/2014/main" id="{C6DCDF6C-1630-6439-0CF9-C00E1070F3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774" y="4547203"/>
            <a:ext cx="3240000" cy="2314286"/>
          </a:xfrm>
          <a:prstGeom prst="rect">
            <a:avLst/>
          </a:prstGeom>
        </p:spPr>
      </p:pic>
      <p:pic>
        <p:nvPicPr>
          <p:cNvPr id="7" name="Slika 6" descr="Graf s prikazom števila ledenih dni, ko je maksimalna dnevna temperatua pod nič stopinj Celzija za obdobje 1950-2020. Črna črta prikazuje trend zmanjšanja 2.8 dni na desetletje.">
            <a:extLst>
              <a:ext uri="{FF2B5EF4-FFF2-40B4-BE49-F238E27FC236}">
                <a16:creationId xmlns:a16="http://schemas.microsoft.com/office/drawing/2014/main" id="{B7F6AE23-8F9E-ADA0-7EA4-69E09C97CB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386" y="4558902"/>
            <a:ext cx="3240000" cy="2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58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7" descr="Zemljevid velikosti in zanesljivosti trenda v spremembi višine padavin po postajah. Trend se prikazuje v procentih na desetletje. Na jugu Slovenije veliki rjavi krožci nakazujejo na negativen zanesljiv trend. ">
            <a:extLst>
              <a:ext uri="{FF2B5EF4-FFF2-40B4-BE49-F238E27FC236}">
                <a16:creationId xmlns:a16="http://schemas.microsoft.com/office/drawing/2014/main" id="{E435BECD-3714-CEC1-4833-A771B35424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593" y="1737795"/>
            <a:ext cx="4549246" cy="293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798348" y="1202929"/>
            <a:ext cx="6363573" cy="507831"/>
          </a:xfrm>
        </p:spPr>
        <p:txBody>
          <a:bodyPr/>
          <a:lstStyle/>
          <a:p>
            <a:r>
              <a:rPr lang="sl-SI" dirty="0">
                <a:solidFill>
                  <a:schemeClr val="tx2"/>
                </a:solidFill>
                <a:latin typeface="Arial"/>
                <a:cs typeface="Arial"/>
              </a:rPr>
              <a:t>Izmerjene spremembe – padavine</a:t>
            </a:r>
          </a:p>
        </p:txBody>
      </p:sp>
      <p:pic>
        <p:nvPicPr>
          <p:cNvPr id="2" name="Slika 1" descr="Graf s prikazom odklona višine padavin na letni ravni za obdobje 1950-2023 glede na primerjalno obdobje 1991-2020.   Negativni odkloni so prikazani z oranžnimi, pozitivni pa z zelenimi stolpci. ">
            <a:extLst>
              <a:ext uri="{FF2B5EF4-FFF2-40B4-BE49-F238E27FC236}">
                <a16:creationId xmlns:a16="http://schemas.microsoft.com/office/drawing/2014/main" id="{DE8D7EA4-7645-79B6-3EAA-434BCA3878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265" y="155943"/>
            <a:ext cx="4212000" cy="2808000"/>
          </a:xfrm>
          <a:prstGeom prst="rect">
            <a:avLst/>
          </a:prstGeom>
        </p:spPr>
      </p:pic>
      <p:pic>
        <p:nvPicPr>
          <p:cNvPr id="3" name="Slika 2" descr="Graf s prikazom odklona višine padavin za pomlad za obdobje 1950-2023 glede na primerjalno obdobje 1991-2020.   Negativni odkloni so prikazani z oranžnimi, pozitivni pa z zelenimi stolpci. ">
            <a:extLst>
              <a:ext uri="{FF2B5EF4-FFF2-40B4-BE49-F238E27FC236}">
                <a16:creationId xmlns:a16="http://schemas.microsoft.com/office/drawing/2014/main" id="{AD708F8C-F544-D582-9099-4B061FEC8A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7" y="4784840"/>
            <a:ext cx="2952000" cy="1968000"/>
          </a:xfrm>
          <a:prstGeom prst="rect">
            <a:avLst/>
          </a:prstGeom>
        </p:spPr>
      </p:pic>
      <p:pic>
        <p:nvPicPr>
          <p:cNvPr id="7" name="Slika 6" descr="Graf s prikazom odklona višine padavin za poletje za obdobje 1950-2023 glede na primerjalno obdobje 1991-2020.   Negativni odkloni so prikazani z oranžnimi, pozitivni pa z zelenimi stolpci. ">
            <a:extLst>
              <a:ext uri="{FF2B5EF4-FFF2-40B4-BE49-F238E27FC236}">
                <a16:creationId xmlns:a16="http://schemas.microsoft.com/office/drawing/2014/main" id="{6BD941EA-DCC0-A280-2920-B8EB70945E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8969" y="4789246"/>
            <a:ext cx="2952000" cy="1968000"/>
          </a:xfrm>
          <a:prstGeom prst="rect">
            <a:avLst/>
          </a:prstGeom>
        </p:spPr>
      </p:pic>
      <p:pic>
        <p:nvPicPr>
          <p:cNvPr id="8" name="Slika 7" descr="Graf s prikazom odklona višine padavin za jesen za obdobje 1950-2023 glede na primerjalno obdobje 1991-2020.  Negativni odkloni so prikazani z oranžnimi, pozitivni pa z zelenimi stolpci. ">
            <a:extLst>
              <a:ext uri="{FF2B5EF4-FFF2-40B4-BE49-F238E27FC236}">
                <a16:creationId xmlns:a16="http://schemas.microsoft.com/office/drawing/2014/main" id="{873C8E6C-756E-87B0-E78C-7BF32563C0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665" y="4790601"/>
            <a:ext cx="2952000" cy="1968000"/>
          </a:xfrm>
          <a:prstGeom prst="rect">
            <a:avLst/>
          </a:prstGeom>
        </p:spPr>
      </p:pic>
      <p:pic>
        <p:nvPicPr>
          <p:cNvPr id="9" name="Slika 8" descr="Graf s prikazom odklona višine padavin za zimo za obdobje 1950-2023 glede na primerjalno obdobje 1991-2020.   Negativni odkloni so prikazani z oranžnimi, pozitivni pa z zelenimi stolpci. ">
            <a:extLst>
              <a:ext uri="{FF2B5EF4-FFF2-40B4-BE49-F238E27FC236}">
                <a16:creationId xmlns:a16="http://schemas.microsoft.com/office/drawing/2014/main" id="{669D2B13-92D8-CE7F-4014-8624358A66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220" y="4790601"/>
            <a:ext cx="2952000" cy="1968000"/>
          </a:xfrm>
          <a:prstGeom prst="rect">
            <a:avLst/>
          </a:prstGeom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DF77E175-37AE-5F3C-D473-A15E4EC0B144}"/>
              </a:ext>
            </a:extLst>
          </p:cNvPr>
          <p:cNvSpPr txBox="1"/>
          <p:nvPr/>
        </p:nvSpPr>
        <p:spPr>
          <a:xfrm>
            <a:off x="4824164" y="3047637"/>
            <a:ext cx="7310629" cy="17235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200">
                <a:solidFill>
                  <a:schemeClr val="tx2"/>
                </a:solidFill>
              </a:rPr>
              <a:t>višina padavin časovno in prostorsko zelo spremenljiva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200">
                <a:solidFill>
                  <a:schemeClr val="tx2"/>
                </a:solidFill>
              </a:rPr>
              <a:t>poleti statistično značilno upadanje (~ -4%/desetletje)</a:t>
            </a:r>
            <a:endParaRPr lang="sl-SI" sz="2200">
              <a:solidFill>
                <a:schemeClr val="tx2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200">
                <a:solidFill>
                  <a:schemeClr val="tx2"/>
                </a:solidFill>
              </a:rPr>
              <a:t>ostale sezone neznačilne</a:t>
            </a:r>
            <a:endParaRPr lang="sl-SI" sz="2200">
              <a:solidFill>
                <a:schemeClr val="tx2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200">
                <a:solidFill>
                  <a:schemeClr val="tx2"/>
                </a:solidFill>
              </a:rPr>
              <a:t>opazen dvig padavin pozimi </a:t>
            </a:r>
            <a:endParaRPr lang="sl-SI" sz="2200">
              <a:solidFill>
                <a:schemeClr val="tx2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/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3FDCF0A4-E7E7-5ACC-927E-79F7FC1798B0}"/>
              </a:ext>
            </a:extLst>
          </p:cNvPr>
          <p:cNvSpPr txBox="1"/>
          <p:nvPr/>
        </p:nvSpPr>
        <p:spPr>
          <a:xfrm>
            <a:off x="2091541" y="4793625"/>
            <a:ext cx="9347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l-SI">
                <a:solidFill>
                  <a:schemeClr val="tx2">
                    <a:lumMod val="49000"/>
                    <a:lumOff val="51000"/>
                  </a:schemeClr>
                </a:solidFill>
                <a:cs typeface="Arial"/>
              </a:rPr>
              <a:t>pomlad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FF69D392-653C-C7C2-C0ED-4B10989E1023}"/>
              </a:ext>
            </a:extLst>
          </p:cNvPr>
          <p:cNvSpPr txBox="1"/>
          <p:nvPr/>
        </p:nvSpPr>
        <p:spPr>
          <a:xfrm>
            <a:off x="5017620" y="4793624"/>
            <a:ext cx="8636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l-SI">
                <a:solidFill>
                  <a:schemeClr val="tx2">
                    <a:lumMod val="49000"/>
                    <a:lumOff val="51000"/>
                  </a:schemeClr>
                </a:solidFill>
                <a:cs typeface="Arial"/>
              </a:rPr>
              <a:t>poletje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D0912EFB-5C94-CAE6-E9F7-94130609C1B5}"/>
              </a:ext>
            </a:extLst>
          </p:cNvPr>
          <p:cNvSpPr txBox="1"/>
          <p:nvPr/>
        </p:nvSpPr>
        <p:spPr>
          <a:xfrm>
            <a:off x="8268820" y="4783464"/>
            <a:ext cx="80264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l-SI">
                <a:solidFill>
                  <a:schemeClr val="tx2">
                    <a:lumMod val="49000"/>
                    <a:lumOff val="51000"/>
                  </a:schemeClr>
                </a:solidFill>
                <a:cs typeface="Arial"/>
              </a:rPr>
              <a:t>jesen</a:t>
            </a:r>
            <a:endParaRPr lang="sl-SI">
              <a:solidFill>
                <a:schemeClr val="tx2">
                  <a:lumMod val="49000"/>
                  <a:lumOff val="51000"/>
                </a:schemeClr>
              </a:solidFill>
            </a:endParaRP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DA513D8B-81E7-8562-D5E2-4B85B838385A}"/>
              </a:ext>
            </a:extLst>
          </p:cNvPr>
          <p:cNvSpPr txBox="1"/>
          <p:nvPr/>
        </p:nvSpPr>
        <p:spPr>
          <a:xfrm>
            <a:off x="11367620" y="4793624"/>
            <a:ext cx="7315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l-SI">
                <a:solidFill>
                  <a:schemeClr val="tx2">
                    <a:lumMod val="49000"/>
                    <a:lumOff val="51000"/>
                  </a:schemeClr>
                </a:solidFill>
                <a:cs typeface="Arial"/>
              </a:rPr>
              <a:t>zima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F61AF4E4-7E5B-D1EB-F9C6-2B065F66E2D5}"/>
              </a:ext>
            </a:extLst>
          </p:cNvPr>
          <p:cNvSpPr txBox="1"/>
          <p:nvPr/>
        </p:nvSpPr>
        <p:spPr>
          <a:xfrm>
            <a:off x="9955380" y="272424"/>
            <a:ext cx="105664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sl-SI" sz="2000">
                <a:solidFill>
                  <a:schemeClr val="tx2">
                    <a:lumMod val="49000"/>
                    <a:lumOff val="51000"/>
                  </a:schemeClr>
                </a:solidFill>
                <a:cs typeface="Arial"/>
              </a:rPr>
              <a:t>leto</a:t>
            </a:r>
          </a:p>
        </p:txBody>
      </p:sp>
    </p:spTree>
    <p:extLst>
      <p:ext uri="{BB962C8B-B14F-4D97-AF65-F5344CB8AC3E}">
        <p14:creationId xmlns:p14="http://schemas.microsoft.com/office/powerpoint/2010/main" val="37301485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a1" id="{CC08A27F-5F1C-4D71-A0D7-88AF516CE8FE}" vid="{AC08255A-8322-4704-86B2-8C4ACF1A45CE}"/>
    </a:ext>
  </a:extLst>
</a:theme>
</file>

<file path=ppt/theme/theme2.xml><?xml version="1.0" encoding="utf-8"?>
<a:theme xmlns:a="http://schemas.openxmlformats.org/drawingml/2006/main" name="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9D6ACB4-D733-447C-8F59-3B16D8492285}" vid="{CC434BAE-111D-427F-AC7D-AA4FC129A8A8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5FB3A2811F0B4CB8DB6B6F19267831" ma:contentTypeVersion="9" ma:contentTypeDescription="Ustvari nov dokument." ma:contentTypeScope="" ma:versionID="d74adfba1c483192b3c04ccd8a7b77a8">
  <xsd:schema xmlns:xsd="http://www.w3.org/2001/XMLSchema" xmlns:xs="http://www.w3.org/2001/XMLSchema" xmlns:p="http://schemas.microsoft.com/office/2006/metadata/properties" xmlns:ns2="ff8bc824-7dc5-403e-8d7e-bff8dde3a2a6" targetNamespace="http://schemas.microsoft.com/office/2006/metadata/properties" ma:root="true" ma:fieldsID="ed7c22660b1147f35ce8923db9d32142" ns2:_="">
    <xsd:import namespace="ff8bc824-7dc5-403e-8d7e-bff8dde3a2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bc824-7dc5-403e-8d7e-bff8dde3a2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1E748E-321D-4BCA-85D0-127BF230A9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D29BF1-8AC5-442C-8154-B62FF58C43D7}">
  <ds:schemaRefs>
    <ds:schemaRef ds:uri="8e9fffdc-9867-4238-ac7e-2376fba15a0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C2FD296-F860-4B6F-992A-4E9FA34EE7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8bc824-7dc5-403e-8d7e-bff8dde3a2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455</TotalTime>
  <Words>709</Words>
  <Application>Microsoft Office PowerPoint</Application>
  <PresentationFormat>Širokozaslonsko</PresentationFormat>
  <Paragraphs>120</Paragraphs>
  <Slides>18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18</vt:i4>
      </vt:variant>
    </vt:vector>
  </HeadingPairs>
  <TitlesOfParts>
    <vt:vector size="23" baseType="lpstr">
      <vt:lpstr>Aptos</vt:lpstr>
      <vt:lpstr>Arial</vt:lpstr>
      <vt:lpstr>Calibri</vt:lpstr>
      <vt:lpstr>Tema1</vt:lpstr>
      <vt:lpstr>Custom Design</vt:lpstr>
      <vt:lpstr>Spremembe podnebja v Sloveniji skozi pretekla desetletja in kaj lahko pričakujemo v prihodnosti?</vt:lpstr>
      <vt:lpstr>Kaj je vreme?</vt:lpstr>
      <vt:lpstr>Kaj je vreme?</vt:lpstr>
      <vt:lpstr>Kaj je podnebje?</vt:lpstr>
      <vt:lpstr>Kaj je podnebje?</vt:lpstr>
      <vt:lpstr>Kaj je podnebje?</vt:lpstr>
      <vt:lpstr>Izmerjene spremembe – temperatura</vt:lpstr>
      <vt:lpstr>Izmerjene spremembe – temperatura</vt:lpstr>
      <vt:lpstr>Izmerjene spremembe – padavine</vt:lpstr>
      <vt:lpstr>Izmerjene spremembe – ostale spremenljivke</vt:lpstr>
      <vt:lpstr>Izmerjene spremembe – ostale spremenljivke</vt:lpstr>
      <vt:lpstr>Izmerjene spremembe – ostale spremenljivke</vt:lpstr>
      <vt:lpstr>Podnebni scenariji</vt:lpstr>
      <vt:lpstr>Kaj nas čaka?</vt:lpstr>
      <vt:lpstr>Kaj nas čaka?</vt:lpstr>
      <vt:lpstr>Kaj nas čaka?</vt:lpstr>
      <vt:lpstr>Zaključek</vt:lpstr>
      <vt:lpstr>Dodatni viri informacij</vt:lpstr>
    </vt:vector>
  </TitlesOfParts>
  <Company>ARSO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Dušan Rehberger - SI</dc:creator>
  <cp:lastModifiedBy>Katja Klančar</cp:lastModifiedBy>
  <cp:revision>41</cp:revision>
  <dcterms:created xsi:type="dcterms:W3CDTF">2022-03-08T08:41:01Z</dcterms:created>
  <dcterms:modified xsi:type="dcterms:W3CDTF">2024-10-08T14:26:35Z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0x010100895FB3A2811F0B4CB8DB6B6F19267831</vt:lpwstr>
  </property>
</Properties>
</file>