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4"/>
  </p:sldMasterIdLst>
  <p:notesMasterIdLst>
    <p:notesMasterId r:id="rId38"/>
  </p:notesMasterIdLst>
  <p:handoutMasterIdLst>
    <p:handoutMasterId r:id="rId39"/>
  </p:handoutMasterIdLst>
  <p:sldIdLst>
    <p:sldId id="256" r:id="rId5"/>
    <p:sldId id="271" r:id="rId6"/>
    <p:sldId id="293" r:id="rId7"/>
    <p:sldId id="272" r:id="rId8"/>
    <p:sldId id="273" r:id="rId9"/>
    <p:sldId id="274" r:id="rId10"/>
    <p:sldId id="275" r:id="rId11"/>
    <p:sldId id="279" r:id="rId12"/>
    <p:sldId id="282" r:id="rId13"/>
    <p:sldId id="290" r:id="rId14"/>
    <p:sldId id="289" r:id="rId15"/>
    <p:sldId id="288" r:id="rId16"/>
    <p:sldId id="287" r:id="rId17"/>
    <p:sldId id="314" r:id="rId18"/>
    <p:sldId id="306" r:id="rId19"/>
    <p:sldId id="308" r:id="rId20"/>
    <p:sldId id="281" r:id="rId21"/>
    <p:sldId id="303" r:id="rId22"/>
    <p:sldId id="304" r:id="rId23"/>
    <p:sldId id="300" r:id="rId24"/>
    <p:sldId id="302" r:id="rId25"/>
    <p:sldId id="266" r:id="rId26"/>
    <p:sldId id="309" r:id="rId27"/>
    <p:sldId id="257" r:id="rId28"/>
    <p:sldId id="313" r:id="rId29"/>
    <p:sldId id="311" r:id="rId30"/>
    <p:sldId id="312" r:id="rId31"/>
    <p:sldId id="316" r:id="rId32"/>
    <p:sldId id="280" r:id="rId33"/>
    <p:sldId id="305" r:id="rId34"/>
    <p:sldId id="315" r:id="rId35"/>
    <p:sldId id="278" r:id="rId36"/>
    <p:sldId id="30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2FAF2F"/>
    <a:srgbClr val="1F7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etel slo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86" d="100"/>
          <a:sy n="86" d="100"/>
        </p:scale>
        <p:origin x="10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662"/>
    </p:cViewPr>
  </p:sorterViewPr>
  <p:notesViewPr>
    <p:cSldViewPr snapToGrid="0" showGuides="1">
      <p:cViewPr varScale="1">
        <p:scale>
          <a:sx n="75" d="100"/>
          <a:sy n="75" d="100"/>
        </p:scale>
        <p:origin x="21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6AC-4E4B-A4B5-FF93BA8EBFD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6AC-4E4B-A4B5-FF93BA8EBFD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6AC-4E4B-A4B5-FF93BA8EBFD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6AC-4E4B-A4B5-FF93BA8EBFDA}"/>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j-lt"/>
                    <a:ea typeface="+mn-ea"/>
                    <a:cs typeface="+mn-cs"/>
                  </a:defRPr>
                </a:pPr>
                <a:endParaRPr lang="sl-SI"/>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_54_DTJ_predmet_group!$A$68:$A$71</c:f>
              <c:strCache>
                <c:ptCount val="4"/>
                <c:pt idx="0">
                  <c:v>Angleščina</c:v>
                </c:pt>
                <c:pt idx="1">
                  <c:v>Francoščina</c:v>
                </c:pt>
                <c:pt idx="2">
                  <c:v>Italijanščina</c:v>
                </c:pt>
                <c:pt idx="3">
                  <c:v>Nemščina</c:v>
                </c:pt>
              </c:strCache>
            </c:strRef>
          </c:cat>
          <c:val>
            <c:numRef>
              <c:f>_54_DTJ_predmet_group!$B$68:$B$71</c:f>
              <c:numCache>
                <c:formatCode>#,##0</c:formatCode>
                <c:ptCount val="4"/>
                <c:pt idx="0">
                  <c:v>632</c:v>
                </c:pt>
                <c:pt idx="1">
                  <c:v>539</c:v>
                </c:pt>
                <c:pt idx="2">
                  <c:v>1306</c:v>
                </c:pt>
                <c:pt idx="3">
                  <c:v>10569</c:v>
                </c:pt>
              </c:numCache>
            </c:numRef>
          </c:val>
          <c:extLst xmlns:c16r2="http://schemas.microsoft.com/office/drawing/2015/06/chart">
            <c:ext xmlns:c16="http://schemas.microsoft.com/office/drawing/2014/chart" uri="{C3380CC4-5D6E-409C-BE32-E72D297353CC}">
              <c16:uniqueId val="{00000008-A6AC-4E4B-A4B5-FF93BA8EBFD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870-4C45-9A46-DF1EA6A10DA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870-4C45-9A46-DF1EA6A10DA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870-4C45-9A46-DF1EA6A10DA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870-4C45-9A46-DF1EA6A10DA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870-4C45-9A46-DF1EA6A10DA0}"/>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870-4C45-9A46-DF1EA6A10DA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j-lt"/>
                    <a:ea typeface="+mn-ea"/>
                    <a:cs typeface="+mn-cs"/>
                  </a:defRPr>
                </a:pPr>
                <a:endParaRPr lang="sl-SI"/>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_54_DTJ_predmet_group!$E$68:$E$73</c:f>
              <c:strCache>
                <c:ptCount val="6"/>
                <c:pt idx="0">
                  <c:v>Angleščina</c:v>
                </c:pt>
                <c:pt idx="1">
                  <c:v>Francoščina</c:v>
                </c:pt>
                <c:pt idx="2">
                  <c:v>Hrvaščina</c:v>
                </c:pt>
                <c:pt idx="3">
                  <c:v>Italijanščina</c:v>
                </c:pt>
                <c:pt idx="4">
                  <c:v>Madžarščina</c:v>
                </c:pt>
                <c:pt idx="5">
                  <c:v>Nemščina</c:v>
                </c:pt>
              </c:strCache>
            </c:strRef>
          </c:cat>
          <c:val>
            <c:numRef>
              <c:f>_54_DTJ_predmet_group!$F$68:$F$73</c:f>
              <c:numCache>
                <c:formatCode>#,##0</c:formatCode>
                <c:ptCount val="6"/>
                <c:pt idx="0">
                  <c:v>89</c:v>
                </c:pt>
                <c:pt idx="1">
                  <c:v>347</c:v>
                </c:pt>
                <c:pt idx="2">
                  <c:v>63</c:v>
                </c:pt>
                <c:pt idx="3">
                  <c:v>252</c:v>
                </c:pt>
                <c:pt idx="4">
                  <c:v>30</c:v>
                </c:pt>
                <c:pt idx="5">
                  <c:v>2592</c:v>
                </c:pt>
              </c:numCache>
            </c:numRef>
          </c:val>
          <c:extLst xmlns:c16r2="http://schemas.microsoft.com/office/drawing/2015/06/chart">
            <c:ext xmlns:c16="http://schemas.microsoft.com/office/drawing/2014/chart" uri="{C3380CC4-5D6E-409C-BE32-E72D297353CC}">
              <c16:uniqueId val="{0000000C-B870-4C45-9A46-DF1EA6A10DA0}"/>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7FF-42A9-A773-BA558B5B372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7FF-42A9-A773-BA558B5B372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7FF-42A9-A773-BA558B5B372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7FF-42A9-A773-BA558B5B372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7FF-42A9-A773-BA558B5B3723}"/>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7FF-42A9-A773-BA558B5B3723}"/>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7FF-42A9-A773-BA558B5B3723}"/>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7FF-42A9-A773-BA558B5B3723}"/>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E7FF-42A9-A773-BA558B5B3723}"/>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7FF-42A9-A773-BA558B5B3723}"/>
              </c:ext>
            </c:extLst>
          </c:dPt>
          <c:dLbls>
            <c:dLbl>
              <c:idx val="2"/>
              <c:layout>
                <c:manualLayout>
                  <c:x val="4.1991761150333422E-2"/>
                  <c:y val="1.545749075935682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7FF-42A9-A773-BA558B5B3723}"/>
                </c:ext>
                <c:ext xmlns:c15="http://schemas.microsoft.com/office/drawing/2012/chart" uri="{CE6537A1-D6FC-4f65-9D91-7224C49458BB}">
                  <c15:layout/>
                </c:ext>
              </c:extLst>
            </c:dLbl>
            <c:dLbl>
              <c:idx val="3"/>
              <c:layout>
                <c:manualLayout>
                  <c:x val="5.039011338040026E-3"/>
                  <c:y val="3.671154055347249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E7FF-42A9-A773-BA558B5B3723}"/>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09-E7FF-42A9-A773-BA558B5B3723}"/>
                </c:ext>
                <c:ext xmlns:c15="http://schemas.microsoft.com/office/drawing/2012/chart" uri="{CE6537A1-D6FC-4f65-9D91-7224C49458BB}"/>
              </c:extLst>
            </c:dLbl>
            <c:dLbl>
              <c:idx val="5"/>
              <c:layout>
                <c:manualLayout>
                  <c:x val="0"/>
                  <c:y val="3.864372689839206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E7FF-42A9-A773-BA558B5B3723}"/>
                </c:ext>
                <c:ext xmlns:c15="http://schemas.microsoft.com/office/drawing/2012/chart" uri="{CE6537A1-D6FC-4f65-9D91-7224C49458BB}">
                  <c15:layout/>
                </c:ext>
              </c:extLst>
            </c:dLbl>
            <c:dLbl>
              <c:idx val="8"/>
              <c:delete val="1"/>
              <c:extLst xmlns:c16r2="http://schemas.microsoft.com/office/drawing/2015/06/chart">
                <c:ext xmlns:c16="http://schemas.microsoft.com/office/drawing/2014/chart" uri="{C3380CC4-5D6E-409C-BE32-E72D297353CC}">
                  <c16:uniqueId val="{00000011-E7FF-42A9-A773-BA558B5B3723}"/>
                </c:ex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mj-lt"/>
                    <a:ea typeface="+mn-ea"/>
                    <a:cs typeface="+mn-cs"/>
                  </a:defRPr>
                </a:pPr>
                <a:endParaRPr lang="sl-SI"/>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_54_DTJ_predmet_group!$E$14:$E$23</c:f>
              <c:strCache>
                <c:ptCount val="10"/>
                <c:pt idx="0">
                  <c:v>Angleščina</c:v>
                </c:pt>
                <c:pt idx="1">
                  <c:v>Francoščina</c:v>
                </c:pt>
                <c:pt idx="2">
                  <c:v>Hrvaščina</c:v>
                </c:pt>
                <c:pt idx="3">
                  <c:v>Italijanščina</c:v>
                </c:pt>
                <c:pt idx="4">
                  <c:v>Kitajščina</c:v>
                </c:pt>
                <c:pt idx="5">
                  <c:v>Latinščina</c:v>
                </c:pt>
                <c:pt idx="6">
                  <c:v>Nemščina</c:v>
                </c:pt>
                <c:pt idx="7">
                  <c:v>Ruščina</c:v>
                </c:pt>
                <c:pt idx="8">
                  <c:v>Slovenski znakovni jezik</c:v>
                </c:pt>
                <c:pt idx="9">
                  <c:v>Španščina</c:v>
                </c:pt>
              </c:strCache>
            </c:strRef>
          </c:cat>
          <c:val>
            <c:numRef>
              <c:f>_54_DTJ_predmet_group!$F$14:$F$23</c:f>
              <c:numCache>
                <c:formatCode>#,##0</c:formatCode>
                <c:ptCount val="10"/>
                <c:pt idx="0">
                  <c:v>695</c:v>
                </c:pt>
                <c:pt idx="1">
                  <c:v>917</c:v>
                </c:pt>
                <c:pt idx="2">
                  <c:v>78</c:v>
                </c:pt>
                <c:pt idx="3">
                  <c:v>886</c:v>
                </c:pt>
                <c:pt idx="4">
                  <c:v>28</c:v>
                </c:pt>
                <c:pt idx="5">
                  <c:v>214</c:v>
                </c:pt>
                <c:pt idx="6">
                  <c:v>9939</c:v>
                </c:pt>
                <c:pt idx="7">
                  <c:v>93</c:v>
                </c:pt>
                <c:pt idx="8">
                  <c:v>62</c:v>
                </c:pt>
                <c:pt idx="9">
                  <c:v>1581</c:v>
                </c:pt>
              </c:numCache>
            </c:numRef>
          </c:val>
          <c:extLst xmlns:c16r2="http://schemas.microsoft.com/office/drawing/2015/06/chart">
            <c:ext xmlns:c16="http://schemas.microsoft.com/office/drawing/2014/chart" uri="{C3380CC4-5D6E-409C-BE32-E72D297353CC}">
              <c16:uniqueId val="{00000014-E7FF-42A9-A773-BA558B5B372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en-US" dirty="0" err="1">
                        <a:solidFill>
                          <a:schemeClr val="bg1"/>
                        </a:solidFill>
                      </a:rPr>
                      <a:t>Šport</a:t>
                    </a:r>
                    <a:r>
                      <a:rPr lang="en-US" dirty="0">
                        <a:solidFill>
                          <a:schemeClr val="bg1"/>
                        </a:solidFill>
                      </a:rPr>
                      <a:t>
25,6%</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3781-44B0-9B81-89D479CDE91C}"/>
                </c:ext>
                <c:ext xmlns:c15="http://schemas.microsoft.com/office/drawing/2012/chart" uri="{CE6537A1-D6FC-4f65-9D91-7224C49458BB}">
                  <c15:layout/>
                </c:ext>
              </c:extLst>
            </c:dLbl>
            <c:dLbl>
              <c:idx val="1"/>
              <c:numFmt formatCode="0.0%" sourceLinked="0"/>
              <c:spPr/>
              <c:txPr>
                <a:bodyPr/>
                <a:lstStyle/>
                <a:p>
                  <a:pPr>
                    <a:defRPr sz="1800" b="1" baseline="0">
                      <a:solidFill>
                        <a:schemeClr val="bg1"/>
                      </a:solidFill>
                      <a:latin typeface="Arial Narrow" panose="020B0606020202030204" pitchFamily="34" charset="0"/>
                    </a:defRPr>
                  </a:pPr>
                  <a:endParaRPr lang="sl-SI"/>
                </a:p>
              </c:txPr>
              <c:showLegendKey val="0"/>
              <c:showVal val="0"/>
              <c:showCatName val="1"/>
              <c:showSerName val="0"/>
              <c:showPercent val="1"/>
              <c:showBubbleSize val="0"/>
            </c:dLbl>
            <c:dLbl>
              <c:idx val="2"/>
              <c:numFmt formatCode="0.0%" sourceLinked="0"/>
              <c:spPr/>
              <c:txPr>
                <a:bodyPr/>
                <a:lstStyle/>
                <a:p>
                  <a:pPr>
                    <a:defRPr sz="1800" b="1" baseline="0">
                      <a:solidFill>
                        <a:schemeClr val="bg1"/>
                      </a:solidFill>
                      <a:latin typeface="Arial Narrow" panose="020B0606020202030204" pitchFamily="34" charset="0"/>
                    </a:defRPr>
                  </a:pPr>
                  <a:endParaRPr lang="sl-SI"/>
                </a:p>
              </c:txPr>
              <c:showLegendKey val="0"/>
              <c:showVal val="0"/>
              <c:showCatName val="1"/>
              <c:showSerName val="0"/>
              <c:showPercent val="1"/>
              <c:showBubbleSize val="0"/>
            </c:dLbl>
            <c:dLbl>
              <c:idx val="3"/>
              <c:numFmt formatCode="0.0%" sourceLinked="0"/>
              <c:spPr/>
              <c:txPr>
                <a:bodyPr/>
                <a:lstStyle/>
                <a:p>
                  <a:pPr>
                    <a:defRPr sz="1800" b="1" baseline="0">
                      <a:solidFill>
                        <a:schemeClr val="bg1"/>
                      </a:solidFill>
                      <a:latin typeface="Arial Narrow" panose="020B0606020202030204" pitchFamily="34" charset="0"/>
                    </a:defRPr>
                  </a:pPr>
                  <a:endParaRPr lang="sl-SI"/>
                </a:p>
              </c:txPr>
              <c:showLegendKey val="0"/>
              <c:showVal val="0"/>
              <c:showCatName val="1"/>
              <c:showSerName val="0"/>
              <c:showPercent val="1"/>
              <c:showBubbleSize val="0"/>
            </c:dLbl>
            <c:dLbl>
              <c:idx val="4"/>
              <c:numFmt formatCode="0.0%" sourceLinked="0"/>
              <c:spPr/>
              <c:txPr>
                <a:bodyPr/>
                <a:lstStyle/>
                <a:p>
                  <a:pPr>
                    <a:defRPr sz="1800" b="1" baseline="0">
                      <a:solidFill>
                        <a:schemeClr val="bg1"/>
                      </a:solidFill>
                      <a:latin typeface="Arial Narrow" panose="020B0606020202030204" pitchFamily="34" charset="0"/>
                    </a:defRPr>
                  </a:pPr>
                  <a:endParaRPr lang="sl-SI"/>
                </a:p>
              </c:txPr>
              <c:showLegendKey val="0"/>
              <c:showVal val="0"/>
              <c:showCatName val="1"/>
              <c:showSerName val="0"/>
              <c:showPercent val="1"/>
              <c:showBubbleSize val="0"/>
            </c:dLbl>
            <c:dLbl>
              <c:idx val="5"/>
              <c:numFmt formatCode="0.0%" sourceLinked="0"/>
              <c:spPr/>
              <c:txPr>
                <a:bodyPr/>
                <a:lstStyle/>
                <a:p>
                  <a:pPr>
                    <a:defRPr sz="1800" b="1" baseline="0">
                      <a:solidFill>
                        <a:schemeClr val="bg1"/>
                      </a:solidFill>
                      <a:latin typeface="Arial Narrow" panose="020B0606020202030204" pitchFamily="34" charset="0"/>
                    </a:defRPr>
                  </a:pPr>
                  <a:endParaRPr lang="sl-SI"/>
                </a:p>
              </c:txPr>
              <c:showLegendKey val="0"/>
              <c:showVal val="0"/>
              <c:showCatName val="1"/>
              <c:showSerName val="0"/>
              <c:showPercent val="1"/>
              <c:showBubbleSize val="0"/>
            </c:dLbl>
            <c:dLbl>
              <c:idx val="6"/>
              <c:numFmt formatCode="0.0%" sourceLinked="0"/>
              <c:spPr/>
              <c:txPr>
                <a:bodyPr/>
                <a:lstStyle/>
                <a:p>
                  <a:pPr>
                    <a:defRPr sz="1800" b="1" baseline="0">
                      <a:solidFill>
                        <a:schemeClr val="bg1"/>
                      </a:solidFill>
                      <a:latin typeface="Arial Narrow" panose="020B0606020202030204" pitchFamily="34" charset="0"/>
                    </a:defRPr>
                  </a:pPr>
                  <a:endParaRPr lang="sl-SI"/>
                </a:p>
              </c:txPr>
              <c:showLegendKey val="0"/>
              <c:showVal val="0"/>
              <c:showCatName val="1"/>
              <c:showSerName val="0"/>
              <c:showPercent val="1"/>
              <c:showBubbleSize val="0"/>
            </c:dLbl>
            <c:dLbl>
              <c:idx val="7"/>
              <c:layout>
                <c:manualLayout>
                  <c:x val="-0.14394586978877918"/>
                  <c:y val="9.0598290856046676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3781-44B0-9B81-89D479CDE91C}"/>
                </c:ext>
                <c:ext xmlns:c15="http://schemas.microsoft.com/office/drawing/2012/chart" uri="{CE6537A1-D6FC-4f65-9D91-7224C49458BB}">
                  <c15:layout/>
                </c:ext>
              </c:extLst>
            </c:dLbl>
            <c:dLbl>
              <c:idx val="8"/>
              <c:layout>
                <c:manualLayout>
                  <c:x val="-7.3396761990709852E-2"/>
                  <c:y val="5.2875679786871188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2C7-4076-B9A6-CF8C162D39FF}"/>
                </c:ext>
                <c:ext xmlns:c15="http://schemas.microsoft.com/office/drawing/2012/chart" uri="{CE6537A1-D6FC-4f65-9D91-7224C49458BB}">
                  <c15:layout/>
                </c:ext>
              </c:extLst>
            </c:dLbl>
            <c:dLbl>
              <c:idx val="19"/>
              <c:layout>
                <c:manualLayout>
                  <c:x val="0.21682712474319465"/>
                  <c:y val="9.2398691286815854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52C7-4076-B9A6-CF8C162D39FF}"/>
                </c:ext>
                <c:ext xmlns:c15="http://schemas.microsoft.com/office/drawing/2012/chart" uri="{CE6537A1-D6FC-4f65-9D91-7224C49458BB}">
                  <c15:layout/>
                </c:ext>
              </c:extLst>
            </c:dLbl>
            <c:dLbl>
              <c:idx val="20"/>
              <c:layout>
                <c:manualLayout>
                  <c:x val="0.28496063727249893"/>
                  <c:y val="0.15559365113064846"/>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52C7-4076-B9A6-CF8C162D39FF}"/>
                </c:ext>
                <c:ext xmlns:c15="http://schemas.microsoft.com/office/drawing/2012/chart" uri="{CE6537A1-D6FC-4f65-9D91-7224C49458BB}">
                  <c15:layout/>
                </c:ext>
              </c:extLst>
            </c:dLbl>
            <c:numFmt formatCode="0.0%" sourceLinked="0"/>
            <c:spPr>
              <a:noFill/>
              <a:ln>
                <a:noFill/>
              </a:ln>
              <a:effectLst/>
            </c:spPr>
            <c:txPr>
              <a:bodyPr/>
              <a:lstStyle/>
              <a:p>
                <a:pPr>
                  <a:defRPr sz="1800" b="1" baseline="0">
                    <a:latin typeface="Arial Narrow" panose="020B0606020202030204" pitchFamily="34" charset="0"/>
                  </a:defRPr>
                </a:pPr>
                <a:endParaRPr lang="sl-SI"/>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Zbirnik!$A$4:$A$24</c:f>
              <c:strCache>
                <c:ptCount val="21"/>
                <c:pt idx="0">
                  <c:v>Šport</c:v>
                </c:pt>
                <c:pt idx="1">
                  <c:v>Jeziki</c:v>
                </c:pt>
                <c:pt idx="2">
                  <c:v>Računalništvo</c:v>
                </c:pt>
                <c:pt idx="3">
                  <c:v>Likovna umetnost</c:v>
                </c:pt>
                <c:pt idx="4">
                  <c:v>Gospodinjstvo</c:v>
                </c:pt>
                <c:pt idx="5">
                  <c:v>Tehnika</c:v>
                </c:pt>
                <c:pt idx="6">
                  <c:v>Kemija</c:v>
                </c:pt>
                <c:pt idx="7">
                  <c:v>Drama</c:v>
                </c:pt>
                <c:pt idx="8">
                  <c:v>Etnologija</c:v>
                </c:pt>
                <c:pt idx="9">
                  <c:v>Geografija</c:v>
                </c:pt>
                <c:pt idx="10">
                  <c:v>Mediji</c:v>
                </c:pt>
                <c:pt idx="11">
                  <c:v>Astronomija</c:v>
                </c:pt>
                <c:pt idx="12">
                  <c:v>Glasba</c:v>
                </c:pt>
                <c:pt idx="13">
                  <c:v>Biologija</c:v>
                </c:pt>
                <c:pt idx="14">
                  <c:v>Matematika in logika</c:v>
                </c:pt>
                <c:pt idx="15">
                  <c:v>Šah</c:v>
                </c:pt>
                <c:pt idx="16">
                  <c:v>Filozofija</c:v>
                </c:pt>
                <c:pt idx="17">
                  <c:v>Verstva in etika</c:v>
                </c:pt>
                <c:pt idx="18">
                  <c:v>Kmetijstvo</c:v>
                </c:pt>
                <c:pt idx="19">
                  <c:v>Zgodovina</c:v>
                </c:pt>
                <c:pt idx="20">
                  <c:v>Fizika</c:v>
                </c:pt>
              </c:strCache>
            </c:strRef>
          </c:cat>
          <c:val>
            <c:numRef>
              <c:f>Zbirnik!$B$4:$B$24</c:f>
              <c:numCache>
                <c:formatCode>#,##0</c:formatCode>
                <c:ptCount val="21"/>
                <c:pt idx="0">
                  <c:v>25297</c:v>
                </c:pt>
                <c:pt idx="1">
                  <c:v>19098</c:v>
                </c:pt>
                <c:pt idx="2">
                  <c:v>9634</c:v>
                </c:pt>
                <c:pt idx="3">
                  <c:v>9521</c:v>
                </c:pt>
                <c:pt idx="4">
                  <c:v>7125</c:v>
                </c:pt>
                <c:pt idx="5">
                  <c:v>7027</c:v>
                </c:pt>
                <c:pt idx="6">
                  <c:v>4432</c:v>
                </c:pt>
                <c:pt idx="7">
                  <c:v>2528</c:v>
                </c:pt>
                <c:pt idx="8">
                  <c:v>2321</c:v>
                </c:pt>
                <c:pt idx="9">
                  <c:v>2290</c:v>
                </c:pt>
                <c:pt idx="10">
                  <c:v>1989</c:v>
                </c:pt>
                <c:pt idx="11">
                  <c:v>1676</c:v>
                </c:pt>
                <c:pt idx="12">
                  <c:v>1619</c:v>
                </c:pt>
                <c:pt idx="13">
                  <c:v>1505</c:v>
                </c:pt>
                <c:pt idx="14">
                  <c:v>738</c:v>
                </c:pt>
                <c:pt idx="15">
                  <c:v>729</c:v>
                </c:pt>
                <c:pt idx="16">
                  <c:v>656</c:v>
                </c:pt>
                <c:pt idx="17">
                  <c:v>389</c:v>
                </c:pt>
                <c:pt idx="18">
                  <c:v>203</c:v>
                </c:pt>
                <c:pt idx="19">
                  <c:v>105</c:v>
                </c:pt>
                <c:pt idx="20">
                  <c:v>75</c:v>
                </c:pt>
              </c:numCache>
            </c:numRef>
          </c:val>
          <c:extLst xmlns:c16r2="http://schemas.microsoft.com/office/drawing/2015/06/chart">
            <c:ext xmlns:c16="http://schemas.microsoft.com/office/drawing/2014/chart" uri="{C3380CC4-5D6E-409C-BE32-E72D297353CC}">
              <c16:uniqueId val="{00000008-3781-44B0-9B81-89D479CDE91C}"/>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tLst xmlns:c16r2="http://schemas.microsoft.com/office/drawing/2015/06/chart">
              <c:ext xmlns:c16="http://schemas.microsoft.com/office/drawing/2014/chart" uri="{C3380CC4-5D6E-409C-BE32-E72D297353CC}">
                <c16:uniqueId val="{00000000-52DE-4CDA-987A-00FE0A05F987}"/>
              </c:ext>
            </c:extLst>
          </c:dPt>
          <c:dPt>
            <c:idx val="1"/>
            <c:bubble3D val="0"/>
            <c:extLst xmlns:c16r2="http://schemas.microsoft.com/office/drawing/2015/06/chart">
              <c:ext xmlns:c16="http://schemas.microsoft.com/office/drawing/2014/chart" uri="{C3380CC4-5D6E-409C-BE32-E72D297353CC}">
                <c16:uniqueId val="{00000001-52DE-4CDA-987A-00FE0A05F987}"/>
              </c:ext>
            </c:extLst>
          </c:dPt>
          <c:dLbls>
            <c:dLbl>
              <c:idx val="0"/>
              <c:spPr>
                <a:noFill/>
                <a:ln>
                  <a:noFill/>
                </a:ln>
                <a:effectLst/>
              </c:spPr>
              <c:txPr>
                <a:bodyPr wrap="square" lIns="38100" tIns="19050" rIns="38100" bIns="19050" anchor="ctr">
                  <a:spAutoFit/>
                </a:bodyPr>
                <a:lstStyle/>
                <a:p>
                  <a:pPr>
                    <a:defRPr sz="2000" b="1">
                      <a:latin typeface="Arial" panose="020B0604020202020204" pitchFamily="34" charset="0"/>
                      <a:cs typeface="Arial" panose="020B0604020202020204" pitchFamily="34" charset="0"/>
                    </a:defRPr>
                  </a:pPr>
                  <a:endParaRPr lang="sl-SI"/>
                </a:p>
              </c:txPr>
              <c:showLegendKey val="0"/>
              <c:showVal val="0"/>
              <c:showCatName val="0"/>
              <c:showSerName val="0"/>
              <c:showPercent val="1"/>
              <c:showBubbleSize val="0"/>
            </c:dLbl>
            <c:dLbl>
              <c:idx val="1"/>
              <c:layout/>
              <c:tx>
                <c:rich>
                  <a:bodyPr wrap="square" lIns="38100" tIns="19050" rIns="38100" bIns="19050" anchor="ctr">
                    <a:noAutofit/>
                  </a:bodyPr>
                  <a:lstStyle/>
                  <a:p>
                    <a:pPr>
                      <a:defRPr sz="2000"/>
                    </a:pPr>
                    <a:fld id="{80FE6284-834A-4A20-B287-FD54F7DD1A4F}" type="PERCENTAGE">
                      <a:rPr lang="en-US" sz="2000" b="1">
                        <a:latin typeface="Arial" panose="020B0604020202020204" pitchFamily="34" charset="0"/>
                        <a:cs typeface="Arial" panose="020B0604020202020204" pitchFamily="34" charset="0"/>
                      </a:rPr>
                      <a:pPr>
                        <a:defRPr sz="2000"/>
                      </a:pPr>
                      <a:t>[ODSTOTEK]</a:t>
                    </a:fld>
                    <a:endParaRPr lang="sl-SI"/>
                  </a:p>
                </c:rich>
              </c:tx>
              <c:spPr>
                <a:noFill/>
                <a:ln>
                  <a:noFill/>
                </a:ln>
                <a:effectLst/>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2DE-4CDA-987A-00FE0A05F987}"/>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wrap="square" lIns="38100" tIns="19050" rIns="38100" bIns="19050" anchor="ctr">
                <a:spAutoFit/>
              </a:bodyPr>
              <a:lstStyle/>
              <a:p>
                <a:pPr>
                  <a:defRPr sz="2000"/>
                </a:pPr>
                <a:endParaRPr lang="sl-SI"/>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List1!$A$33:$A$34</c:f>
              <c:strCache>
                <c:ptCount val="2"/>
                <c:pt idx="0">
                  <c:v>Obvezni</c:v>
                </c:pt>
                <c:pt idx="1">
                  <c:v>Razširjeni</c:v>
                </c:pt>
              </c:strCache>
            </c:strRef>
          </c:cat>
          <c:val>
            <c:numRef>
              <c:f>List1!$B$33:$B$34</c:f>
              <c:numCache>
                <c:formatCode>#,##0.00</c:formatCode>
                <c:ptCount val="2"/>
                <c:pt idx="0">
                  <c:v>8425.5</c:v>
                </c:pt>
                <c:pt idx="1">
                  <c:v>4906.5</c:v>
                </c:pt>
              </c:numCache>
            </c:numRef>
          </c:val>
          <c:extLst xmlns:c16r2="http://schemas.microsoft.com/office/drawing/2015/06/chart">
            <c:ext xmlns:c16="http://schemas.microsoft.com/office/drawing/2014/chart" uri="{C3380CC4-5D6E-409C-BE32-E72D297353CC}">
              <c16:uniqueId val="{00000002-52DE-4CDA-987A-00FE0A05F987}"/>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pie3DChart>
        <c:varyColors val="1"/>
        <c:ser>
          <c:idx val="0"/>
          <c:order val="0"/>
          <c:explosion val="22"/>
          <c:dPt>
            <c:idx val="0"/>
            <c:bubble3D val="0"/>
            <c:extLst xmlns:c16r2="http://schemas.microsoft.com/office/drawing/2015/06/chart">
              <c:ext xmlns:c16="http://schemas.microsoft.com/office/drawing/2014/chart" uri="{C3380CC4-5D6E-409C-BE32-E72D297353CC}">
                <c16:uniqueId val="{00000000-8558-4EC1-9B7C-397855221758}"/>
              </c:ext>
            </c:extLst>
          </c:dPt>
          <c:dPt>
            <c:idx val="1"/>
            <c:bubble3D val="0"/>
            <c:extLst xmlns:c16r2="http://schemas.microsoft.com/office/drawing/2015/06/chart">
              <c:ext xmlns:c16="http://schemas.microsoft.com/office/drawing/2014/chart" uri="{C3380CC4-5D6E-409C-BE32-E72D297353CC}">
                <c16:uniqueId val="{00000001-8558-4EC1-9B7C-397855221758}"/>
              </c:ext>
            </c:extLst>
          </c:dPt>
          <c:dPt>
            <c:idx val="2"/>
            <c:bubble3D val="0"/>
            <c:extLst xmlns:c16r2="http://schemas.microsoft.com/office/drawing/2015/06/chart">
              <c:ext xmlns:c16="http://schemas.microsoft.com/office/drawing/2014/chart" uri="{C3380CC4-5D6E-409C-BE32-E72D297353CC}">
                <c16:uniqueId val="{00000002-8558-4EC1-9B7C-397855221758}"/>
              </c:ext>
            </c:extLst>
          </c:dPt>
          <c:dPt>
            <c:idx val="3"/>
            <c:bubble3D val="0"/>
            <c:extLst xmlns:c16r2="http://schemas.microsoft.com/office/drawing/2015/06/chart">
              <c:ext xmlns:c16="http://schemas.microsoft.com/office/drawing/2014/chart" uri="{C3380CC4-5D6E-409C-BE32-E72D297353CC}">
                <c16:uniqueId val="{00000003-8558-4EC1-9B7C-397855221758}"/>
              </c:ext>
            </c:extLst>
          </c:dPt>
          <c:dPt>
            <c:idx val="4"/>
            <c:bubble3D val="0"/>
            <c:extLst xmlns:c16r2="http://schemas.microsoft.com/office/drawing/2015/06/chart">
              <c:ext xmlns:c16="http://schemas.microsoft.com/office/drawing/2014/chart" uri="{C3380CC4-5D6E-409C-BE32-E72D297353CC}">
                <c16:uniqueId val="{00000004-8558-4EC1-9B7C-397855221758}"/>
              </c:ext>
            </c:extLst>
          </c:dPt>
          <c:dPt>
            <c:idx val="5"/>
            <c:bubble3D val="0"/>
            <c:extLst xmlns:c16r2="http://schemas.microsoft.com/office/drawing/2015/06/chart">
              <c:ext xmlns:c16="http://schemas.microsoft.com/office/drawing/2014/chart" uri="{C3380CC4-5D6E-409C-BE32-E72D297353CC}">
                <c16:uniqueId val="{00000005-8558-4EC1-9B7C-397855221758}"/>
              </c:ext>
            </c:extLst>
          </c:dPt>
          <c:dLbls>
            <c:spPr>
              <a:noFill/>
              <a:ln>
                <a:noFill/>
              </a:ln>
              <a:effectLst/>
            </c:spPr>
            <c:txPr>
              <a:bodyPr wrap="square" lIns="38100" tIns="19050" rIns="38100" bIns="19050" anchor="ctr">
                <a:spAutoFit/>
              </a:bodyPr>
              <a:lstStyle/>
              <a:p>
                <a:pPr>
                  <a:defRPr sz="2000" b="1">
                    <a:latin typeface="Tw Cen MT" panose="020B0602020104020603" pitchFamily="34" charset="-18"/>
                  </a:defRPr>
                </a:pPr>
                <a:endParaRPr lang="sl-SI"/>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List1!$A$23:$A$28</c:f>
              <c:strCache>
                <c:ptCount val="6"/>
                <c:pt idx="0">
                  <c:v>NIP drugi tuji jezik</c:v>
                </c:pt>
                <c:pt idx="1">
                  <c:v>Individualna in skupinska pomoč</c:v>
                </c:pt>
                <c:pt idx="2">
                  <c:v>Dopolnilni in dodatni pouk</c:v>
                </c:pt>
                <c:pt idx="3">
                  <c:v>Interesne dejavnosti sistemizirane </c:v>
                </c:pt>
                <c:pt idx="4">
                  <c:v>Jutranje varstvo*</c:v>
                </c:pt>
                <c:pt idx="5">
                  <c:v>Podaljšano bivanje</c:v>
                </c:pt>
              </c:strCache>
            </c:strRef>
          </c:cat>
          <c:val>
            <c:numRef>
              <c:f>List1!$B$23:$B$28</c:f>
              <c:numCache>
                <c:formatCode>#,##0.0</c:formatCode>
                <c:ptCount val="6"/>
                <c:pt idx="0">
                  <c:v>444</c:v>
                </c:pt>
                <c:pt idx="1">
                  <c:v>168</c:v>
                </c:pt>
                <c:pt idx="2">
                  <c:v>336</c:v>
                </c:pt>
                <c:pt idx="3">
                  <c:v>672</c:v>
                </c:pt>
                <c:pt idx="4">
                  <c:v>76</c:v>
                </c:pt>
                <c:pt idx="5">
                  <c:v>3420</c:v>
                </c:pt>
              </c:numCache>
            </c:numRef>
          </c:val>
          <c:extLst xmlns:c16r2="http://schemas.microsoft.com/office/drawing/2015/06/chart">
            <c:ext xmlns:c16="http://schemas.microsoft.com/office/drawing/2014/chart" uri="{C3380CC4-5D6E-409C-BE32-E72D297353CC}">
              <c16:uniqueId val="{00000008-8558-4EC1-9B7C-397855221758}"/>
            </c:ext>
          </c:extLst>
        </c:ser>
        <c:ser>
          <c:idx val="1"/>
          <c:order val="1"/>
          <c:explosion val="25"/>
          <c:dPt>
            <c:idx val="0"/>
            <c:bubble3D val="0"/>
            <c:extLst xmlns:c16r2="http://schemas.microsoft.com/office/drawing/2015/06/chart">
              <c:ext xmlns:c16="http://schemas.microsoft.com/office/drawing/2014/chart" uri="{C3380CC4-5D6E-409C-BE32-E72D297353CC}">
                <c16:uniqueId val="{00000009-8558-4EC1-9B7C-397855221758}"/>
              </c:ext>
            </c:extLst>
          </c:dPt>
          <c:dPt>
            <c:idx val="1"/>
            <c:bubble3D val="0"/>
            <c:extLst xmlns:c16r2="http://schemas.microsoft.com/office/drawing/2015/06/chart">
              <c:ext xmlns:c16="http://schemas.microsoft.com/office/drawing/2014/chart" uri="{C3380CC4-5D6E-409C-BE32-E72D297353CC}">
                <c16:uniqueId val="{0000000A-8558-4EC1-9B7C-397855221758}"/>
              </c:ext>
            </c:extLst>
          </c:dPt>
          <c:dPt>
            <c:idx val="2"/>
            <c:bubble3D val="0"/>
            <c:extLst xmlns:c16r2="http://schemas.microsoft.com/office/drawing/2015/06/chart">
              <c:ext xmlns:c16="http://schemas.microsoft.com/office/drawing/2014/chart" uri="{C3380CC4-5D6E-409C-BE32-E72D297353CC}">
                <c16:uniqueId val="{0000000B-8558-4EC1-9B7C-397855221758}"/>
              </c:ext>
            </c:extLst>
          </c:dPt>
          <c:dPt>
            <c:idx val="3"/>
            <c:bubble3D val="0"/>
            <c:extLst xmlns:c16r2="http://schemas.microsoft.com/office/drawing/2015/06/chart">
              <c:ext xmlns:c16="http://schemas.microsoft.com/office/drawing/2014/chart" uri="{C3380CC4-5D6E-409C-BE32-E72D297353CC}">
                <c16:uniqueId val="{0000000C-8558-4EC1-9B7C-397855221758}"/>
              </c:ext>
            </c:extLst>
          </c:dPt>
          <c:dPt>
            <c:idx val="4"/>
            <c:bubble3D val="0"/>
            <c:extLst xmlns:c16r2="http://schemas.microsoft.com/office/drawing/2015/06/chart">
              <c:ext xmlns:c16="http://schemas.microsoft.com/office/drawing/2014/chart" uri="{C3380CC4-5D6E-409C-BE32-E72D297353CC}">
                <c16:uniqueId val="{0000000D-8558-4EC1-9B7C-397855221758}"/>
              </c:ext>
            </c:extLst>
          </c:dPt>
          <c:dPt>
            <c:idx val="5"/>
            <c:bubble3D val="0"/>
            <c:extLst xmlns:c16r2="http://schemas.microsoft.com/office/drawing/2015/06/chart">
              <c:ext xmlns:c16="http://schemas.microsoft.com/office/drawing/2014/chart" uri="{C3380CC4-5D6E-409C-BE32-E72D297353CC}">
                <c16:uniqueId val="{0000000E-8558-4EC1-9B7C-397855221758}"/>
              </c:ext>
            </c:extLst>
          </c:dPt>
          <c:cat>
            <c:strRef>
              <c:f>List1!$A$23:$A$28</c:f>
              <c:strCache>
                <c:ptCount val="6"/>
                <c:pt idx="0">
                  <c:v>NIP drugi tuji jezik</c:v>
                </c:pt>
                <c:pt idx="1">
                  <c:v>Individualna in skupinska pomoč</c:v>
                </c:pt>
                <c:pt idx="2">
                  <c:v>Dopolnilni in dodatni pouk</c:v>
                </c:pt>
                <c:pt idx="3">
                  <c:v>Interesne dejavnosti sistemizirane </c:v>
                </c:pt>
                <c:pt idx="4">
                  <c:v>Jutranje varstvo*</c:v>
                </c:pt>
                <c:pt idx="5">
                  <c:v>Podaljšano bivanje</c:v>
                </c:pt>
              </c:strCache>
            </c:strRef>
          </c:cat>
          <c:val>
            <c:numRef>
              <c:f>List1!$C$23:$C$28</c:f>
              <c:numCache>
                <c:formatCode>#,##0.0</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11-8558-4EC1-9B7C-397855221758}"/>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66250134786244275"/>
          <c:y val="9.9337748344370855E-2"/>
          <c:w val="0.32708399878743244"/>
          <c:h val="0.79801324503311255"/>
        </c:manualLayout>
      </c:layout>
      <c:overlay val="0"/>
      <c:txPr>
        <a:bodyPr/>
        <a:lstStyle/>
        <a:p>
          <a:pPr>
            <a:defRPr sz="2400">
              <a:latin typeface="+mj-lt"/>
            </a:defRPr>
          </a:pPr>
          <a:endParaRPr lang="sl-SI"/>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pie3DChart>
        <c:varyColors val="1"/>
        <c:ser>
          <c:idx val="0"/>
          <c:order val="0"/>
          <c:explosion val="25"/>
          <c:dPt>
            <c:idx val="0"/>
            <c:bubble3D val="0"/>
            <c:extLst xmlns:c16r2="http://schemas.microsoft.com/office/drawing/2015/06/chart">
              <c:ext xmlns:c16="http://schemas.microsoft.com/office/drawing/2014/chart" uri="{C3380CC4-5D6E-409C-BE32-E72D297353CC}">
                <c16:uniqueId val="{00000000-859E-487E-93AE-11002AF6AD1C}"/>
              </c:ext>
            </c:extLst>
          </c:dPt>
          <c:dPt>
            <c:idx val="1"/>
            <c:bubble3D val="0"/>
            <c:extLst xmlns:c16r2="http://schemas.microsoft.com/office/drawing/2015/06/chart">
              <c:ext xmlns:c16="http://schemas.microsoft.com/office/drawing/2014/chart" uri="{C3380CC4-5D6E-409C-BE32-E72D297353CC}">
                <c16:uniqueId val="{00000001-859E-487E-93AE-11002AF6AD1C}"/>
              </c:ext>
            </c:extLst>
          </c:dPt>
          <c:dPt>
            <c:idx val="2"/>
            <c:bubble3D val="0"/>
            <c:extLst xmlns:c16r2="http://schemas.microsoft.com/office/drawing/2015/06/chart">
              <c:ext xmlns:c16="http://schemas.microsoft.com/office/drawing/2014/chart" uri="{C3380CC4-5D6E-409C-BE32-E72D297353CC}">
                <c16:uniqueId val="{00000002-859E-487E-93AE-11002AF6AD1C}"/>
              </c:ext>
            </c:extLst>
          </c:dPt>
          <c:dPt>
            <c:idx val="3"/>
            <c:bubble3D val="0"/>
            <c:extLst xmlns:c16r2="http://schemas.microsoft.com/office/drawing/2015/06/chart">
              <c:ext xmlns:c16="http://schemas.microsoft.com/office/drawing/2014/chart" uri="{C3380CC4-5D6E-409C-BE32-E72D297353CC}">
                <c16:uniqueId val="{00000003-859E-487E-93AE-11002AF6AD1C}"/>
              </c:ext>
            </c:extLst>
          </c:dPt>
          <c:dPt>
            <c:idx val="4"/>
            <c:bubble3D val="0"/>
            <c:extLst xmlns:c16r2="http://schemas.microsoft.com/office/drawing/2015/06/chart">
              <c:ext xmlns:c16="http://schemas.microsoft.com/office/drawing/2014/chart" uri="{C3380CC4-5D6E-409C-BE32-E72D297353CC}">
                <c16:uniqueId val="{00000004-859E-487E-93AE-11002AF6AD1C}"/>
              </c:ext>
            </c:extLst>
          </c:dPt>
          <c:dPt>
            <c:idx val="5"/>
            <c:bubble3D val="0"/>
            <c:extLst xmlns:c16r2="http://schemas.microsoft.com/office/drawing/2015/06/chart">
              <c:ext xmlns:c16="http://schemas.microsoft.com/office/drawing/2014/chart" uri="{C3380CC4-5D6E-409C-BE32-E72D297353CC}">
                <c16:uniqueId val="{00000005-859E-487E-93AE-11002AF6AD1C}"/>
              </c:ext>
            </c:extLst>
          </c:dPt>
          <c:dLbls>
            <c:spPr>
              <a:noFill/>
              <a:ln>
                <a:noFill/>
              </a:ln>
              <a:effectLst/>
            </c:spPr>
            <c:txPr>
              <a:bodyPr wrap="square" lIns="38100" tIns="19050" rIns="38100" bIns="19050" anchor="ctr">
                <a:spAutoFit/>
              </a:bodyPr>
              <a:lstStyle/>
              <a:p>
                <a:pPr>
                  <a:defRPr sz="2000" b="1">
                    <a:latin typeface="+mj-lt"/>
                  </a:defRPr>
                </a:pPr>
                <a:endParaRPr lang="sl-SI"/>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List1!$A$23:$A$28</c:f>
              <c:strCache>
                <c:ptCount val="6"/>
                <c:pt idx="0">
                  <c:v>NIP drugi tuji jezik</c:v>
                </c:pt>
                <c:pt idx="1">
                  <c:v>Individualna in skupinska pomoč</c:v>
                </c:pt>
                <c:pt idx="2">
                  <c:v>Dopolnilni in dodatni pouk</c:v>
                </c:pt>
                <c:pt idx="3">
                  <c:v>Interesne dejavnosti sistemizirane </c:v>
                </c:pt>
                <c:pt idx="4">
                  <c:v>Jutranje varstvo*</c:v>
                </c:pt>
                <c:pt idx="5">
                  <c:v>Podaljšano bivanje</c:v>
                </c:pt>
              </c:strCache>
            </c:strRef>
          </c:cat>
          <c:val>
            <c:numRef>
              <c:f>List1!$B$23:$B$28</c:f>
              <c:numCache>
                <c:formatCode>#,##0.0</c:formatCode>
                <c:ptCount val="6"/>
                <c:pt idx="0">
                  <c:v>444</c:v>
                </c:pt>
                <c:pt idx="1">
                  <c:v>168</c:v>
                </c:pt>
                <c:pt idx="2">
                  <c:v>336</c:v>
                </c:pt>
                <c:pt idx="3">
                  <c:v>672</c:v>
                </c:pt>
                <c:pt idx="4">
                  <c:v>76</c:v>
                </c:pt>
                <c:pt idx="5">
                  <c:v>3420</c:v>
                </c:pt>
              </c:numCache>
            </c:numRef>
          </c:val>
          <c:extLst xmlns:c16r2="http://schemas.microsoft.com/office/drawing/2015/06/chart">
            <c:ext xmlns:c16="http://schemas.microsoft.com/office/drawing/2014/chart" uri="{C3380CC4-5D6E-409C-BE32-E72D297353CC}">
              <c16:uniqueId val="{00000006-859E-487E-93AE-11002AF6AD1C}"/>
            </c:ext>
          </c:extLst>
        </c:ser>
        <c:ser>
          <c:idx val="1"/>
          <c:order val="1"/>
          <c:explosion val="25"/>
          <c:dPt>
            <c:idx val="0"/>
            <c:bubble3D val="0"/>
            <c:extLst xmlns:c16r2="http://schemas.microsoft.com/office/drawing/2015/06/chart">
              <c:ext xmlns:c16="http://schemas.microsoft.com/office/drawing/2014/chart" uri="{C3380CC4-5D6E-409C-BE32-E72D297353CC}">
                <c16:uniqueId val="{00000007-859E-487E-93AE-11002AF6AD1C}"/>
              </c:ext>
            </c:extLst>
          </c:dPt>
          <c:dPt>
            <c:idx val="1"/>
            <c:bubble3D val="0"/>
            <c:extLst xmlns:c16r2="http://schemas.microsoft.com/office/drawing/2015/06/chart">
              <c:ext xmlns:c16="http://schemas.microsoft.com/office/drawing/2014/chart" uri="{C3380CC4-5D6E-409C-BE32-E72D297353CC}">
                <c16:uniqueId val="{00000008-859E-487E-93AE-11002AF6AD1C}"/>
              </c:ext>
            </c:extLst>
          </c:dPt>
          <c:dPt>
            <c:idx val="2"/>
            <c:bubble3D val="0"/>
            <c:extLst xmlns:c16r2="http://schemas.microsoft.com/office/drawing/2015/06/chart">
              <c:ext xmlns:c16="http://schemas.microsoft.com/office/drawing/2014/chart" uri="{C3380CC4-5D6E-409C-BE32-E72D297353CC}">
                <c16:uniqueId val="{00000009-859E-487E-93AE-11002AF6AD1C}"/>
              </c:ext>
            </c:extLst>
          </c:dPt>
          <c:dPt>
            <c:idx val="3"/>
            <c:bubble3D val="0"/>
            <c:extLst xmlns:c16r2="http://schemas.microsoft.com/office/drawing/2015/06/chart">
              <c:ext xmlns:c16="http://schemas.microsoft.com/office/drawing/2014/chart" uri="{C3380CC4-5D6E-409C-BE32-E72D297353CC}">
                <c16:uniqueId val="{0000000A-859E-487E-93AE-11002AF6AD1C}"/>
              </c:ext>
            </c:extLst>
          </c:dPt>
          <c:dPt>
            <c:idx val="4"/>
            <c:bubble3D val="0"/>
            <c:extLst xmlns:c16r2="http://schemas.microsoft.com/office/drawing/2015/06/chart">
              <c:ext xmlns:c16="http://schemas.microsoft.com/office/drawing/2014/chart" uri="{C3380CC4-5D6E-409C-BE32-E72D297353CC}">
                <c16:uniqueId val="{0000000B-859E-487E-93AE-11002AF6AD1C}"/>
              </c:ext>
            </c:extLst>
          </c:dPt>
          <c:dPt>
            <c:idx val="5"/>
            <c:bubble3D val="0"/>
            <c:extLst xmlns:c16r2="http://schemas.microsoft.com/office/drawing/2015/06/chart">
              <c:ext xmlns:c16="http://schemas.microsoft.com/office/drawing/2014/chart" uri="{C3380CC4-5D6E-409C-BE32-E72D297353CC}">
                <c16:uniqueId val="{0000000C-859E-487E-93AE-11002AF6AD1C}"/>
              </c:ext>
            </c:extLst>
          </c:dPt>
          <c:cat>
            <c:strRef>
              <c:f>List1!$A$23:$A$28</c:f>
              <c:strCache>
                <c:ptCount val="6"/>
                <c:pt idx="0">
                  <c:v>NIP drugi tuji jezik</c:v>
                </c:pt>
                <c:pt idx="1">
                  <c:v>Individualna in skupinska pomoč</c:v>
                </c:pt>
                <c:pt idx="2">
                  <c:v>Dopolnilni in dodatni pouk</c:v>
                </c:pt>
                <c:pt idx="3">
                  <c:v>Interesne dejavnosti sistemizirane </c:v>
                </c:pt>
                <c:pt idx="4">
                  <c:v>Jutranje varstvo*</c:v>
                </c:pt>
                <c:pt idx="5">
                  <c:v>Podaljšano bivanje</c:v>
                </c:pt>
              </c:strCache>
            </c:strRef>
          </c:cat>
          <c:val>
            <c:numRef>
              <c:f>List1!$C$23:$C$28</c:f>
              <c:numCache>
                <c:formatCode>#,##0.0</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D-859E-487E-93AE-11002AF6AD1C}"/>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2">
                <a:lumMod val="40000"/>
                <a:lumOff val="60000"/>
              </a:schemeClr>
            </a:solidFill>
          </c:spPr>
          <c:dLbls>
            <c:spPr>
              <a:noFill/>
              <a:ln>
                <a:noFill/>
              </a:ln>
              <a:effectLst/>
            </c:spPr>
            <c:txPr>
              <a:bodyPr wrap="square" lIns="38100" tIns="19050" rIns="38100" bIns="19050" anchor="ctr">
                <a:spAutoFit/>
              </a:bodyPr>
              <a:lstStyle/>
              <a:p>
                <a:pPr>
                  <a:defRPr sz="1800" b="1">
                    <a:latin typeface="Arial Narrow" panose="020B0606020202030204" pitchFamily="34" charset="0"/>
                  </a:defRPr>
                </a:pPr>
                <a:endParaRPr lang="sl-SI"/>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List1!$A$23:$A$28</c:f>
              <c:strCache>
                <c:ptCount val="6"/>
                <c:pt idx="0">
                  <c:v>NIP drugi tuji jezik</c:v>
                </c:pt>
                <c:pt idx="1">
                  <c:v>Individualna in skupinska pomoč</c:v>
                </c:pt>
                <c:pt idx="2">
                  <c:v>Dopolnilni in dodatni pouk</c:v>
                </c:pt>
                <c:pt idx="3">
                  <c:v>Interesne dejavnosti sistemizirane </c:v>
                </c:pt>
                <c:pt idx="4">
                  <c:v>Jutranje varstvo*</c:v>
                </c:pt>
                <c:pt idx="5">
                  <c:v>Podaljšano bivanje</c:v>
                </c:pt>
              </c:strCache>
            </c:strRef>
          </c:cat>
          <c:val>
            <c:numRef>
              <c:f>List1!$B$23:$B$28</c:f>
              <c:numCache>
                <c:formatCode>#,##0.0</c:formatCode>
                <c:ptCount val="6"/>
                <c:pt idx="0">
                  <c:v>444</c:v>
                </c:pt>
                <c:pt idx="1">
                  <c:v>168</c:v>
                </c:pt>
                <c:pt idx="2">
                  <c:v>336</c:v>
                </c:pt>
                <c:pt idx="3">
                  <c:v>672</c:v>
                </c:pt>
                <c:pt idx="4">
                  <c:v>76</c:v>
                </c:pt>
                <c:pt idx="5">
                  <c:v>3420</c:v>
                </c:pt>
              </c:numCache>
            </c:numRef>
          </c:val>
          <c:extLst xmlns:c16r2="http://schemas.microsoft.com/office/drawing/2015/06/chart">
            <c:ext xmlns:c16="http://schemas.microsoft.com/office/drawing/2014/chart" uri="{C3380CC4-5D6E-409C-BE32-E72D297353CC}">
              <c16:uniqueId val="{00000006-632E-4491-8538-F10D2430CACC}"/>
            </c:ext>
          </c:extLst>
        </c:ser>
        <c:ser>
          <c:idx val="1"/>
          <c:order val="1"/>
          <c:cat>
            <c:strRef>
              <c:f>List1!$A$23:$A$28</c:f>
              <c:strCache>
                <c:ptCount val="6"/>
                <c:pt idx="0">
                  <c:v>NIP drugi tuji jezik</c:v>
                </c:pt>
                <c:pt idx="1">
                  <c:v>Individualna in skupinska pomoč</c:v>
                </c:pt>
                <c:pt idx="2">
                  <c:v>Dopolnilni in dodatni pouk</c:v>
                </c:pt>
                <c:pt idx="3">
                  <c:v>Interesne dejavnosti sistemizirane </c:v>
                </c:pt>
                <c:pt idx="4">
                  <c:v>Jutranje varstvo*</c:v>
                </c:pt>
                <c:pt idx="5">
                  <c:v>Podaljšano bivanje</c:v>
                </c:pt>
              </c:strCache>
            </c:strRef>
          </c:cat>
          <c:val>
            <c:numRef>
              <c:f>List1!$C$23:$C$28</c:f>
              <c:numCache>
                <c:formatCode>#,##0.0</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D-632E-4491-8538-F10D2430CACC}"/>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sl-SI" sz="2000" b="1" dirty="0"/>
              <a:t>Izobraževanje</a:t>
            </a:r>
            <a:r>
              <a:rPr lang="sl-SI" sz="2000" b="1" baseline="0" dirty="0"/>
              <a:t> na domu - stanje</a:t>
            </a:r>
            <a:endParaRPr lang="sl-SI"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List1!$A$2</c:f>
              <c:strCache>
                <c:ptCount val="1"/>
                <c:pt idx="0">
                  <c:v>2004/05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List1!$B$2:$K$2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0-76AE-44F6-8C6C-B68FEFD932C5}"/>
            </c:ext>
          </c:extLst>
        </c:ser>
        <c:ser>
          <c:idx val="1"/>
          <c:order val="1"/>
          <c:tx>
            <c:strRef>
              <c:f>List1!$A$3</c:f>
              <c:strCache>
                <c:ptCount val="1"/>
                <c:pt idx="0">
                  <c:v>2005/06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List1!$B$3:$K$3</c:f>
              <c:numCache>
                <c:formatCode>General</c:formatCode>
                <c:ptCount val="1"/>
                <c:pt idx="0">
                  <c:v>15</c:v>
                </c:pt>
              </c:numCache>
            </c:numRef>
          </c:val>
          <c:extLst xmlns:c16r2="http://schemas.microsoft.com/office/drawing/2015/06/chart">
            <c:ext xmlns:c16="http://schemas.microsoft.com/office/drawing/2014/chart" uri="{C3380CC4-5D6E-409C-BE32-E72D297353CC}">
              <c16:uniqueId val="{00000001-76AE-44F6-8C6C-B68FEFD932C5}"/>
            </c:ext>
          </c:extLst>
        </c:ser>
        <c:ser>
          <c:idx val="2"/>
          <c:order val="2"/>
          <c:tx>
            <c:strRef>
              <c:f>List1!$A$4</c:f>
              <c:strCache>
                <c:ptCount val="1"/>
                <c:pt idx="0">
                  <c:v>2006/07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List1!$B$4:$K$4</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2-76AE-44F6-8C6C-B68FEFD932C5}"/>
            </c:ext>
          </c:extLst>
        </c:ser>
        <c:ser>
          <c:idx val="3"/>
          <c:order val="3"/>
          <c:tx>
            <c:strRef>
              <c:f>List1!$A$5</c:f>
              <c:strCache>
                <c:ptCount val="1"/>
                <c:pt idx="0">
                  <c:v>2007/08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List1!$B$5:$K$5</c:f>
              <c:numCache>
                <c:formatCode>General</c:formatCode>
                <c:ptCount val="1"/>
                <c:pt idx="0">
                  <c:v>25</c:v>
                </c:pt>
              </c:numCache>
            </c:numRef>
          </c:val>
          <c:extLst xmlns:c16r2="http://schemas.microsoft.com/office/drawing/2015/06/chart">
            <c:ext xmlns:c16="http://schemas.microsoft.com/office/drawing/2014/chart" uri="{C3380CC4-5D6E-409C-BE32-E72D297353CC}">
              <c16:uniqueId val="{00000003-76AE-44F6-8C6C-B68FEFD932C5}"/>
            </c:ext>
          </c:extLst>
        </c:ser>
        <c:ser>
          <c:idx val="4"/>
          <c:order val="4"/>
          <c:tx>
            <c:strRef>
              <c:f>List1!$A$6</c:f>
              <c:strCache>
                <c:ptCount val="1"/>
                <c:pt idx="0">
                  <c:v>2008/09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List1!$B$6:$K$6</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4-76AE-44F6-8C6C-B68FEFD932C5}"/>
            </c:ext>
          </c:extLst>
        </c:ser>
        <c:ser>
          <c:idx val="5"/>
          <c:order val="5"/>
          <c:tx>
            <c:strRef>
              <c:f>List1!$A$7</c:f>
              <c:strCache>
                <c:ptCount val="1"/>
                <c:pt idx="0">
                  <c:v>2009/10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List1!$B$7:$K$7</c:f>
              <c:numCache>
                <c:formatCode>General</c:formatCode>
                <c:ptCount val="1"/>
                <c:pt idx="0">
                  <c:v>75</c:v>
                </c:pt>
              </c:numCache>
            </c:numRef>
          </c:val>
          <c:extLst xmlns:c16r2="http://schemas.microsoft.com/office/drawing/2015/06/chart">
            <c:ext xmlns:c16="http://schemas.microsoft.com/office/drawing/2014/chart" uri="{C3380CC4-5D6E-409C-BE32-E72D297353CC}">
              <c16:uniqueId val="{00000005-76AE-44F6-8C6C-B68FEFD932C5}"/>
            </c:ext>
          </c:extLst>
        </c:ser>
        <c:ser>
          <c:idx val="6"/>
          <c:order val="6"/>
          <c:tx>
            <c:strRef>
              <c:f>List1!$A$8</c:f>
              <c:strCache>
                <c:ptCount val="1"/>
                <c:pt idx="0">
                  <c:v>2010/11</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List1!$B$8:$K$8</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6-76AE-44F6-8C6C-B68FEFD932C5}"/>
            </c:ext>
          </c:extLst>
        </c:ser>
        <c:ser>
          <c:idx val="7"/>
          <c:order val="7"/>
          <c:tx>
            <c:strRef>
              <c:f>List1!$A$9</c:f>
              <c:strCache>
                <c:ptCount val="1"/>
                <c:pt idx="0">
                  <c:v>2011/12</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List1!$B$9:$K$9</c:f>
              <c:numCache>
                <c:formatCode>General</c:formatCode>
                <c:ptCount val="1"/>
                <c:pt idx="0">
                  <c:v>89</c:v>
                </c:pt>
              </c:numCache>
            </c:numRef>
          </c:val>
          <c:extLst xmlns:c16r2="http://schemas.microsoft.com/office/drawing/2015/06/chart">
            <c:ext xmlns:c16="http://schemas.microsoft.com/office/drawing/2014/chart" uri="{C3380CC4-5D6E-409C-BE32-E72D297353CC}">
              <c16:uniqueId val="{00000007-76AE-44F6-8C6C-B68FEFD932C5}"/>
            </c:ext>
          </c:extLst>
        </c:ser>
        <c:ser>
          <c:idx val="8"/>
          <c:order val="8"/>
          <c:tx>
            <c:strRef>
              <c:f>List1!$A$10</c:f>
              <c:strCache>
                <c:ptCount val="1"/>
                <c:pt idx="0">
                  <c:v>2012/13</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List1!$B$10:$K$10</c:f>
              <c:numCache>
                <c:formatCode>General</c:formatCode>
                <c:ptCount val="1"/>
                <c:pt idx="0">
                  <c:v>123</c:v>
                </c:pt>
              </c:numCache>
            </c:numRef>
          </c:val>
          <c:extLst xmlns:c16r2="http://schemas.microsoft.com/office/drawing/2015/06/chart">
            <c:ext xmlns:c16="http://schemas.microsoft.com/office/drawing/2014/chart" uri="{C3380CC4-5D6E-409C-BE32-E72D297353CC}">
              <c16:uniqueId val="{00000008-76AE-44F6-8C6C-B68FEFD932C5}"/>
            </c:ext>
          </c:extLst>
        </c:ser>
        <c:ser>
          <c:idx val="9"/>
          <c:order val="9"/>
          <c:tx>
            <c:strRef>
              <c:f>List1!$A$11</c:f>
              <c:strCache>
                <c:ptCount val="1"/>
                <c:pt idx="0">
                  <c:v>2013/14</c:v>
                </c:pt>
              </c:strCache>
            </c:strRef>
          </c:tx>
          <c:spPr>
            <a:solidFill>
              <a:schemeClr val="accent4">
                <a:lumMod val="60000"/>
              </a:schemeClr>
            </a:solidFill>
            <a:ln>
              <a:noFill/>
            </a:ln>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1C7-4D76-AAD3-DE9144DD7F2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List1!$B$11:$K$11</c:f>
              <c:numCache>
                <c:formatCode>General</c:formatCode>
                <c:ptCount val="1"/>
                <c:pt idx="0">
                  <c:v>163</c:v>
                </c:pt>
              </c:numCache>
            </c:numRef>
          </c:val>
          <c:extLst xmlns:c16r2="http://schemas.microsoft.com/office/drawing/2015/06/chart">
            <c:ext xmlns:c16="http://schemas.microsoft.com/office/drawing/2014/chart" uri="{C3380CC4-5D6E-409C-BE32-E72D297353CC}">
              <c16:uniqueId val="{00000009-76AE-44F6-8C6C-B68FEFD932C5}"/>
            </c:ext>
          </c:extLst>
        </c:ser>
        <c:ser>
          <c:idx val="10"/>
          <c:order val="10"/>
          <c:tx>
            <c:strRef>
              <c:f>List1!$A$12</c:f>
              <c:strCache>
                <c:ptCount val="1"/>
                <c:pt idx="0">
                  <c:v>2014/15</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List1!$B$12:$K$12</c:f>
              <c:numCache>
                <c:formatCode>General</c:formatCode>
                <c:ptCount val="1"/>
                <c:pt idx="0">
                  <c:v>190</c:v>
                </c:pt>
              </c:numCache>
            </c:numRef>
          </c:val>
          <c:extLst xmlns:c16r2="http://schemas.microsoft.com/office/drawing/2015/06/chart">
            <c:ext xmlns:c16="http://schemas.microsoft.com/office/drawing/2014/chart" uri="{C3380CC4-5D6E-409C-BE32-E72D297353CC}">
              <c16:uniqueId val="{0000000A-76AE-44F6-8C6C-B68FEFD932C5}"/>
            </c:ext>
          </c:extLst>
        </c:ser>
        <c:ser>
          <c:idx val="11"/>
          <c:order val="11"/>
          <c:tx>
            <c:strRef>
              <c:f>List1!$A$13</c:f>
              <c:strCache>
                <c:ptCount val="1"/>
                <c:pt idx="0">
                  <c:v>2015/16</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List1!$B$13:$K$13</c:f>
              <c:numCache>
                <c:formatCode>General</c:formatCode>
                <c:ptCount val="1"/>
                <c:pt idx="0">
                  <c:v>211</c:v>
                </c:pt>
              </c:numCache>
            </c:numRef>
          </c:val>
          <c:extLst xmlns:c16r2="http://schemas.microsoft.com/office/drawing/2015/06/chart">
            <c:ext xmlns:c16="http://schemas.microsoft.com/office/drawing/2014/chart" uri="{C3380CC4-5D6E-409C-BE32-E72D297353CC}">
              <c16:uniqueId val="{0000000B-76AE-44F6-8C6C-B68FEFD932C5}"/>
            </c:ext>
          </c:extLst>
        </c:ser>
        <c:ser>
          <c:idx val="12"/>
          <c:order val="12"/>
          <c:tx>
            <c:strRef>
              <c:f>List1!$A$14</c:f>
              <c:strCache>
                <c:ptCount val="1"/>
                <c:pt idx="0">
                  <c:v>2016/17</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lumMod val="80000"/>
                    <a:lumOff val="20000"/>
                  </a:schemeClr>
                </a:solidFill>
                <a:prstDash val="sysDot"/>
              </a:ln>
              <a:effectLst/>
            </c:spPr>
            <c:trendlineType val="linear"/>
            <c:dispRSqr val="0"/>
            <c:dispEq val="0"/>
          </c:trendline>
          <c:cat>
            <c:strRef>
              <c:f>List1!$B$1:$K$1</c:f>
              <c:strCache>
                <c:ptCount val="1"/>
                <c:pt idx="0">
                  <c:v>Skupaj</c:v>
                </c:pt>
              </c:strCache>
            </c:strRef>
          </c:cat>
          <c:val>
            <c:numRef>
              <c:f>List1!$B$14:$K$14</c:f>
              <c:numCache>
                <c:formatCode>General</c:formatCode>
                <c:ptCount val="1"/>
                <c:pt idx="0">
                  <c:v>279</c:v>
                </c:pt>
              </c:numCache>
            </c:numRef>
          </c:val>
          <c:extLst xmlns:c16r2="http://schemas.microsoft.com/office/drawing/2015/06/chart">
            <c:ext xmlns:c16="http://schemas.microsoft.com/office/drawing/2014/chart" uri="{C3380CC4-5D6E-409C-BE32-E72D297353CC}">
              <c16:uniqueId val="{0000000C-76AE-44F6-8C6C-B68FEFD932C5}"/>
            </c:ext>
          </c:extLst>
        </c:ser>
        <c:ser>
          <c:idx val="13"/>
          <c:order val="13"/>
          <c:tx>
            <c:strRef>
              <c:f>List1!$A$15</c:f>
              <c:strCache>
                <c:ptCount val="1"/>
                <c:pt idx="0">
                  <c:v>2017/18</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List1!$B$15:$K$15</c:f>
              <c:numCache>
                <c:formatCode>General</c:formatCode>
                <c:ptCount val="1"/>
                <c:pt idx="0">
                  <c:v>278</c:v>
                </c:pt>
              </c:numCache>
            </c:numRef>
          </c:val>
          <c:extLst xmlns:c16r2="http://schemas.microsoft.com/office/drawing/2015/06/chart">
            <c:ext xmlns:c16="http://schemas.microsoft.com/office/drawing/2014/chart" uri="{C3380CC4-5D6E-409C-BE32-E72D297353CC}">
              <c16:uniqueId val="{0000000D-76AE-44F6-8C6C-B68FEFD932C5}"/>
            </c:ext>
          </c:extLst>
        </c:ser>
        <c:ser>
          <c:idx val="14"/>
          <c:order val="14"/>
          <c:tx>
            <c:strRef>
              <c:f>List1!$A$16</c:f>
              <c:strCache>
                <c:ptCount val="1"/>
                <c:pt idx="0">
                  <c:v>2018/19</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List1!$B$16:$K$16</c:f>
              <c:numCache>
                <c:formatCode>General</c:formatCode>
                <c:ptCount val="1"/>
                <c:pt idx="0">
                  <c:v>332</c:v>
                </c:pt>
              </c:numCache>
            </c:numRef>
          </c:val>
          <c:extLst xmlns:c16r2="http://schemas.microsoft.com/office/drawing/2015/06/chart">
            <c:ext xmlns:c16="http://schemas.microsoft.com/office/drawing/2014/chart" uri="{C3380CC4-5D6E-409C-BE32-E72D297353CC}">
              <c16:uniqueId val="{0000000E-76AE-44F6-8C6C-B68FEFD932C5}"/>
            </c:ext>
          </c:extLst>
        </c:ser>
        <c:ser>
          <c:idx val="15"/>
          <c:order val="15"/>
          <c:tx>
            <c:strRef>
              <c:f>List1!$A$17</c:f>
              <c:strCache>
                <c:ptCount val="1"/>
                <c:pt idx="0">
                  <c:v>2019/20</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List1!$B$17:$K$17</c:f>
              <c:numCache>
                <c:formatCode>General</c:formatCode>
                <c:ptCount val="1"/>
                <c:pt idx="0">
                  <c:v>392</c:v>
                </c:pt>
              </c:numCache>
            </c:numRef>
          </c:val>
          <c:extLst xmlns:c16r2="http://schemas.microsoft.com/office/drawing/2015/06/chart">
            <c:ext xmlns:c16="http://schemas.microsoft.com/office/drawing/2014/chart" uri="{C3380CC4-5D6E-409C-BE32-E72D297353CC}">
              <c16:uniqueId val="{0000000F-76AE-44F6-8C6C-B68FEFD932C5}"/>
            </c:ext>
          </c:extLst>
        </c:ser>
        <c:ser>
          <c:idx val="16"/>
          <c:order val="16"/>
          <c:tx>
            <c:strRef>
              <c:f>List1!$A$18</c:f>
              <c:strCache>
                <c:ptCount val="1"/>
                <c:pt idx="0">
                  <c:v>2020/21</c:v>
                </c:pt>
              </c:strCache>
            </c:strRef>
          </c:tx>
          <c:spPr>
            <a:solidFill>
              <a:schemeClr val="accent5">
                <a:lumMod val="80000"/>
                <a:lumOff val="2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List1!$B$18:$K$18</c:f>
              <c:numCache>
                <c:formatCode>General</c:formatCode>
                <c:ptCount val="1"/>
                <c:pt idx="0">
                  <c:v>687</c:v>
                </c:pt>
              </c:numCache>
            </c:numRef>
          </c:val>
          <c:extLst xmlns:c16r2="http://schemas.microsoft.com/office/drawing/2015/06/chart">
            <c:ext xmlns:c16="http://schemas.microsoft.com/office/drawing/2014/chart" uri="{C3380CC4-5D6E-409C-BE32-E72D297353CC}">
              <c16:uniqueId val="{00000010-76AE-44F6-8C6C-B68FEFD932C5}"/>
            </c:ext>
          </c:extLst>
        </c:ser>
        <c:ser>
          <c:idx val="17"/>
          <c:order val="17"/>
          <c:tx>
            <c:strRef>
              <c:f>List1!$A$19</c:f>
              <c:strCache>
                <c:ptCount val="1"/>
                <c:pt idx="0">
                  <c:v>2021/22</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List1!$B$1:$K$1</c:f>
              <c:strCache>
                <c:ptCount val="1"/>
                <c:pt idx="0">
                  <c:v>Skupaj</c:v>
                </c:pt>
              </c:strCache>
            </c:strRef>
          </c:cat>
          <c:val>
            <c:numRef>
              <c:f>List1!$B$19:$K$19</c:f>
              <c:numCache>
                <c:formatCode>#,##0</c:formatCode>
                <c:ptCount val="1"/>
                <c:pt idx="0">
                  <c:v>1608</c:v>
                </c:pt>
              </c:numCache>
            </c:numRef>
          </c:val>
          <c:extLst xmlns:c16r2="http://schemas.microsoft.com/office/drawing/2015/06/chart">
            <c:ext xmlns:c16="http://schemas.microsoft.com/office/drawing/2014/chart" uri="{C3380CC4-5D6E-409C-BE32-E72D297353CC}">
              <c16:uniqueId val="{00000011-76AE-44F6-8C6C-B68FEFD932C5}"/>
            </c:ext>
          </c:extLst>
        </c:ser>
        <c:ser>
          <c:idx val="18"/>
          <c:order val="18"/>
          <c:tx>
            <c:strRef>
              <c:f>List1!$A$20</c:f>
              <c:strCache>
                <c:ptCount val="1"/>
                <c:pt idx="0">
                  <c:v>2022/23</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lumMod val="80000"/>
                  </a:schemeClr>
                </a:solidFill>
                <a:prstDash val="sysDot"/>
              </a:ln>
              <a:effectLst/>
            </c:spPr>
            <c:trendlineType val="linear"/>
            <c:dispRSqr val="0"/>
            <c:dispEq val="0"/>
          </c:trendline>
          <c:cat>
            <c:strRef>
              <c:f>List1!$B$1:$K$1</c:f>
              <c:strCache>
                <c:ptCount val="1"/>
                <c:pt idx="0">
                  <c:v>Skupaj</c:v>
                </c:pt>
              </c:strCache>
            </c:strRef>
          </c:cat>
          <c:val>
            <c:numRef>
              <c:f>List1!$B$20:$K$20</c:f>
              <c:numCache>
                <c:formatCode>#,##0</c:formatCode>
                <c:ptCount val="1"/>
                <c:pt idx="0">
                  <c:v>1138</c:v>
                </c:pt>
              </c:numCache>
            </c:numRef>
          </c:val>
          <c:extLst xmlns:c16r2="http://schemas.microsoft.com/office/drawing/2015/06/chart">
            <c:ext xmlns:c16="http://schemas.microsoft.com/office/drawing/2014/chart" uri="{C3380CC4-5D6E-409C-BE32-E72D297353CC}">
              <c16:uniqueId val="{00000012-76AE-44F6-8C6C-B68FEFD932C5}"/>
            </c:ext>
          </c:extLst>
        </c:ser>
        <c:dLbls>
          <c:showLegendKey val="0"/>
          <c:showVal val="0"/>
          <c:showCatName val="0"/>
          <c:showSerName val="0"/>
          <c:showPercent val="0"/>
          <c:showBubbleSize val="0"/>
        </c:dLbls>
        <c:gapWidth val="219"/>
        <c:overlap val="-27"/>
        <c:axId val="-356918800"/>
        <c:axId val="-356916624"/>
      </c:barChart>
      <c:catAx>
        <c:axId val="-35691880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sl-SI" sz="1600" b="1" dirty="0"/>
                  <a:t>Šolsko leto</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356916624"/>
        <c:crosses val="autoZero"/>
        <c:auto val="1"/>
        <c:lblAlgn val="ctr"/>
        <c:lblOffset val="100"/>
        <c:noMultiLvlLbl val="0"/>
      </c:catAx>
      <c:valAx>
        <c:axId val="-356916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sl-SI" sz="1600" b="1" dirty="0"/>
                  <a:t>Število učencev</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l-S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356918800"/>
        <c:crosses val="autoZero"/>
        <c:crossBetween val="between"/>
      </c:valAx>
      <c:spPr>
        <a:noFill/>
        <a:ln>
          <a:noFill/>
        </a:ln>
        <a:effectLst/>
      </c:spPr>
    </c:plotArea>
    <c:legend>
      <c:legendPos val="r"/>
      <c:legendEntry>
        <c:idx val="19"/>
        <c:delete val="1"/>
      </c:legendEntry>
      <c:legendEntry>
        <c:idx val="20"/>
        <c:delete val="1"/>
      </c:legendEntry>
      <c:layout>
        <c:manualLayout>
          <c:xMode val="edge"/>
          <c:yMode val="edge"/>
          <c:x val="0.92156176556361824"/>
          <c:y val="7.6396491330776958E-2"/>
          <c:w val="7.6672442088529788E-2"/>
          <c:h val="0.74181798371857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cdr:x>
      <cdr:y>0.25828</cdr:y>
    </cdr:from>
    <cdr:to>
      <cdr:x>0.32292</cdr:x>
      <cdr:y>0.34768</cdr:y>
    </cdr:to>
    <cdr:sp macro="" textlink="">
      <cdr:nvSpPr>
        <cdr:cNvPr id="3" name="PoljeZBesedilom 2"/>
        <cdr:cNvSpPr txBox="1"/>
      </cdr:nvSpPr>
      <cdr:spPr>
        <a:xfrm xmlns:a="http://schemas.openxmlformats.org/drawingml/2006/main">
          <a:off x="342900" y="742950"/>
          <a:ext cx="11334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l-SI" sz="1100"/>
        </a:p>
      </cdr:txBody>
    </cdr:sp>
  </cdr:relSizeAnchor>
  <cdr:relSizeAnchor xmlns:cdr="http://schemas.openxmlformats.org/drawingml/2006/chartDrawing">
    <cdr:from>
      <cdr:x>0.07588</cdr:x>
      <cdr:y>0.21103</cdr:y>
    </cdr:from>
    <cdr:to>
      <cdr:x>0.36338</cdr:x>
      <cdr:y>0.40864</cdr:y>
    </cdr:to>
    <cdr:sp macro="" textlink="">
      <cdr:nvSpPr>
        <cdr:cNvPr id="4" name="PoljeZBesedilom 3"/>
        <cdr:cNvSpPr txBox="1"/>
      </cdr:nvSpPr>
      <cdr:spPr>
        <a:xfrm xmlns:a="http://schemas.openxmlformats.org/drawingml/2006/main">
          <a:off x="402869" y="607040"/>
          <a:ext cx="1526515" cy="568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l-SI" sz="2800" dirty="0">
              <a:latin typeface="+mj-lt"/>
              <a:cs typeface="Arial" panose="020B0604020202020204" pitchFamily="34" charset="0"/>
            </a:rPr>
            <a:t>Razširjeni</a:t>
          </a:r>
        </a:p>
      </cdr:txBody>
    </cdr:sp>
  </cdr:relSizeAnchor>
  <cdr:relSizeAnchor xmlns:cdr="http://schemas.openxmlformats.org/drawingml/2006/chartDrawing">
    <cdr:from>
      <cdr:x>0.67153</cdr:x>
      <cdr:y>0.766</cdr:y>
    </cdr:from>
    <cdr:to>
      <cdr:x>0.95903</cdr:x>
      <cdr:y>0.89417</cdr:y>
    </cdr:to>
    <cdr:sp macro="" textlink="">
      <cdr:nvSpPr>
        <cdr:cNvPr id="5" name="PoljeZBesedilom 1"/>
        <cdr:cNvSpPr txBox="1"/>
      </cdr:nvSpPr>
      <cdr:spPr>
        <a:xfrm xmlns:a="http://schemas.openxmlformats.org/drawingml/2006/main">
          <a:off x="3565566" y="2203437"/>
          <a:ext cx="1526515" cy="3686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l-SI" sz="2800" dirty="0">
              <a:latin typeface="+mj-lt"/>
              <a:cs typeface="Arial" panose="020B0604020202020204" pitchFamily="34" charset="0"/>
            </a:rPr>
            <a:t>Obvezni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1C58E76-C405-4D8F-9167-05C6ABAAC234}" type="datetime1">
              <a:rPr lang="sl-SI" smtClean="0"/>
              <a:t>21.3.2023</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sl-SI" smtClean="0"/>
              <a:pPr algn="r" rtl="0"/>
              <a:t>‹#›</a:t>
            </a:fld>
            <a:endParaRPr lang="sl-SI"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noProof="0"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DEFA364-ADFB-41C1-BD4D-47A8FD3A34B5}" type="datetime1">
              <a:rPr lang="sl-SI" smtClean="0"/>
              <a:pPr/>
              <a:t>21.3.2023</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0A3C37BE-C303-496D-B5CD-85F2937540FC}" type="slidenum">
              <a:rPr lang="sl-SI" smtClean="0"/>
              <a:pPr algn="r"/>
              <a:t>‹#›</a:t>
            </a:fld>
            <a:endParaRPr lang="sl-SI" dirty="0">
              <a:solidFill>
                <a:srgbClr val="FF0000"/>
              </a:solidFill>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lvl1pPr algn="l">
              <a:defRPr/>
            </a:lvl1pPr>
          </a:lstStyle>
          <a:p>
            <a:fld id="{299D500D-A8F4-42BE-90D1-91106C0DF299}" type="datetime1">
              <a:rPr lang="sl-SI" smtClean="0"/>
              <a:pPr/>
              <a:t>21.3.2023</a:t>
            </a:fld>
            <a:endParaRPr lang="sl-SI" dirty="0"/>
          </a:p>
        </p:txBody>
      </p:sp>
      <p:sp>
        <p:nvSpPr>
          <p:cNvPr id="5" name="Footer Placeholder 4"/>
          <p:cNvSpPr>
            <a:spLocks noGrp="1"/>
          </p:cNvSpPr>
          <p:nvPr>
            <p:ph type="ftr" sz="quarter" idx="11"/>
          </p:nvPr>
        </p:nvSpPr>
        <p:spPr/>
        <p:txBody>
          <a:bodyPr/>
          <a:lstStyle/>
          <a:p>
            <a:pPr rtl="0"/>
            <a:endParaRPr lang="sl-SI" noProof="0" dirty="0"/>
          </a:p>
        </p:txBody>
      </p:sp>
      <p:sp>
        <p:nvSpPr>
          <p:cNvPr id="6" name="Slide Number Placeholder 5"/>
          <p:cNvSpPr>
            <a:spLocks noGrp="1"/>
          </p:cNvSpPr>
          <p:nvPr>
            <p:ph type="sldNum" sz="quarter" idx="12"/>
          </p:nvPr>
        </p:nvSpPr>
        <p:spPr/>
        <p:txBody>
          <a:bodyPr/>
          <a:lstStyle/>
          <a:p>
            <a:pPr algn="r"/>
            <a:fld id="{0FF54DE5-C571-48E8-A5BC-B369434E2F44}" type="slidenum">
              <a:rPr lang="sl-SI" smtClean="0"/>
              <a:pPr algn="r"/>
              <a:t>‹#›</a:t>
            </a:fld>
            <a:endParaRPr lang="sl-SI"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30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142B4396-C666-47F2-A299-F341ED525675}" type="datetime1">
              <a:rPr lang="sl-SI" smtClean="0"/>
              <a:pPr/>
              <a:t>21.3.2023</a:t>
            </a:fld>
            <a:endParaRPr lang="sl-SI" dirty="0"/>
          </a:p>
        </p:txBody>
      </p:sp>
      <p:sp>
        <p:nvSpPr>
          <p:cNvPr id="5" name="Footer Placeholder 4"/>
          <p:cNvSpPr>
            <a:spLocks noGrp="1"/>
          </p:cNvSpPr>
          <p:nvPr>
            <p:ph type="ftr" sz="quarter" idx="11"/>
          </p:nvPr>
        </p:nvSpPr>
        <p:spPr/>
        <p:txBody>
          <a:bodyPr/>
          <a:lstStyle/>
          <a:p>
            <a:pPr rtl="0"/>
            <a:endParaRPr lang="sl-SI" noProof="0" dirty="0"/>
          </a:p>
        </p:txBody>
      </p:sp>
      <p:sp>
        <p:nvSpPr>
          <p:cNvPr id="6" name="Slide Number Placeholder 5"/>
          <p:cNvSpPr>
            <a:spLocks noGrp="1"/>
          </p:cNvSpPr>
          <p:nvPr>
            <p:ph type="sldNum" sz="quarter" idx="12"/>
          </p:nvPr>
        </p:nvSpPr>
        <p:spPr/>
        <p:txBody>
          <a:bodyPr/>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251790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86E4642-2872-41B3-838D-9B73A97AEEC7}" type="datetime1">
              <a:rPr lang="sl-SI" smtClean="0"/>
              <a:pPr/>
              <a:t>21.3.2023</a:t>
            </a:fld>
            <a:endParaRPr lang="sl-SI" dirty="0"/>
          </a:p>
        </p:txBody>
      </p:sp>
      <p:sp>
        <p:nvSpPr>
          <p:cNvPr id="5" name="Footer Placeholder 4"/>
          <p:cNvSpPr>
            <a:spLocks noGrp="1"/>
          </p:cNvSpPr>
          <p:nvPr>
            <p:ph type="ftr" sz="quarter" idx="11"/>
          </p:nvPr>
        </p:nvSpPr>
        <p:spPr/>
        <p:txBody>
          <a:bodyPr/>
          <a:lstStyle/>
          <a:p>
            <a:pPr rtl="0"/>
            <a:endParaRPr lang="sl-SI" noProof="0" dirty="0"/>
          </a:p>
        </p:txBody>
      </p:sp>
      <p:sp>
        <p:nvSpPr>
          <p:cNvPr id="6" name="Slide Number Placeholder 5"/>
          <p:cNvSpPr>
            <a:spLocks noGrp="1"/>
          </p:cNvSpPr>
          <p:nvPr>
            <p:ph type="sldNum" sz="quarter" idx="12"/>
          </p:nvPr>
        </p:nvSpPr>
        <p:spPr/>
        <p:txBody>
          <a:bodyPr/>
          <a:lstStyle/>
          <a:p>
            <a:pPr algn="r"/>
            <a:fld id="{0FF54DE5-C571-48E8-A5BC-B369434E2F44}" type="slidenum">
              <a:rPr lang="sl-SI" smtClean="0"/>
              <a:pPr algn="r"/>
              <a:t>‹#›</a:t>
            </a:fld>
            <a:endParaRPr lang="sl-SI"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46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Naslovni diapozitiv s sliko">
    <p:spTree>
      <p:nvGrpSpPr>
        <p:cNvPr id="1" name=""/>
        <p:cNvGrpSpPr/>
        <p:nvPr/>
      </p:nvGrpSpPr>
      <p:grpSpPr>
        <a:xfrm>
          <a:off x="0" y="0"/>
          <a:ext cx="0" cy="0"/>
          <a:chOff x="0" y="0"/>
          <a:chExt cx="0" cy="0"/>
        </a:xfrm>
      </p:grpSpPr>
      <p:sp>
        <p:nvSpPr>
          <p:cNvPr id="2" name="Naslov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sl-SI" noProof="0"/>
              <a:t>Uredite slog naslova matrice</a:t>
            </a:r>
            <a:endParaRPr lang="sl-SI" noProof="0" dirty="0"/>
          </a:p>
        </p:txBody>
      </p:sp>
      <p:sp>
        <p:nvSpPr>
          <p:cNvPr id="3" name="Podnaslov 2"/>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lvl="0" rtl="0"/>
            <a:r>
              <a:rPr lang="sl-SI" noProof="0" dirty="0"/>
              <a:t>Uredite sloge besedila matrice</a:t>
            </a:r>
          </a:p>
        </p:txBody>
      </p:sp>
      <p:sp>
        <p:nvSpPr>
          <p:cNvPr id="11" name="Označba mesta za sliko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sl-SI" noProof="0"/>
              <a:t>Kliknite ikono, če želite dodati sliko</a:t>
            </a:r>
            <a:endParaRPr lang="sl-SI" noProof="0" dirty="0"/>
          </a:p>
        </p:txBody>
      </p:sp>
    </p:spTree>
    <p:extLst>
      <p:ext uri="{BB962C8B-B14F-4D97-AF65-F5344CB8AC3E}">
        <p14:creationId xmlns:p14="http://schemas.microsoft.com/office/powerpoint/2010/main" val="26561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49AD475-8C21-4BCF-B7B9-592157BA5F79}" type="datetime1">
              <a:rPr lang="sl-SI" smtClean="0"/>
              <a:pPr/>
              <a:t>21.3.2023</a:t>
            </a:fld>
            <a:endParaRPr lang="sl-SI" dirty="0"/>
          </a:p>
        </p:txBody>
      </p:sp>
      <p:sp>
        <p:nvSpPr>
          <p:cNvPr id="5" name="Footer Placeholder 4"/>
          <p:cNvSpPr>
            <a:spLocks noGrp="1"/>
          </p:cNvSpPr>
          <p:nvPr>
            <p:ph type="ftr" sz="quarter" idx="11"/>
          </p:nvPr>
        </p:nvSpPr>
        <p:spPr/>
        <p:txBody>
          <a:bodyPr/>
          <a:lstStyle/>
          <a:p>
            <a:pPr rtl="0"/>
            <a:endParaRPr lang="sl-SI" noProof="0" dirty="0"/>
          </a:p>
        </p:txBody>
      </p:sp>
      <p:sp>
        <p:nvSpPr>
          <p:cNvPr id="6" name="Slide Number Placeholder 5"/>
          <p:cNvSpPr>
            <a:spLocks noGrp="1"/>
          </p:cNvSpPr>
          <p:nvPr>
            <p:ph type="sldNum" sz="quarter" idx="12"/>
          </p:nvPr>
        </p:nvSpPr>
        <p:spPr/>
        <p:txBody>
          <a:bodyPr/>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419790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l-SI"/>
              <a:t>Kliknite, če želite urediti slog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585A2693-53A8-49DB-AD6C-AF95507869E7}" type="datetime1">
              <a:rPr lang="sl-SI" smtClean="0"/>
              <a:pPr/>
              <a:t>21.3.2023</a:t>
            </a:fld>
            <a:endParaRPr lang="sl-SI" dirty="0"/>
          </a:p>
        </p:txBody>
      </p:sp>
      <p:sp>
        <p:nvSpPr>
          <p:cNvPr id="5" name="Footer Placeholder 4"/>
          <p:cNvSpPr>
            <a:spLocks noGrp="1"/>
          </p:cNvSpPr>
          <p:nvPr>
            <p:ph type="ftr" sz="quarter" idx="11"/>
          </p:nvPr>
        </p:nvSpPr>
        <p:spPr/>
        <p:txBody>
          <a:bodyPr/>
          <a:lstStyle/>
          <a:p>
            <a:pPr rtl="0"/>
            <a:endParaRPr lang="sl-SI" noProof="0" dirty="0"/>
          </a:p>
        </p:txBody>
      </p:sp>
      <p:sp>
        <p:nvSpPr>
          <p:cNvPr id="6" name="Slide Number Placeholder 5"/>
          <p:cNvSpPr>
            <a:spLocks noGrp="1"/>
          </p:cNvSpPr>
          <p:nvPr>
            <p:ph type="sldNum" sz="quarter" idx="12"/>
          </p:nvPr>
        </p:nvSpPr>
        <p:spPr/>
        <p:txBody>
          <a:bodyPr/>
          <a:lstStyle/>
          <a:p>
            <a:pPr algn="r"/>
            <a:fld id="{0FF54DE5-C571-48E8-A5BC-B369434E2F44}" type="slidenum">
              <a:rPr lang="sl-SI" smtClean="0"/>
              <a:pPr algn="r"/>
              <a:t>‹#›</a:t>
            </a:fld>
            <a:endParaRPr lang="sl-SI"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839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6AEC8C67-8B06-47CC-AEF4-67D0BE7B3ED3}" type="datetime1">
              <a:rPr lang="sl-SI" smtClean="0"/>
              <a:pPr/>
              <a:t>21.3.2023</a:t>
            </a:fld>
            <a:endParaRPr lang="sl-SI" dirty="0"/>
          </a:p>
        </p:txBody>
      </p:sp>
      <p:sp>
        <p:nvSpPr>
          <p:cNvPr id="6" name="Footer Placeholder 5"/>
          <p:cNvSpPr>
            <a:spLocks noGrp="1"/>
          </p:cNvSpPr>
          <p:nvPr>
            <p:ph type="ftr" sz="quarter" idx="11"/>
          </p:nvPr>
        </p:nvSpPr>
        <p:spPr/>
        <p:txBody>
          <a:bodyPr/>
          <a:lstStyle/>
          <a:p>
            <a:pPr rtl="0"/>
            <a:endParaRPr lang="sl-SI" noProof="0" dirty="0"/>
          </a:p>
        </p:txBody>
      </p:sp>
      <p:sp>
        <p:nvSpPr>
          <p:cNvPr id="7" name="Slide Number Placeholder 6"/>
          <p:cNvSpPr>
            <a:spLocks noGrp="1"/>
          </p:cNvSpPr>
          <p:nvPr>
            <p:ph type="sldNum" sz="quarter" idx="12"/>
          </p:nvPr>
        </p:nvSpPr>
        <p:spPr/>
        <p:txBody>
          <a:body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14462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24128" y="2967788"/>
            <a:ext cx="4754880" cy="334157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l-SI"/>
              <a:t>Kliknite za urejanje slogov besedila matrice</a:t>
            </a:r>
          </a:p>
        </p:txBody>
      </p:sp>
      <p:sp>
        <p:nvSpPr>
          <p:cNvPr id="6" name="Content Placeholder 5"/>
          <p:cNvSpPr>
            <a:spLocks noGrp="1"/>
          </p:cNvSpPr>
          <p:nvPr>
            <p:ph sz="quarter" idx="4"/>
          </p:nvPr>
        </p:nvSpPr>
        <p:spPr>
          <a:xfrm>
            <a:off x="5990888" y="2967788"/>
            <a:ext cx="4754880" cy="334157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AA288B8D-8F73-4096-B758-8F08E1C630B8}" type="datetime1">
              <a:rPr lang="sl-SI" smtClean="0"/>
              <a:pPr/>
              <a:t>21.3.2023</a:t>
            </a:fld>
            <a:endParaRPr lang="sl-SI" dirty="0"/>
          </a:p>
        </p:txBody>
      </p:sp>
      <p:sp>
        <p:nvSpPr>
          <p:cNvPr id="8" name="Footer Placeholder 7"/>
          <p:cNvSpPr>
            <a:spLocks noGrp="1"/>
          </p:cNvSpPr>
          <p:nvPr>
            <p:ph type="ftr" sz="quarter" idx="11"/>
          </p:nvPr>
        </p:nvSpPr>
        <p:spPr/>
        <p:txBody>
          <a:bodyPr/>
          <a:lstStyle/>
          <a:p>
            <a:pPr rtl="0"/>
            <a:endParaRPr lang="sl-SI" noProof="0" dirty="0"/>
          </a:p>
        </p:txBody>
      </p:sp>
      <p:sp>
        <p:nvSpPr>
          <p:cNvPr id="9" name="Slide Number Placeholder 8"/>
          <p:cNvSpPr>
            <a:spLocks noGrp="1"/>
          </p:cNvSpPr>
          <p:nvPr>
            <p:ph type="sldNum" sz="quarter" idx="12"/>
          </p:nvPr>
        </p:nvSpPr>
        <p:spPr/>
        <p:txBody>
          <a:body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34008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88CDFF61-906D-4712-8F32-320E8712CF79}" type="datetime1">
              <a:rPr lang="sl-SI" smtClean="0"/>
              <a:pPr/>
              <a:t>21.3.2023</a:t>
            </a:fld>
            <a:endParaRPr lang="sl-SI" dirty="0"/>
          </a:p>
        </p:txBody>
      </p:sp>
      <p:sp>
        <p:nvSpPr>
          <p:cNvPr id="4" name="Footer Placeholder 3"/>
          <p:cNvSpPr>
            <a:spLocks noGrp="1"/>
          </p:cNvSpPr>
          <p:nvPr>
            <p:ph type="ftr" sz="quarter" idx="11"/>
          </p:nvPr>
        </p:nvSpPr>
        <p:spPr/>
        <p:txBody>
          <a:bodyPr/>
          <a:lstStyle/>
          <a:p>
            <a:pPr rtl="0"/>
            <a:endParaRPr lang="sl-SI" noProof="0" dirty="0"/>
          </a:p>
        </p:txBody>
      </p:sp>
      <p:sp>
        <p:nvSpPr>
          <p:cNvPr id="5" name="Slide Number Placeholder 4"/>
          <p:cNvSpPr>
            <a:spLocks noGrp="1"/>
          </p:cNvSpPr>
          <p:nvPr>
            <p:ph type="sldNum" sz="quarter" idx="12"/>
          </p:nvPr>
        </p:nvSpPr>
        <p:spPr/>
        <p:txBody>
          <a:body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90880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E4642-2872-41B3-838D-9B73A97AEEC7}" type="datetime1">
              <a:rPr lang="sl-SI" smtClean="0"/>
              <a:pPr/>
              <a:t>21.3.2023</a:t>
            </a:fld>
            <a:endParaRPr lang="sl-SI" dirty="0"/>
          </a:p>
        </p:txBody>
      </p:sp>
      <p:sp>
        <p:nvSpPr>
          <p:cNvPr id="3" name="Footer Placeholder 2"/>
          <p:cNvSpPr>
            <a:spLocks noGrp="1"/>
          </p:cNvSpPr>
          <p:nvPr>
            <p:ph type="ftr" sz="quarter" idx="11"/>
          </p:nvPr>
        </p:nvSpPr>
        <p:spPr/>
        <p:txBody>
          <a:bodyPr/>
          <a:lstStyle/>
          <a:p>
            <a:pPr rtl="0"/>
            <a:endParaRPr lang="sl-SI" noProof="0" dirty="0"/>
          </a:p>
        </p:txBody>
      </p:sp>
      <p:sp>
        <p:nvSpPr>
          <p:cNvPr id="4" name="Slide Number Placeholder 3"/>
          <p:cNvSpPr>
            <a:spLocks noGrp="1"/>
          </p:cNvSpPr>
          <p:nvPr>
            <p:ph type="sldNum" sz="quarter" idx="12"/>
          </p:nvPr>
        </p:nvSpPr>
        <p:spPr/>
        <p:txBody>
          <a:bodyPr/>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201527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l-SI"/>
              <a:t>Kliknite, če želite urediti slog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5FA449D-D37C-4EF4-8E48-F5D6D1ECECBF}" type="datetime1">
              <a:rPr lang="sl-SI" smtClean="0"/>
              <a:pPr/>
              <a:t>21.3.2023</a:t>
            </a:fld>
            <a:endParaRPr lang="sl-SI" dirty="0"/>
          </a:p>
        </p:txBody>
      </p:sp>
      <p:sp>
        <p:nvSpPr>
          <p:cNvPr id="6" name="Footer Placeholder 5"/>
          <p:cNvSpPr>
            <a:spLocks noGrp="1"/>
          </p:cNvSpPr>
          <p:nvPr>
            <p:ph type="ftr" sz="quarter" idx="11"/>
          </p:nvPr>
        </p:nvSpPr>
        <p:spPr/>
        <p:txBody>
          <a:bodyPr/>
          <a:lstStyle/>
          <a:p>
            <a:pPr rtl="0"/>
            <a:endParaRPr lang="sl-SI" noProof="0" dirty="0"/>
          </a:p>
        </p:txBody>
      </p:sp>
      <p:sp>
        <p:nvSpPr>
          <p:cNvPr id="7" name="Slide Number Placeholder 6"/>
          <p:cNvSpPr>
            <a:spLocks noGrp="1"/>
          </p:cNvSpPr>
          <p:nvPr>
            <p:ph type="sldNum" sz="quarter" idx="12"/>
          </p:nvPr>
        </p:nvSpPr>
        <p:spPr/>
        <p:txBody>
          <a:bodyPr/>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37944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786E4642-2872-41B3-838D-9B73A97AEEC7}" type="datetime1">
              <a:rPr lang="sl-SI" smtClean="0"/>
              <a:pPr/>
              <a:t>21.3.2023</a:t>
            </a:fld>
            <a:endParaRPr lang="sl-SI" dirty="0"/>
          </a:p>
        </p:txBody>
      </p:sp>
      <p:sp>
        <p:nvSpPr>
          <p:cNvPr id="6" name="Footer Placeholder 5"/>
          <p:cNvSpPr>
            <a:spLocks noGrp="1"/>
          </p:cNvSpPr>
          <p:nvPr>
            <p:ph type="ftr" sz="quarter" idx="11"/>
          </p:nvPr>
        </p:nvSpPr>
        <p:spPr/>
        <p:txBody>
          <a:bodyPr/>
          <a:lstStyle/>
          <a:p>
            <a:pPr rtl="0"/>
            <a:endParaRPr lang="sl-SI" noProof="0" dirty="0"/>
          </a:p>
        </p:txBody>
      </p:sp>
      <p:sp>
        <p:nvSpPr>
          <p:cNvPr id="7" name="Slide Number Placeholder 6"/>
          <p:cNvSpPr>
            <a:spLocks noGrp="1"/>
          </p:cNvSpPr>
          <p:nvPr>
            <p:ph type="sldNum" sz="quarter" idx="12"/>
          </p:nvPr>
        </p:nvSpPr>
        <p:spPr/>
        <p:txBody>
          <a:bodyPr/>
          <a:lstStyle/>
          <a:p>
            <a:pPr algn="r"/>
            <a:fld id="{0FF54DE5-C571-48E8-A5BC-B369434E2F44}" type="slidenum">
              <a:rPr lang="sl-SI" smtClean="0"/>
              <a:pPr algn="r"/>
              <a:t>‹#›</a:t>
            </a:fld>
            <a:endParaRPr lang="sl-SI"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47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86E4642-2872-41B3-838D-9B73A97AEEC7}" type="datetime1">
              <a:rPr lang="sl-SI" smtClean="0"/>
              <a:pPr/>
              <a:t>21.3.2023</a:t>
            </a:fld>
            <a:endParaRPr lang="sl-SI"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sl-SI" noProof="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lgn="r"/>
            <a:fld id="{0FF54DE5-C571-48E8-A5BC-B369434E2F44}" type="slidenum">
              <a:rPr lang="sl-SI" smtClean="0"/>
              <a:pPr algn="r"/>
              <a:t>‹#›</a:t>
            </a:fld>
            <a:endParaRPr lang="sl-SI"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5816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view-image.php?image=17333" TargetMode="External"/><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988A901F-2380-409D-B12F-3A0FDAFAEE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14CD50C8-2F85-4F12-A5B5-9336E254A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Označba mesta za sliko 3" descr="Odprta knjiga na mizi, zamegljene police knjig v ozadju" title="Vzorčna slika"/>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104" t="18604" r="-1" b="1126"/>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xmlns="" id="{014CD94B-6292-41B3-B053-01121CE906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Naslov 5"/>
          <p:cNvSpPr>
            <a:spLocks noGrp="1"/>
          </p:cNvSpPr>
          <p:nvPr>
            <p:ph type="ctrTitle"/>
          </p:nvPr>
        </p:nvSpPr>
        <p:spPr>
          <a:xfrm>
            <a:off x="457200" y="4960137"/>
            <a:ext cx="7772400" cy="1463040"/>
          </a:xfrm>
        </p:spPr>
        <p:txBody>
          <a:bodyPr vert="horz" lIns="91440" tIns="45720" rIns="91440" bIns="45720" rtlCol="0" anchor="ctr">
            <a:normAutofit/>
          </a:bodyPr>
          <a:lstStyle/>
          <a:p>
            <a:pPr algn="r"/>
            <a:r>
              <a:rPr lang="en-US" sz="5000" spc="200" dirty="0" err="1">
                <a:solidFill>
                  <a:srgbClr val="FFFFFF"/>
                </a:solidFill>
              </a:rPr>
              <a:t>Spremembe</a:t>
            </a:r>
            <a:r>
              <a:rPr lang="en-US" sz="5000" spc="200" dirty="0">
                <a:solidFill>
                  <a:srgbClr val="FFFFFF"/>
                </a:solidFill>
              </a:rPr>
              <a:t> </a:t>
            </a:r>
            <a:r>
              <a:rPr lang="en-US" sz="5000" spc="200" dirty="0" err="1">
                <a:solidFill>
                  <a:srgbClr val="FFFFFF"/>
                </a:solidFill>
              </a:rPr>
              <a:t>zakona</a:t>
            </a:r>
            <a:r>
              <a:rPr lang="en-US" sz="5000" spc="200" dirty="0">
                <a:solidFill>
                  <a:srgbClr val="FFFFFF"/>
                </a:solidFill>
              </a:rPr>
              <a:t> </a:t>
            </a:r>
            <a:br>
              <a:rPr lang="en-US" sz="5000" spc="200" dirty="0">
                <a:solidFill>
                  <a:srgbClr val="FFFFFF"/>
                </a:solidFill>
              </a:rPr>
            </a:br>
            <a:r>
              <a:rPr lang="en-US" sz="5000" spc="200" dirty="0">
                <a:solidFill>
                  <a:srgbClr val="FFFFFF"/>
                </a:solidFill>
              </a:rPr>
              <a:t>o </a:t>
            </a:r>
            <a:r>
              <a:rPr lang="en-US" sz="5000" spc="200" dirty="0" err="1">
                <a:solidFill>
                  <a:srgbClr val="FFFFFF"/>
                </a:solidFill>
              </a:rPr>
              <a:t>osnovni</a:t>
            </a:r>
            <a:r>
              <a:rPr lang="en-US" sz="5000" spc="200" dirty="0">
                <a:solidFill>
                  <a:srgbClr val="FFFFFF"/>
                </a:solidFill>
              </a:rPr>
              <a:t> </a:t>
            </a:r>
            <a:r>
              <a:rPr lang="en-US" sz="5000" spc="200" dirty="0" err="1">
                <a:solidFill>
                  <a:srgbClr val="FFFFFF"/>
                </a:solidFill>
              </a:rPr>
              <a:t>šoli</a:t>
            </a:r>
            <a:endParaRPr lang="en-US" sz="5000" spc="200" dirty="0">
              <a:solidFill>
                <a:srgbClr val="FFFFFF"/>
              </a:solidFill>
            </a:endParaRPr>
          </a:p>
        </p:txBody>
      </p:sp>
      <p:sp>
        <p:nvSpPr>
          <p:cNvPr id="7" name="Podnaslov 6"/>
          <p:cNvSpPr>
            <a:spLocks noGrp="1"/>
          </p:cNvSpPr>
          <p:nvPr>
            <p:ph type="subTitle" idx="1"/>
          </p:nvPr>
        </p:nvSpPr>
        <p:spPr>
          <a:xfrm>
            <a:off x="8610600" y="4960137"/>
            <a:ext cx="3200400" cy="1463040"/>
          </a:xfrm>
        </p:spPr>
        <p:txBody>
          <a:bodyPr vert="horz" lIns="91440" tIns="45720" rIns="91440" bIns="45720" rtlCol="0" anchor="ctr">
            <a:normAutofit/>
          </a:bodyPr>
          <a:lstStyle/>
          <a:p>
            <a:pPr>
              <a:lnSpc>
                <a:spcPct val="100000"/>
              </a:lnSpc>
            </a:pPr>
            <a:r>
              <a:rPr lang="en-US" sz="2800" dirty="0" err="1">
                <a:solidFill>
                  <a:srgbClr val="FFFFFF"/>
                </a:solidFill>
              </a:rPr>
              <a:t>Informacija</a:t>
            </a:r>
            <a:endParaRPr lang="en-US" sz="2800" dirty="0">
              <a:solidFill>
                <a:srgbClr val="FFFFFF"/>
              </a:solidFill>
            </a:endParaRPr>
          </a:p>
        </p:txBody>
      </p:sp>
      <p:cxnSp>
        <p:nvCxnSpPr>
          <p:cNvPr id="18" name="Straight Connector 17">
            <a:extLst>
              <a:ext uri="{FF2B5EF4-FFF2-40B4-BE49-F238E27FC236}">
                <a16:creationId xmlns:a16="http://schemas.microsoft.com/office/drawing/2014/main" xmlns="" id="{69BDC10B-3439-4B01-9129-15D8245B05A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on 3"/>
          <p:cNvGraphicFramePr>
            <a:graphicFrameLocks/>
          </p:cNvGraphicFramePr>
          <p:nvPr>
            <p:extLst>
              <p:ext uri="{D42A27DB-BD31-4B8C-83A1-F6EECF244321}">
                <p14:modId xmlns:p14="http://schemas.microsoft.com/office/powerpoint/2010/main" val="3566619441"/>
              </p:ext>
            </p:extLst>
          </p:nvPr>
        </p:nvGraphicFramePr>
        <p:xfrm>
          <a:off x="4576338" y="558800"/>
          <a:ext cx="68834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5" name="PoljeZBesedilom 4"/>
          <p:cNvSpPr txBox="1"/>
          <p:nvPr/>
        </p:nvSpPr>
        <p:spPr>
          <a:xfrm>
            <a:off x="732262" y="558800"/>
            <a:ext cx="4470400" cy="2400657"/>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Neobvezni izbirni – jeziki 4. – 6. razred</a:t>
            </a:r>
          </a:p>
        </p:txBody>
      </p:sp>
      <p:sp>
        <p:nvSpPr>
          <p:cNvPr id="2" name="PoljeZBesedilom 1">
            <a:extLst>
              <a:ext uri="{FF2B5EF4-FFF2-40B4-BE49-F238E27FC236}">
                <a16:creationId xmlns:a16="http://schemas.microsoft.com/office/drawing/2014/main" xmlns="" id="{DEF211C8-3B74-833F-14A4-341708AFFC7C}"/>
              </a:ext>
            </a:extLst>
          </p:cNvPr>
          <p:cNvSpPr txBox="1"/>
          <p:nvPr/>
        </p:nvSpPr>
        <p:spPr>
          <a:xfrm>
            <a:off x="732262" y="3142734"/>
            <a:ext cx="2860895" cy="830997"/>
          </a:xfrm>
          <a:prstGeom prst="rect">
            <a:avLst/>
          </a:prstGeom>
          <a:noFill/>
        </p:spPr>
        <p:txBody>
          <a:bodyPr wrap="square" rtlCol="0">
            <a:spAutoFit/>
          </a:bodyPr>
          <a:lstStyle/>
          <a:p>
            <a:r>
              <a:rPr lang="sl-SI" sz="2400" b="1" dirty="0"/>
              <a:t>Izbor   20,12 % učencev</a:t>
            </a:r>
          </a:p>
        </p:txBody>
      </p:sp>
    </p:spTree>
    <p:extLst>
      <p:ext uri="{BB962C8B-B14F-4D97-AF65-F5344CB8AC3E}">
        <p14:creationId xmlns:p14="http://schemas.microsoft.com/office/powerpoint/2010/main" val="344352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on 3"/>
          <p:cNvGraphicFramePr>
            <a:graphicFrameLocks/>
          </p:cNvGraphicFramePr>
          <p:nvPr>
            <p:extLst>
              <p:ext uri="{D42A27DB-BD31-4B8C-83A1-F6EECF244321}">
                <p14:modId xmlns:p14="http://schemas.microsoft.com/office/powerpoint/2010/main" val="1300093861"/>
              </p:ext>
            </p:extLst>
          </p:nvPr>
        </p:nvGraphicFramePr>
        <p:xfrm>
          <a:off x="4283295" y="609600"/>
          <a:ext cx="7086600" cy="599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PoljeZBesedilom 4"/>
          <p:cNvSpPr txBox="1"/>
          <p:nvPr/>
        </p:nvSpPr>
        <p:spPr>
          <a:xfrm>
            <a:off x="705101" y="609600"/>
            <a:ext cx="4470400" cy="2400657"/>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Neobvezni izbirni – jeziki 7. – 9. razred</a:t>
            </a:r>
          </a:p>
        </p:txBody>
      </p:sp>
      <p:sp>
        <p:nvSpPr>
          <p:cNvPr id="2" name="PoljeZBesedilom 1">
            <a:extLst>
              <a:ext uri="{FF2B5EF4-FFF2-40B4-BE49-F238E27FC236}">
                <a16:creationId xmlns:a16="http://schemas.microsoft.com/office/drawing/2014/main" xmlns="" id="{6B95097A-5C4A-A75F-4011-63356867F764}"/>
              </a:ext>
            </a:extLst>
          </p:cNvPr>
          <p:cNvSpPr txBox="1"/>
          <p:nvPr/>
        </p:nvSpPr>
        <p:spPr>
          <a:xfrm>
            <a:off x="705101" y="3305697"/>
            <a:ext cx="2860895" cy="830997"/>
          </a:xfrm>
          <a:prstGeom prst="rect">
            <a:avLst/>
          </a:prstGeom>
          <a:noFill/>
        </p:spPr>
        <p:txBody>
          <a:bodyPr wrap="square" rtlCol="0">
            <a:spAutoFit/>
          </a:bodyPr>
          <a:lstStyle/>
          <a:p>
            <a:r>
              <a:rPr lang="sl-SI" sz="2400" dirty="0"/>
              <a:t>Izbor   5,10 % učencev</a:t>
            </a:r>
          </a:p>
        </p:txBody>
      </p:sp>
    </p:spTree>
    <p:extLst>
      <p:ext uri="{BB962C8B-B14F-4D97-AF65-F5344CB8AC3E}">
        <p14:creationId xmlns:p14="http://schemas.microsoft.com/office/powerpoint/2010/main" val="40331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on 3"/>
          <p:cNvGraphicFramePr>
            <a:graphicFrameLocks/>
          </p:cNvGraphicFramePr>
          <p:nvPr>
            <p:extLst>
              <p:ext uri="{D42A27DB-BD31-4B8C-83A1-F6EECF244321}">
                <p14:modId xmlns:p14="http://schemas.microsoft.com/office/powerpoint/2010/main" val="1474387987"/>
              </p:ext>
            </p:extLst>
          </p:nvPr>
        </p:nvGraphicFramePr>
        <p:xfrm>
          <a:off x="4274987" y="285135"/>
          <a:ext cx="7561007" cy="6572865"/>
        </p:xfrm>
        <a:graphic>
          <a:graphicData uri="http://schemas.openxmlformats.org/drawingml/2006/chart">
            <c:chart xmlns:c="http://schemas.openxmlformats.org/drawingml/2006/chart" xmlns:r="http://schemas.openxmlformats.org/officeDocument/2006/relationships" r:id="rId2"/>
          </a:graphicData>
        </a:graphic>
      </p:graphicFrame>
      <p:sp>
        <p:nvSpPr>
          <p:cNvPr id="5" name="PoljeZBesedilom 4"/>
          <p:cNvSpPr txBox="1"/>
          <p:nvPr/>
        </p:nvSpPr>
        <p:spPr>
          <a:xfrm>
            <a:off x="833182" y="663045"/>
            <a:ext cx="3675443" cy="2400657"/>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Obvezni izbirni jezik 7. – 9 razred</a:t>
            </a:r>
          </a:p>
        </p:txBody>
      </p:sp>
      <p:sp>
        <p:nvSpPr>
          <p:cNvPr id="2" name="PoljeZBesedilom 1">
            <a:extLst>
              <a:ext uri="{FF2B5EF4-FFF2-40B4-BE49-F238E27FC236}">
                <a16:creationId xmlns:a16="http://schemas.microsoft.com/office/drawing/2014/main" xmlns="" id="{ABA5EEEF-CA33-FE51-94E3-A15C61CD0A02}"/>
              </a:ext>
            </a:extLst>
          </p:cNvPr>
          <p:cNvSpPr txBox="1"/>
          <p:nvPr/>
        </p:nvSpPr>
        <p:spPr>
          <a:xfrm>
            <a:off x="705101" y="3305697"/>
            <a:ext cx="2860895" cy="830997"/>
          </a:xfrm>
          <a:prstGeom prst="rect">
            <a:avLst/>
          </a:prstGeom>
          <a:noFill/>
        </p:spPr>
        <p:txBody>
          <a:bodyPr wrap="square" rtlCol="0">
            <a:spAutoFit/>
          </a:bodyPr>
          <a:lstStyle/>
          <a:p>
            <a:r>
              <a:rPr lang="sl-SI" sz="2400" b="1" dirty="0"/>
              <a:t>Izbor   23,23 % učencev</a:t>
            </a:r>
          </a:p>
        </p:txBody>
      </p:sp>
    </p:spTree>
    <p:extLst>
      <p:ext uri="{BB962C8B-B14F-4D97-AF65-F5344CB8AC3E}">
        <p14:creationId xmlns:p14="http://schemas.microsoft.com/office/powerpoint/2010/main" val="407587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on 3"/>
          <p:cNvGraphicFramePr>
            <a:graphicFrameLocks/>
          </p:cNvGraphicFramePr>
          <p:nvPr>
            <p:extLst>
              <p:ext uri="{D42A27DB-BD31-4B8C-83A1-F6EECF244321}">
                <p14:modId xmlns:p14="http://schemas.microsoft.com/office/powerpoint/2010/main" val="3196743312"/>
              </p:ext>
            </p:extLst>
          </p:nvPr>
        </p:nvGraphicFramePr>
        <p:xfrm>
          <a:off x="1023042" y="226142"/>
          <a:ext cx="9886383" cy="6631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6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420031997"/>
              </p:ext>
            </p:extLst>
          </p:nvPr>
        </p:nvGraphicFramePr>
        <p:xfrm>
          <a:off x="2471440" y="2924527"/>
          <a:ext cx="8255482" cy="1565404"/>
        </p:xfrm>
        <a:graphic>
          <a:graphicData uri="http://schemas.openxmlformats.org/drawingml/2006/table">
            <a:tbl>
              <a:tblPr firstRow="1" firstCol="1" bandRow="1"/>
              <a:tblGrid>
                <a:gridCol w="1650732">
                  <a:extLst>
                    <a:ext uri="{9D8B030D-6E8A-4147-A177-3AD203B41FA5}">
                      <a16:colId xmlns:a16="http://schemas.microsoft.com/office/drawing/2014/main" xmlns="" val="20000"/>
                    </a:ext>
                  </a:extLst>
                </a:gridCol>
                <a:gridCol w="1650732">
                  <a:extLst>
                    <a:ext uri="{9D8B030D-6E8A-4147-A177-3AD203B41FA5}">
                      <a16:colId xmlns:a16="http://schemas.microsoft.com/office/drawing/2014/main" xmlns="" val="20001"/>
                    </a:ext>
                  </a:extLst>
                </a:gridCol>
                <a:gridCol w="1650732">
                  <a:extLst>
                    <a:ext uri="{9D8B030D-6E8A-4147-A177-3AD203B41FA5}">
                      <a16:colId xmlns:a16="http://schemas.microsoft.com/office/drawing/2014/main" xmlns="" val="20002"/>
                    </a:ext>
                  </a:extLst>
                </a:gridCol>
                <a:gridCol w="1651643">
                  <a:extLst>
                    <a:ext uri="{9D8B030D-6E8A-4147-A177-3AD203B41FA5}">
                      <a16:colId xmlns:a16="http://schemas.microsoft.com/office/drawing/2014/main" xmlns="" val="20003"/>
                    </a:ext>
                  </a:extLst>
                </a:gridCol>
                <a:gridCol w="1651643">
                  <a:extLst>
                    <a:ext uri="{9D8B030D-6E8A-4147-A177-3AD203B41FA5}">
                      <a16:colId xmlns:a16="http://schemas.microsoft.com/office/drawing/2014/main" xmlns="" val="20004"/>
                    </a:ext>
                  </a:extLst>
                </a:gridCol>
              </a:tblGrid>
              <a:tr h="307852">
                <a:tc>
                  <a:txBody>
                    <a:bodyPr/>
                    <a:lstStyle/>
                    <a:p>
                      <a:pPr>
                        <a:lnSpc>
                          <a:spcPct val="107000"/>
                        </a:lnSpc>
                        <a:spcAft>
                          <a:spcPts val="0"/>
                        </a:spcAft>
                      </a:pPr>
                      <a:r>
                        <a:rPr lang="sl-SI" sz="2400" dirty="0">
                          <a:effectLst/>
                          <a:latin typeface="+mj-lt"/>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07000"/>
                        </a:lnSpc>
                        <a:spcAft>
                          <a:spcPts val="0"/>
                        </a:spcAft>
                      </a:pPr>
                      <a:r>
                        <a:rPr lang="sl-SI" sz="2400" dirty="0">
                          <a:effectLst/>
                          <a:latin typeface="+mj-lt"/>
                          <a:ea typeface="Calibri" panose="020F0502020204030204" pitchFamily="34" charset="0"/>
                          <a:cs typeface="Arial" panose="020B0604020202020204" pitchFamily="34" charset="0"/>
                        </a:rPr>
                        <a:t>Neobvezni izbirni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ctr">
                        <a:lnSpc>
                          <a:spcPct val="107000"/>
                        </a:lnSpc>
                        <a:spcAft>
                          <a:spcPts val="0"/>
                        </a:spcAft>
                      </a:pPr>
                      <a:r>
                        <a:rPr lang="sl-SI" sz="2400">
                          <a:effectLst/>
                          <a:latin typeface="+mj-lt"/>
                          <a:ea typeface="Calibri" panose="020F0502020204030204" pitchFamily="34" charset="0"/>
                          <a:cs typeface="Arial" panose="020B0604020202020204" pitchFamily="34" charset="0"/>
                        </a:rPr>
                        <a:t>Obvezni izbirni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sl-SI" sz="2400">
                          <a:effectLst/>
                          <a:latin typeface="+mj-lt"/>
                          <a:ea typeface="Calibri" panose="020F0502020204030204" pitchFamily="34" charset="0"/>
                          <a:cs typeface="Arial" panose="020B0604020202020204" pitchFamily="34" charset="0"/>
                        </a:rPr>
                        <a:t>Skupaj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7852">
                <a:tc>
                  <a:txBody>
                    <a:bodyPr/>
                    <a:lstStyle/>
                    <a:p>
                      <a:pPr>
                        <a:lnSpc>
                          <a:spcPct val="107000"/>
                        </a:lnSpc>
                        <a:spcAft>
                          <a:spcPts val="0"/>
                        </a:spcAft>
                      </a:pPr>
                      <a:r>
                        <a:rPr lang="sl-SI" sz="2400" dirty="0">
                          <a:effectLst/>
                          <a:latin typeface="+mj-lt"/>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sl-SI" sz="2400" dirty="0">
                          <a:effectLst/>
                          <a:latin typeface="+mj-lt"/>
                          <a:ea typeface="Calibri" panose="020F0502020204030204" pitchFamily="34" charset="0"/>
                          <a:cs typeface="Arial" panose="020B0604020202020204" pitchFamily="34" charset="0"/>
                        </a:rPr>
                        <a:t>1. razred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dirty="0">
                          <a:effectLst/>
                          <a:latin typeface="+mj-lt"/>
                          <a:ea typeface="Calibri" panose="020F0502020204030204" pitchFamily="34" charset="0"/>
                          <a:cs typeface="Arial" panose="020B0604020202020204" pitchFamily="34" charset="0"/>
                        </a:rPr>
                        <a:t>4. do 9. razred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a:effectLst/>
                          <a:latin typeface="+mj-lt"/>
                          <a:ea typeface="Calibri" panose="020F0502020204030204" pitchFamily="34" charset="0"/>
                          <a:cs typeface="Arial" panose="020B0604020202020204" pitchFamily="34" charset="0"/>
                        </a:rPr>
                        <a:t>7. do 9. razred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l-SI"/>
                    </a:p>
                  </a:txBody>
                  <a:tcPr/>
                </a:tc>
                <a:extLst>
                  <a:ext uri="{0D108BD9-81ED-4DB2-BD59-A6C34878D82A}">
                    <a16:rowId xmlns:a16="http://schemas.microsoft.com/office/drawing/2014/main" xmlns="" val="10001"/>
                  </a:ext>
                </a:extLst>
              </a:tr>
              <a:tr h="307852">
                <a:tc>
                  <a:txBody>
                    <a:bodyPr/>
                    <a:lstStyle/>
                    <a:p>
                      <a:pPr>
                        <a:lnSpc>
                          <a:spcPct val="107000"/>
                        </a:lnSpc>
                        <a:spcAft>
                          <a:spcPts val="0"/>
                        </a:spcAft>
                      </a:pPr>
                      <a:r>
                        <a:rPr lang="sl-SI" sz="2400">
                          <a:effectLst/>
                          <a:latin typeface="+mj-lt"/>
                          <a:ea typeface="Calibri" panose="020F0502020204030204" pitchFamily="34" charset="0"/>
                          <a:cs typeface="Arial" panose="020B0604020202020204" pitchFamily="34" charset="0"/>
                        </a:rPr>
                        <a:t>1. do 9. razred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a:effectLst/>
                          <a:latin typeface="+mj-lt"/>
                          <a:ea typeface="Calibri" panose="020F0502020204030204" pitchFamily="34" charset="0"/>
                          <a:cs typeface="Arial" panose="020B0604020202020204" pitchFamily="34" charset="0"/>
                        </a:rPr>
                        <a:t>19.362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dirty="0">
                          <a:effectLst/>
                          <a:latin typeface="+mj-lt"/>
                          <a:ea typeface="Calibri" panose="020F0502020204030204" pitchFamily="34" charset="0"/>
                          <a:cs typeface="Arial" panose="020B0604020202020204" pitchFamily="34" charset="0"/>
                        </a:rPr>
                        <a:t>16.449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dirty="0">
                          <a:effectLst/>
                          <a:latin typeface="+mj-lt"/>
                          <a:ea typeface="Calibri" panose="020F0502020204030204" pitchFamily="34" charset="0"/>
                          <a:cs typeface="Arial" panose="020B0604020202020204" pitchFamily="34" charset="0"/>
                        </a:rPr>
                        <a:t>14.492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a:effectLst/>
                          <a:latin typeface="+mj-lt"/>
                          <a:ea typeface="Calibri" panose="020F0502020204030204" pitchFamily="34" charset="0"/>
                          <a:cs typeface="Arial" panose="020B0604020202020204" pitchFamily="34" charset="0"/>
                        </a:rPr>
                        <a:t>50.303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7852">
                <a:tc>
                  <a:txBody>
                    <a:bodyPr/>
                    <a:lstStyle/>
                    <a:p>
                      <a:pPr>
                        <a:lnSpc>
                          <a:spcPct val="107000"/>
                        </a:lnSpc>
                        <a:spcAft>
                          <a:spcPts val="0"/>
                        </a:spcAft>
                      </a:pPr>
                      <a:r>
                        <a:rPr lang="sl-SI" sz="2400" dirty="0">
                          <a:effectLst/>
                          <a:latin typeface="+mj-lt"/>
                          <a:ea typeface="Calibri" panose="020F0502020204030204" pitchFamily="34" charset="0"/>
                          <a:cs typeface="Arial" panose="020B0604020202020204" pitchFamily="34" charset="0"/>
                        </a:rPr>
                        <a:t>Delež v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dirty="0">
                          <a:solidFill>
                            <a:srgbClr val="00B0F0"/>
                          </a:solidFill>
                          <a:effectLst/>
                          <a:latin typeface="+mj-lt"/>
                          <a:ea typeface="Calibri" panose="020F0502020204030204" pitchFamily="34" charset="0"/>
                          <a:cs typeface="Arial" panose="020B0604020202020204" pitchFamily="34" charset="0"/>
                        </a:rPr>
                        <a:t>93.10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dirty="0">
                          <a:solidFill>
                            <a:srgbClr val="00B0F0"/>
                          </a:solidFill>
                          <a:effectLst/>
                          <a:latin typeface="+mj-lt"/>
                          <a:ea typeface="Calibri" panose="020F0502020204030204" pitchFamily="34" charset="0"/>
                          <a:cs typeface="Arial" panose="020B0604020202020204" pitchFamily="34" charset="0"/>
                        </a:rPr>
                        <a:t>12.54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dirty="0">
                          <a:solidFill>
                            <a:srgbClr val="00B0F0"/>
                          </a:solidFill>
                          <a:effectLst/>
                          <a:latin typeface="+mj-lt"/>
                          <a:ea typeface="Calibri" panose="020F0502020204030204" pitchFamily="34" charset="0"/>
                          <a:cs typeface="Arial" panose="020B0604020202020204" pitchFamily="34" charset="0"/>
                        </a:rPr>
                        <a:t>21,89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sl-SI" sz="2400" dirty="0">
                          <a:solidFill>
                            <a:srgbClr val="00B0F0"/>
                          </a:solidFill>
                          <a:effectLst/>
                          <a:latin typeface="+mj-lt"/>
                          <a:ea typeface="Calibri" panose="020F0502020204030204" pitchFamily="34" charset="0"/>
                          <a:cs typeface="Arial" panose="020B0604020202020204" pitchFamily="34" charset="0"/>
                        </a:rPr>
                        <a:t>25,86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PoljeZBesedilom 4"/>
          <p:cNvSpPr txBox="1"/>
          <p:nvPr/>
        </p:nvSpPr>
        <p:spPr>
          <a:xfrm>
            <a:off x="1480840" y="665345"/>
            <a:ext cx="3916392" cy="1631216"/>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Delež jezikovne izbirnosti</a:t>
            </a:r>
          </a:p>
        </p:txBody>
      </p:sp>
    </p:spTree>
    <p:extLst>
      <p:ext uri="{BB962C8B-B14F-4D97-AF65-F5344CB8AC3E}">
        <p14:creationId xmlns:p14="http://schemas.microsoft.com/office/powerpoint/2010/main" val="24706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xmlns="" id="{36B54930-5DD9-8DED-A198-9A3AD0924E60}"/>
              </a:ext>
            </a:extLst>
          </p:cNvPr>
          <p:cNvGraphicFramePr>
            <a:graphicFrameLocks noGrp="1"/>
          </p:cNvGraphicFramePr>
          <p:nvPr>
            <p:extLst>
              <p:ext uri="{D42A27DB-BD31-4B8C-83A1-F6EECF244321}">
                <p14:modId xmlns:p14="http://schemas.microsoft.com/office/powerpoint/2010/main" val="3773969932"/>
              </p:ext>
            </p:extLst>
          </p:nvPr>
        </p:nvGraphicFramePr>
        <p:xfrm>
          <a:off x="2571184" y="75078"/>
          <a:ext cx="7267003" cy="6621726"/>
        </p:xfrm>
        <a:graphic>
          <a:graphicData uri="http://schemas.openxmlformats.org/drawingml/2006/table">
            <a:tbl>
              <a:tblPr firstRow="1" bandRow="1">
                <a:tableStyleId>{93296810-A885-4BE3-A3E7-6D5BEEA58F35}</a:tableStyleId>
              </a:tblPr>
              <a:tblGrid>
                <a:gridCol w="3503691">
                  <a:extLst>
                    <a:ext uri="{9D8B030D-6E8A-4147-A177-3AD203B41FA5}">
                      <a16:colId xmlns:a16="http://schemas.microsoft.com/office/drawing/2014/main" xmlns="" val="3731337069"/>
                    </a:ext>
                  </a:extLst>
                </a:gridCol>
                <a:gridCol w="401104">
                  <a:extLst>
                    <a:ext uri="{9D8B030D-6E8A-4147-A177-3AD203B41FA5}">
                      <a16:colId xmlns:a16="http://schemas.microsoft.com/office/drawing/2014/main" xmlns="" val="3726116374"/>
                    </a:ext>
                  </a:extLst>
                </a:gridCol>
                <a:gridCol w="420276">
                  <a:extLst>
                    <a:ext uri="{9D8B030D-6E8A-4147-A177-3AD203B41FA5}">
                      <a16:colId xmlns:a16="http://schemas.microsoft.com/office/drawing/2014/main" xmlns="" val="1031299744"/>
                    </a:ext>
                  </a:extLst>
                </a:gridCol>
                <a:gridCol w="420276">
                  <a:extLst>
                    <a:ext uri="{9D8B030D-6E8A-4147-A177-3AD203B41FA5}">
                      <a16:colId xmlns:a16="http://schemas.microsoft.com/office/drawing/2014/main" xmlns="" val="1529868281"/>
                    </a:ext>
                  </a:extLst>
                </a:gridCol>
                <a:gridCol w="420276">
                  <a:extLst>
                    <a:ext uri="{9D8B030D-6E8A-4147-A177-3AD203B41FA5}">
                      <a16:colId xmlns:a16="http://schemas.microsoft.com/office/drawing/2014/main" xmlns="" val="4040292955"/>
                    </a:ext>
                  </a:extLst>
                </a:gridCol>
                <a:gridCol w="420276">
                  <a:extLst>
                    <a:ext uri="{9D8B030D-6E8A-4147-A177-3AD203B41FA5}">
                      <a16:colId xmlns:a16="http://schemas.microsoft.com/office/drawing/2014/main" xmlns="" val="3057963568"/>
                    </a:ext>
                  </a:extLst>
                </a:gridCol>
                <a:gridCol w="420276">
                  <a:extLst>
                    <a:ext uri="{9D8B030D-6E8A-4147-A177-3AD203B41FA5}">
                      <a16:colId xmlns:a16="http://schemas.microsoft.com/office/drawing/2014/main" xmlns="" val="3165863333"/>
                    </a:ext>
                  </a:extLst>
                </a:gridCol>
                <a:gridCol w="420276">
                  <a:extLst>
                    <a:ext uri="{9D8B030D-6E8A-4147-A177-3AD203B41FA5}">
                      <a16:colId xmlns:a16="http://schemas.microsoft.com/office/drawing/2014/main" xmlns="" val="2265127788"/>
                    </a:ext>
                  </a:extLst>
                </a:gridCol>
                <a:gridCol w="420276">
                  <a:extLst>
                    <a:ext uri="{9D8B030D-6E8A-4147-A177-3AD203B41FA5}">
                      <a16:colId xmlns:a16="http://schemas.microsoft.com/office/drawing/2014/main" xmlns="" val="2358872968"/>
                    </a:ext>
                  </a:extLst>
                </a:gridCol>
                <a:gridCol w="420276">
                  <a:extLst>
                    <a:ext uri="{9D8B030D-6E8A-4147-A177-3AD203B41FA5}">
                      <a16:colId xmlns:a16="http://schemas.microsoft.com/office/drawing/2014/main" xmlns="" val="2305459019"/>
                    </a:ext>
                  </a:extLst>
                </a:gridCol>
              </a:tblGrid>
              <a:tr h="263176">
                <a:tc>
                  <a:txBody>
                    <a:bodyPr/>
                    <a:lstStyle/>
                    <a:p>
                      <a:pPr algn="ctr"/>
                      <a:r>
                        <a:rPr lang="sl-SI" sz="1200" dirty="0">
                          <a:latin typeface="Tw Cen MT Condensed" panose="020B0606020104020203" pitchFamily="34" charset="-18"/>
                        </a:rPr>
                        <a:t>OBVEZNI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5.R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6.R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7.R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8.R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9.R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43464541"/>
                  </a:ext>
                </a:extLst>
              </a:tr>
              <a:tr h="263788">
                <a:tc>
                  <a:txBody>
                    <a:bodyPr/>
                    <a:lstStyle/>
                    <a:p>
                      <a:r>
                        <a:rPr lang="sl-SI" sz="1300" b="1" dirty="0">
                          <a:latin typeface="Tw Cen MT Condensed" panose="020B0606020104020203" pitchFamily="34" charset="-18"/>
                        </a:rPr>
                        <a:t>SLOVENŠČINA</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6071653"/>
                  </a:ext>
                </a:extLst>
              </a:tr>
              <a:tr h="182880">
                <a:tc>
                  <a:txBody>
                    <a:bodyPr/>
                    <a:lstStyle/>
                    <a:p>
                      <a:r>
                        <a:rPr lang="sl-SI" sz="1300" b="1" dirty="0">
                          <a:latin typeface="Tw Cen MT Condensed" panose="020B0606020104020203" pitchFamily="34" charset="-18"/>
                        </a:rPr>
                        <a:t>MATEMATIKA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9406728"/>
                  </a:ext>
                </a:extLst>
              </a:tr>
              <a:tr h="252000">
                <a:tc>
                  <a:txBody>
                    <a:bodyPr/>
                    <a:lstStyle/>
                    <a:p>
                      <a:r>
                        <a:rPr lang="sl-SI" sz="1300" b="1" dirty="0">
                          <a:latin typeface="Tw Cen MT Condensed" panose="020B0606020104020203" pitchFamily="34" charset="-18"/>
                        </a:rPr>
                        <a:t>TUJI JEZIK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solidFill>
                            <a:srgbClr val="FF0000"/>
                          </a:solidFill>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87111707"/>
                  </a:ext>
                </a:extLst>
              </a:tr>
              <a:tr h="252000">
                <a:tc>
                  <a:txBody>
                    <a:bodyPr/>
                    <a:lstStyle/>
                    <a:p>
                      <a:r>
                        <a:rPr lang="sl-SI" sz="1300" b="1" dirty="0">
                          <a:latin typeface="Tw Cen MT Condensed" panose="020B0606020104020203" pitchFamily="34" charset="-18"/>
                        </a:rPr>
                        <a:t>DRUGI TUJI JEZIK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solidFill>
                            <a:srgbClr val="FF0000"/>
                          </a:solidFill>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solidFill>
                            <a:srgbClr val="FF0000"/>
                          </a:solidFill>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solidFill>
                            <a:srgbClr val="FF0000"/>
                          </a:solidFill>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5920245"/>
                  </a:ext>
                </a:extLst>
              </a:tr>
              <a:tr h="252000">
                <a:tc>
                  <a:txBody>
                    <a:bodyPr/>
                    <a:lstStyle/>
                    <a:p>
                      <a:r>
                        <a:rPr lang="sl-SI" sz="1300" b="1" dirty="0">
                          <a:latin typeface="Tw Cen MT Condensed" panose="020B0606020104020203" pitchFamily="34" charset="-18"/>
                        </a:rPr>
                        <a:t>LIKOVNA UMETNOST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80442134"/>
                  </a:ext>
                </a:extLst>
              </a:tr>
              <a:tr h="252000">
                <a:tc>
                  <a:txBody>
                    <a:bodyPr/>
                    <a:lstStyle/>
                    <a:p>
                      <a:r>
                        <a:rPr lang="sl-SI" sz="1300" b="1" dirty="0">
                          <a:latin typeface="Tw Cen MT Condensed" panose="020B0606020104020203" pitchFamily="34" charset="-18"/>
                        </a:rPr>
                        <a:t>GLASBENA UMETNOST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9289639"/>
                  </a:ext>
                </a:extLst>
              </a:tr>
              <a:tr h="262020">
                <a:tc>
                  <a:txBody>
                    <a:bodyPr/>
                    <a:lstStyle/>
                    <a:p>
                      <a:r>
                        <a:rPr lang="sl-SI" sz="1300" b="1" dirty="0">
                          <a:latin typeface="Tw Cen MT Condensed" panose="020B0606020104020203" pitchFamily="34" charset="-18"/>
                        </a:rPr>
                        <a:t>DRUŽBA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92377003"/>
                  </a:ext>
                </a:extLst>
              </a:tr>
              <a:tr h="252000">
                <a:tc>
                  <a:txBody>
                    <a:bodyPr/>
                    <a:lstStyle/>
                    <a:p>
                      <a:r>
                        <a:rPr lang="sl-SI" sz="1300" b="1" dirty="0">
                          <a:latin typeface="Tw Cen MT Condensed" panose="020B0606020104020203" pitchFamily="34" charset="-18"/>
                        </a:rPr>
                        <a:t>GEOGRAFIJA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31261872"/>
                  </a:ext>
                </a:extLst>
              </a:tr>
              <a:tr h="252000">
                <a:tc>
                  <a:txBody>
                    <a:bodyPr/>
                    <a:lstStyle/>
                    <a:p>
                      <a:r>
                        <a:rPr lang="sl-SI" sz="1300" b="1" dirty="0">
                          <a:latin typeface="Tw Cen MT Condensed" panose="020B0606020104020203" pitchFamily="34" charset="-18"/>
                        </a:rPr>
                        <a:t>ZGODOVINA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12562916"/>
                  </a:ext>
                </a:extLst>
              </a:tr>
              <a:tr h="267596">
                <a:tc>
                  <a:txBody>
                    <a:bodyPr/>
                    <a:lstStyle/>
                    <a:p>
                      <a:r>
                        <a:rPr lang="sl-SI" sz="1300" b="1" dirty="0">
                          <a:latin typeface="Tw Cen MT Condensed" panose="020B0606020104020203" pitchFamily="34" charset="-18"/>
                        </a:rPr>
                        <a:t>DOMOVINSKA IN  DRŽAVLJANSKA KULTURA IN ETIKA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6912565"/>
                  </a:ext>
                </a:extLst>
              </a:tr>
              <a:tr h="252000">
                <a:tc>
                  <a:txBody>
                    <a:bodyPr/>
                    <a:lstStyle/>
                    <a:p>
                      <a:r>
                        <a:rPr lang="sl-SI" sz="1300" b="1" dirty="0">
                          <a:latin typeface="Tw Cen MT Condensed" panose="020B0606020104020203" pitchFamily="34" charset="-18"/>
                        </a:rPr>
                        <a:t>SPOZNAVANJE OKOLJA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190079"/>
                  </a:ext>
                </a:extLst>
              </a:tr>
              <a:tr h="252000">
                <a:tc>
                  <a:txBody>
                    <a:bodyPr/>
                    <a:lstStyle/>
                    <a:p>
                      <a:r>
                        <a:rPr lang="sl-SI" sz="1300" b="1" dirty="0">
                          <a:latin typeface="Tw Cen MT Condensed" panose="020B0606020104020203" pitchFamily="34" charset="-18"/>
                        </a:rPr>
                        <a:t>FIZIKA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7827232"/>
                  </a:ext>
                </a:extLst>
              </a:tr>
              <a:tr h="252000">
                <a:tc>
                  <a:txBody>
                    <a:bodyPr/>
                    <a:lstStyle/>
                    <a:p>
                      <a:r>
                        <a:rPr lang="sl-SI" sz="1300" b="1" dirty="0">
                          <a:latin typeface="Tw Cen MT Condensed" panose="020B0606020104020203" pitchFamily="34" charset="-18"/>
                        </a:rPr>
                        <a:t>KEMIJA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87052641"/>
                  </a:ext>
                </a:extLst>
              </a:tr>
              <a:tr h="252000">
                <a:tc>
                  <a:txBody>
                    <a:bodyPr/>
                    <a:lstStyle/>
                    <a:p>
                      <a:r>
                        <a:rPr lang="sl-SI" sz="1300" b="1" dirty="0">
                          <a:latin typeface="Tw Cen MT Condensed" panose="020B0606020104020203" pitchFamily="34" charset="-18"/>
                        </a:rPr>
                        <a:t>BIOLOGIJA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4434514"/>
                  </a:ext>
                </a:extLst>
              </a:tr>
              <a:tr h="252000">
                <a:tc>
                  <a:txBody>
                    <a:bodyPr/>
                    <a:lstStyle/>
                    <a:p>
                      <a:r>
                        <a:rPr lang="sl-SI" sz="1300" b="1" dirty="0">
                          <a:latin typeface="Tw Cen MT Condensed" panose="020B0606020104020203" pitchFamily="34" charset="-18"/>
                        </a:rPr>
                        <a:t>NARAVOSLOVJE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127299"/>
                  </a:ext>
                </a:extLst>
              </a:tr>
              <a:tr h="252000">
                <a:tc>
                  <a:txBody>
                    <a:bodyPr/>
                    <a:lstStyle/>
                    <a:p>
                      <a:r>
                        <a:rPr lang="sl-SI" sz="1300" b="1" dirty="0">
                          <a:latin typeface="Tw Cen MT Condensed" panose="020B0606020104020203" pitchFamily="34" charset="-18"/>
                        </a:rPr>
                        <a:t>NARAVOSLOVJE IN TEHNIKA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1840227"/>
                  </a:ext>
                </a:extLst>
              </a:tr>
              <a:tr h="252000">
                <a:tc>
                  <a:txBody>
                    <a:bodyPr/>
                    <a:lstStyle/>
                    <a:p>
                      <a:r>
                        <a:rPr lang="sl-SI" sz="1300" b="1" dirty="0">
                          <a:latin typeface="Tw Cen MT Condensed" panose="020B0606020104020203" pitchFamily="34" charset="-18"/>
                        </a:rPr>
                        <a:t>TEHNIKA IN TEHNOLOGIJA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7433361"/>
                  </a:ext>
                </a:extLst>
              </a:tr>
              <a:tr h="252000">
                <a:tc>
                  <a:txBody>
                    <a:bodyPr/>
                    <a:lstStyle/>
                    <a:p>
                      <a:r>
                        <a:rPr lang="sl-SI" sz="1300" b="1" dirty="0">
                          <a:latin typeface="Tw Cen MT Condensed" panose="020B0606020104020203" pitchFamily="34" charset="-18"/>
                        </a:rPr>
                        <a:t>GOSPODINJSTVO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dirty="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21664756"/>
                  </a:ext>
                </a:extLst>
              </a:tr>
              <a:tr h="252000">
                <a:tc>
                  <a:txBody>
                    <a:bodyPr/>
                    <a:lstStyle/>
                    <a:p>
                      <a:r>
                        <a:rPr lang="sl-SI" sz="1300" b="1" dirty="0">
                          <a:latin typeface="Tw Cen MT Condensed" panose="020B0606020104020203" pitchFamily="34" charset="-18"/>
                        </a:rPr>
                        <a:t>ŠPORT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7231465"/>
                  </a:ext>
                </a:extLst>
              </a:tr>
              <a:tr h="252000">
                <a:tc>
                  <a:txBody>
                    <a:bodyPr/>
                    <a:lstStyle/>
                    <a:p>
                      <a:r>
                        <a:rPr lang="sl-SI" sz="1300" b="1" dirty="0">
                          <a:latin typeface="Tw Cen MT Condensed" panose="020B0606020104020203" pitchFamily="34" charset="-18"/>
                        </a:rPr>
                        <a:t>IZBIRNI PREDMETI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3370758"/>
                  </a:ext>
                </a:extLst>
              </a:tr>
              <a:tr h="0">
                <a:tc>
                  <a:txBody>
                    <a:bodyPr/>
                    <a:lstStyle/>
                    <a:p>
                      <a:pPr algn="r"/>
                      <a:r>
                        <a:rPr lang="sl-SI" sz="1300" b="1" dirty="0">
                          <a:latin typeface="Tw Cen MT Condensed" panose="020B0606020104020203" pitchFamily="34" charset="-18"/>
                        </a:rPr>
                        <a:t>Oddelčna skupnost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l-SI" sz="1200">
                        <a:latin typeface="Tw Cen MT Condensed" panose="020B0606020104020203" pitchFamily="34" charset="-1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dirty="0">
                          <a:latin typeface="Tw Cen MT Condensed" panose="020B0606020104020203" pitchFamily="34" charset="-18"/>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29910173"/>
                  </a:ext>
                </a:extLst>
              </a:tr>
              <a:tr h="292418">
                <a:tc>
                  <a:txBody>
                    <a:bodyPr/>
                    <a:lstStyle/>
                    <a:p>
                      <a:r>
                        <a:rPr lang="sl-SI" sz="1300" b="1" dirty="0">
                          <a:latin typeface="Tw Cen MT Condensed" panose="020B0606020104020203" pitchFamily="34" charset="-18"/>
                        </a:rPr>
                        <a:t>Š T E V I L O   U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200" b="1" dirty="0">
                          <a:latin typeface="Tw Cen MT Condensed" panose="020B0606020104020203" pitchFamily="34" charset="-18"/>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5404608"/>
                  </a:ext>
                </a:extLst>
              </a:tr>
            </a:tbl>
          </a:graphicData>
        </a:graphic>
      </p:graphicFrame>
      <p:sp>
        <p:nvSpPr>
          <p:cNvPr id="2" name="Diagram poteka: povezovalnik 1">
            <a:extLst>
              <a:ext uri="{FF2B5EF4-FFF2-40B4-BE49-F238E27FC236}">
                <a16:creationId xmlns:a16="http://schemas.microsoft.com/office/drawing/2014/main" xmlns="" id="{EFBB2FE1-E45E-66B0-FDFE-123251D1952C}"/>
              </a:ext>
            </a:extLst>
          </p:cNvPr>
          <p:cNvSpPr/>
          <p:nvPr/>
        </p:nvSpPr>
        <p:spPr>
          <a:xfrm>
            <a:off x="5993394" y="869133"/>
            <a:ext cx="570368" cy="46172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Diagram poteka: povezovalnik 2">
            <a:extLst>
              <a:ext uri="{FF2B5EF4-FFF2-40B4-BE49-F238E27FC236}">
                <a16:creationId xmlns:a16="http://schemas.microsoft.com/office/drawing/2014/main" xmlns="" id="{15CABA39-9F14-30B5-F84B-6E4BBB7F0DD2}"/>
              </a:ext>
            </a:extLst>
          </p:cNvPr>
          <p:cNvSpPr/>
          <p:nvPr/>
        </p:nvSpPr>
        <p:spPr>
          <a:xfrm>
            <a:off x="8490641" y="1099996"/>
            <a:ext cx="1347545" cy="46172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40697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xmlns="" id="{26F4F71C-12C8-C945-DDC9-853AFD436956}"/>
              </a:ext>
            </a:extLst>
          </p:cNvPr>
          <p:cNvSpPr txBox="1"/>
          <p:nvPr/>
        </p:nvSpPr>
        <p:spPr>
          <a:xfrm>
            <a:off x="1604584" y="432450"/>
            <a:ext cx="8734474"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Dopolnjen 16. člen – obvezni program</a:t>
            </a:r>
          </a:p>
        </p:txBody>
      </p:sp>
      <p:sp>
        <p:nvSpPr>
          <p:cNvPr id="4" name="PoljeZBesedilom 3">
            <a:extLst>
              <a:ext uri="{FF2B5EF4-FFF2-40B4-BE49-F238E27FC236}">
                <a16:creationId xmlns:a16="http://schemas.microsoft.com/office/drawing/2014/main" xmlns="" id="{D1883D3D-0558-9278-0AEC-4B99751BF5A5}"/>
              </a:ext>
            </a:extLst>
          </p:cNvPr>
          <p:cNvSpPr txBox="1"/>
          <p:nvPr/>
        </p:nvSpPr>
        <p:spPr>
          <a:xfrm>
            <a:off x="941560" y="1887027"/>
            <a:ext cx="10550527" cy="5447645"/>
          </a:xfrm>
          <a:prstGeom prst="rect">
            <a:avLst/>
          </a:prstGeom>
          <a:noFill/>
        </p:spPr>
        <p:txBody>
          <a:bodyPr wrap="square">
            <a:spAutoFit/>
          </a:bodyPr>
          <a:lstStyle/>
          <a:p>
            <a:pPr algn="ctr"/>
            <a:r>
              <a:rPr lang="sl-SI" sz="2400" b="1" dirty="0"/>
              <a:t>16. člen</a:t>
            </a:r>
          </a:p>
          <a:p>
            <a:pPr algn="ctr"/>
            <a:r>
              <a:rPr lang="sl-SI" sz="2400" b="1" dirty="0"/>
              <a:t>(obvezni predmeti)</a:t>
            </a:r>
          </a:p>
          <a:p>
            <a:endParaRPr lang="sl-SI" sz="2400" dirty="0"/>
          </a:p>
          <a:p>
            <a:r>
              <a:rPr lang="sl-SI" sz="2400" dirty="0"/>
              <a:t>Osnovna šola za vse učence izvaja pouk iz naslednjih obveznih predmetov: slovenščine in italijanščine ali madžarščine na narodno mešanih območjih, </a:t>
            </a:r>
            <a:r>
              <a:rPr lang="sl-SI" sz="2400" u="sng" dirty="0"/>
              <a:t>prvega in drugega tujega jezika</a:t>
            </a:r>
            <a:r>
              <a:rPr lang="sl-SI" sz="2400" dirty="0"/>
              <a:t>, zgodovine, družbe, geografije, domovinske in državljanske kulture in etike, matematike, naravoslovja, spoznavanja okolja, naravoslovja in tehnike, kemije, biologije, fizike, likovne umetnosti, glasbene umetnosti, športa, tehnike in tehnologije ter gospodinjstva.</a:t>
            </a:r>
          </a:p>
          <a:p>
            <a:r>
              <a:rPr lang="sl-SI" sz="2400" dirty="0"/>
              <a:t>Za učence s posebnimi potrebami, ki so usmerjeni v prilagojeni izobraževalni program z enakovrednim izobrazbenim standardom, šola poleg obveznih predmetov iz prvega odstavka tega člena izvaja še specialno-pedagoške dejavnosti, določene s predmetnikom.</a:t>
            </a:r>
          </a:p>
          <a:p>
            <a:endParaRPr lang="sl-SI" dirty="0"/>
          </a:p>
          <a:p>
            <a:endParaRPr lang="sl-SI" dirty="0"/>
          </a:p>
        </p:txBody>
      </p:sp>
    </p:spTree>
    <p:extLst>
      <p:ext uri="{BB962C8B-B14F-4D97-AF65-F5344CB8AC3E}">
        <p14:creationId xmlns:p14="http://schemas.microsoft.com/office/powerpoint/2010/main" val="418250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title"/>
          </p:nvPr>
        </p:nvSpPr>
        <p:spPr>
          <a:xfrm>
            <a:off x="2711000" y="307977"/>
            <a:ext cx="8498510" cy="1096962"/>
          </a:xfrm>
        </p:spPr>
        <p:txBody>
          <a:bodyPr>
            <a:normAutofit/>
          </a:bodyPr>
          <a:lstStyle/>
          <a:p>
            <a:r>
              <a:rPr lang="sl-SI" dirty="0"/>
              <a:t>POSODOBITEV RAZŠIRJENEGA PROGRAMA</a:t>
            </a:r>
          </a:p>
        </p:txBody>
      </p:sp>
      <p:sp>
        <p:nvSpPr>
          <p:cNvPr id="14" name="Označba mesta za vsebino 13"/>
          <p:cNvSpPr>
            <a:spLocks noGrp="1"/>
          </p:cNvSpPr>
          <p:nvPr>
            <p:ph idx="1"/>
          </p:nvPr>
        </p:nvSpPr>
        <p:spPr>
          <a:xfrm>
            <a:off x="516048" y="1631070"/>
            <a:ext cx="11090495" cy="4561499"/>
          </a:xfrm>
        </p:spPr>
        <p:txBody>
          <a:bodyPr rtlCol="0">
            <a:noAutofit/>
          </a:bodyPr>
          <a:lstStyle/>
          <a:p>
            <a:pPr lvl="0">
              <a:buFont typeface="Wingdings" panose="05000000000000000000" pitchFamily="2" charset="2"/>
              <a:buChar char="v"/>
            </a:pPr>
            <a:r>
              <a:rPr lang="sl-SI" b="1" dirty="0"/>
              <a:t>  VZPOSTAVITEV BOLJŠE POVEZANOSTI OBVEZNEGA IN  RAZŠIRJENEGA PROGRAMA; </a:t>
            </a:r>
          </a:p>
          <a:p>
            <a:pPr lvl="0">
              <a:buFont typeface="Wingdings" panose="05000000000000000000" pitchFamily="2" charset="2"/>
              <a:buChar char="v"/>
            </a:pPr>
            <a:r>
              <a:rPr lang="sl-SI" b="1" dirty="0"/>
              <a:t>  UPOŠTEVANJE SODOBNE PARADIGME PRI ORGANIZACIJI IN IZVEDBI RAZŠIRJENEGA  </a:t>
            </a:r>
          </a:p>
          <a:p>
            <a:pPr marL="0" lvl="0" indent="0">
              <a:buNone/>
            </a:pPr>
            <a:r>
              <a:rPr lang="sl-SI" b="1" dirty="0"/>
              <a:t>     PROGRAMA; </a:t>
            </a:r>
          </a:p>
          <a:p>
            <a:pPr lvl="0">
              <a:buFont typeface="Wingdings" panose="05000000000000000000" pitchFamily="2" charset="2"/>
              <a:buChar char="v"/>
            </a:pPr>
            <a:r>
              <a:rPr lang="sl-SI" b="1" dirty="0"/>
              <a:t>  ZAGOTAVLJANJE ENAKIH IZOBRAŽEVALNIH MOŽNOSTI, USKLAJENIH Z INTERESI, </a:t>
            </a:r>
          </a:p>
          <a:p>
            <a:pPr marL="0" lvl="0" indent="0">
              <a:buNone/>
            </a:pPr>
            <a:r>
              <a:rPr lang="sl-SI" b="1" dirty="0"/>
              <a:t>     ZMOŽNOSTMI IN POTREBAMI SKUPIN UČENCEV IN POSAMEZNIKOV;</a:t>
            </a:r>
          </a:p>
          <a:p>
            <a:pPr>
              <a:buFont typeface="Wingdings" panose="05000000000000000000" pitchFamily="2" charset="2"/>
              <a:buChar char="v"/>
            </a:pPr>
            <a:r>
              <a:rPr lang="sl-SI" b="1" dirty="0"/>
              <a:t>  IZVAJANJE PROGRAMA V VSEBINSKIH SKLOPIH: </a:t>
            </a:r>
          </a:p>
          <a:p>
            <a:pPr marL="0" indent="0">
              <a:lnSpc>
                <a:spcPct val="100000"/>
              </a:lnSpc>
              <a:buNone/>
            </a:pPr>
            <a:r>
              <a:rPr lang="sl-SI" b="1" dirty="0"/>
              <a:t>      (A) GIBANJE IN ZDRAVJE ZA DOBRO TELESNO IN DUŠEVNO POČUTJE, </a:t>
            </a:r>
          </a:p>
          <a:p>
            <a:pPr marL="0" indent="0">
              <a:lnSpc>
                <a:spcPct val="100000"/>
              </a:lnSpc>
              <a:buNone/>
            </a:pPr>
            <a:r>
              <a:rPr lang="sl-SI" b="1" dirty="0"/>
              <a:t>      (B) KULTURA IN DRŽAVLJANSKA VZGOJA,</a:t>
            </a:r>
          </a:p>
          <a:p>
            <a:pPr marL="0" indent="0">
              <a:lnSpc>
                <a:spcPct val="100000"/>
              </a:lnSpc>
              <a:buNone/>
            </a:pPr>
            <a:r>
              <a:rPr lang="sl-SI" b="1" dirty="0"/>
              <a:t>      (C) UČENJE IN OSEBNOSTNI RAZVOJ;</a:t>
            </a:r>
          </a:p>
        </p:txBody>
      </p:sp>
      <p:sp>
        <p:nvSpPr>
          <p:cNvPr id="4" name="Srce 3"/>
          <p:cNvSpPr/>
          <p:nvPr/>
        </p:nvSpPr>
        <p:spPr>
          <a:xfrm rot="330293">
            <a:off x="956658" y="204519"/>
            <a:ext cx="1583688" cy="1353711"/>
          </a:xfrm>
          <a:prstGeom prst="heart">
            <a:avLst/>
          </a:prstGeom>
          <a:gradFill>
            <a:gsLst>
              <a:gs pos="75000">
                <a:srgbClr val="2FAF2F"/>
              </a:gs>
              <a:gs pos="87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5772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on 1"/>
          <p:cNvGraphicFramePr>
            <a:graphicFrameLocks/>
          </p:cNvGraphicFramePr>
          <p:nvPr>
            <p:extLst>
              <p:ext uri="{D42A27DB-BD31-4B8C-83A1-F6EECF244321}">
                <p14:modId xmlns:p14="http://schemas.microsoft.com/office/powerpoint/2010/main" val="4204447169"/>
              </p:ext>
            </p:extLst>
          </p:nvPr>
        </p:nvGraphicFramePr>
        <p:xfrm>
          <a:off x="6885432" y="429768"/>
          <a:ext cx="5309616" cy="2876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on 2"/>
          <p:cNvGraphicFramePr>
            <a:graphicFrameLocks/>
          </p:cNvGraphicFramePr>
          <p:nvPr>
            <p:extLst>
              <p:ext uri="{D42A27DB-BD31-4B8C-83A1-F6EECF244321}">
                <p14:modId xmlns:p14="http://schemas.microsoft.com/office/powerpoint/2010/main" val="3143840183"/>
              </p:ext>
            </p:extLst>
          </p:nvPr>
        </p:nvGraphicFramePr>
        <p:xfrm>
          <a:off x="637032" y="1874520"/>
          <a:ext cx="7053072" cy="4730115"/>
        </p:xfrm>
        <a:graphic>
          <a:graphicData uri="http://schemas.openxmlformats.org/drawingml/2006/chart">
            <c:chart xmlns:c="http://schemas.openxmlformats.org/drawingml/2006/chart" xmlns:r="http://schemas.openxmlformats.org/officeDocument/2006/relationships" r:id="rId3"/>
          </a:graphicData>
        </a:graphic>
      </p:graphicFrame>
      <p:sp>
        <p:nvSpPr>
          <p:cNvPr id="4" name="PoljeZBesedilom 3"/>
          <p:cNvSpPr txBox="1"/>
          <p:nvPr/>
        </p:nvSpPr>
        <p:spPr>
          <a:xfrm>
            <a:off x="399668" y="203502"/>
            <a:ext cx="6191631"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RAZMERJE MED PROGRAMOMA</a:t>
            </a:r>
          </a:p>
        </p:txBody>
      </p:sp>
      <p:cxnSp>
        <p:nvCxnSpPr>
          <p:cNvPr id="6" name="Raven puščični povezovalnik 5"/>
          <p:cNvCxnSpPr/>
          <p:nvPr/>
        </p:nvCxnSpPr>
        <p:spPr>
          <a:xfrm flipH="1">
            <a:off x="4453890" y="1502283"/>
            <a:ext cx="2679192" cy="7315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04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561694967"/>
              </p:ext>
            </p:extLst>
          </p:nvPr>
        </p:nvGraphicFramePr>
        <p:xfrm>
          <a:off x="2169013" y="5452661"/>
          <a:ext cx="8127999" cy="1188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021218977"/>
                    </a:ext>
                  </a:extLst>
                </a:gridCol>
                <a:gridCol w="2709333">
                  <a:extLst>
                    <a:ext uri="{9D8B030D-6E8A-4147-A177-3AD203B41FA5}">
                      <a16:colId xmlns:a16="http://schemas.microsoft.com/office/drawing/2014/main" xmlns="" val="2996790873"/>
                    </a:ext>
                  </a:extLst>
                </a:gridCol>
                <a:gridCol w="2709333">
                  <a:extLst>
                    <a:ext uri="{9D8B030D-6E8A-4147-A177-3AD203B41FA5}">
                      <a16:colId xmlns:a16="http://schemas.microsoft.com/office/drawing/2014/main" xmlns="" val="2202254566"/>
                    </a:ext>
                  </a:extLst>
                </a:gridCol>
              </a:tblGrid>
              <a:tr h="370840">
                <a:tc>
                  <a:txBody>
                    <a:bodyPr/>
                    <a:lstStyle/>
                    <a:p>
                      <a:r>
                        <a:rPr lang="sl-SI" sz="2400" dirty="0">
                          <a:solidFill>
                            <a:schemeClr val="tx1"/>
                          </a:solidFill>
                          <a:latin typeface="+mj-lt"/>
                          <a:cs typeface="Arial" panose="020B0604020202020204" pitchFamily="34" charset="0"/>
                        </a:rPr>
                        <a:t>Gibanje in zdravje za </a:t>
                      </a:r>
                    </a:p>
                    <a:p>
                      <a:r>
                        <a:rPr lang="sl-SI" sz="2400" dirty="0">
                          <a:solidFill>
                            <a:schemeClr val="tx1"/>
                          </a:solidFill>
                          <a:latin typeface="+mj-lt"/>
                          <a:cs typeface="Arial" panose="020B0604020202020204" pitchFamily="34" charset="0"/>
                        </a:rPr>
                        <a:t>dobro psihično in fizično  počutje</a:t>
                      </a:r>
                    </a:p>
                  </a:txBody>
                  <a:tcPr>
                    <a:solidFill>
                      <a:schemeClr val="accent2">
                        <a:lumMod val="60000"/>
                        <a:lumOff val="40000"/>
                      </a:schemeClr>
                    </a:solidFill>
                  </a:tcPr>
                </a:tc>
                <a:tc>
                  <a:txBody>
                    <a:bodyPr/>
                    <a:lstStyle/>
                    <a:p>
                      <a:r>
                        <a:rPr lang="sl-SI" sz="2400" b="1" kern="1200" dirty="0">
                          <a:solidFill>
                            <a:schemeClr val="tx1"/>
                          </a:solidFill>
                          <a:latin typeface="+mj-lt"/>
                          <a:ea typeface="+mn-ea"/>
                          <a:cs typeface="Arial" panose="020B0604020202020204" pitchFamily="34" charset="0"/>
                        </a:rPr>
                        <a:t>Kultura in državljanska vzgoja</a:t>
                      </a:r>
                    </a:p>
                  </a:txBody>
                  <a:tcPr>
                    <a:solidFill>
                      <a:schemeClr val="accent2">
                        <a:lumMod val="60000"/>
                        <a:lumOff val="40000"/>
                      </a:schemeClr>
                    </a:solidFill>
                  </a:tcPr>
                </a:tc>
                <a:tc>
                  <a:txBody>
                    <a:bodyPr/>
                    <a:lstStyle/>
                    <a:p>
                      <a:pPr marL="0" algn="l" defTabSz="914400" rtl="0" eaLnBrk="1" latinLnBrk="0" hangingPunct="1"/>
                      <a:r>
                        <a:rPr lang="sl-SI" sz="2400" b="1" kern="1200" dirty="0">
                          <a:solidFill>
                            <a:schemeClr val="tx1"/>
                          </a:solidFill>
                          <a:latin typeface="+mj-lt"/>
                          <a:ea typeface="+mn-ea"/>
                          <a:cs typeface="Arial" panose="020B0604020202020204" pitchFamily="34" charset="0"/>
                        </a:rPr>
                        <a:t>Učenje in osebni razvoj</a:t>
                      </a:r>
                    </a:p>
                  </a:txBody>
                  <a:tcPr>
                    <a:solidFill>
                      <a:schemeClr val="accent2">
                        <a:lumMod val="60000"/>
                        <a:lumOff val="40000"/>
                      </a:schemeClr>
                    </a:solidFill>
                  </a:tcPr>
                </a:tc>
                <a:extLst>
                  <a:ext uri="{0D108BD9-81ED-4DB2-BD59-A6C34878D82A}">
                    <a16:rowId xmlns:a16="http://schemas.microsoft.com/office/drawing/2014/main" xmlns="" val="2806768510"/>
                  </a:ext>
                </a:extLst>
              </a:tr>
            </a:tbl>
          </a:graphicData>
        </a:graphic>
      </p:graphicFrame>
      <p:cxnSp>
        <p:nvCxnSpPr>
          <p:cNvPr id="6" name="Raven puščični povezovalnik 5"/>
          <p:cNvCxnSpPr>
            <a:cxnSpLocks/>
          </p:cNvCxnSpPr>
          <p:nvPr/>
        </p:nvCxnSpPr>
        <p:spPr>
          <a:xfrm>
            <a:off x="2624015" y="2342630"/>
            <a:ext cx="1402373" cy="1724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ven puščični povezovalnik 9"/>
          <p:cNvCxnSpPr>
            <a:cxnSpLocks/>
          </p:cNvCxnSpPr>
          <p:nvPr/>
        </p:nvCxnSpPr>
        <p:spPr>
          <a:xfrm flipH="1">
            <a:off x="6096000" y="4147799"/>
            <a:ext cx="23183" cy="12147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ven puščični povezovalnik 10"/>
          <p:cNvCxnSpPr>
            <a:cxnSpLocks/>
          </p:cNvCxnSpPr>
          <p:nvPr/>
        </p:nvCxnSpPr>
        <p:spPr>
          <a:xfrm flipH="1">
            <a:off x="3646276" y="4133929"/>
            <a:ext cx="2426542" cy="12286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p:cNvCxnSpPr>
            <a:cxnSpLocks/>
          </p:cNvCxnSpPr>
          <p:nvPr/>
        </p:nvCxnSpPr>
        <p:spPr>
          <a:xfrm>
            <a:off x="6142562" y="4133929"/>
            <a:ext cx="3001438" cy="12286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Grafikon 4">
            <a:extLst>
              <a:ext uri="{FF2B5EF4-FFF2-40B4-BE49-F238E27FC236}">
                <a16:creationId xmlns:a16="http://schemas.microsoft.com/office/drawing/2014/main" xmlns="" id="{1A0B8589-059F-B052-DA71-B7183ABF4FE7}"/>
              </a:ext>
            </a:extLst>
          </p:cNvPr>
          <p:cNvGraphicFramePr>
            <a:graphicFrameLocks/>
          </p:cNvGraphicFramePr>
          <p:nvPr>
            <p:extLst>
              <p:ext uri="{D42A27DB-BD31-4B8C-83A1-F6EECF244321}">
                <p14:modId xmlns:p14="http://schemas.microsoft.com/office/powerpoint/2010/main" val="4195072774"/>
              </p:ext>
            </p:extLst>
          </p:nvPr>
        </p:nvGraphicFramePr>
        <p:xfrm>
          <a:off x="101009" y="101800"/>
          <a:ext cx="3103289" cy="2803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kon 6">
            <a:extLst>
              <a:ext uri="{FF2B5EF4-FFF2-40B4-BE49-F238E27FC236}">
                <a16:creationId xmlns:a16="http://schemas.microsoft.com/office/drawing/2014/main" xmlns="" id="{BAA1D5EA-740D-D4CE-F182-3630BE07DEFA}"/>
              </a:ext>
            </a:extLst>
          </p:cNvPr>
          <p:cNvGraphicFramePr>
            <a:graphicFrameLocks/>
          </p:cNvGraphicFramePr>
          <p:nvPr>
            <p:extLst>
              <p:ext uri="{D42A27DB-BD31-4B8C-83A1-F6EECF244321}">
                <p14:modId xmlns:p14="http://schemas.microsoft.com/office/powerpoint/2010/main" val="2775098840"/>
              </p:ext>
            </p:extLst>
          </p:nvPr>
        </p:nvGraphicFramePr>
        <p:xfrm>
          <a:off x="2795465" y="18137"/>
          <a:ext cx="7053072" cy="4730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06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xmlns="" id="{667DEBFA-620E-386D-AA82-C49A9C9CAA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394006" y="1063828"/>
            <a:ext cx="5403988" cy="5403988"/>
          </a:xfrm>
          <a:prstGeom prst="rect">
            <a:avLst/>
          </a:prstGeom>
        </p:spPr>
      </p:pic>
      <p:sp>
        <p:nvSpPr>
          <p:cNvPr id="9" name="PoljeZBesedilom 8"/>
          <p:cNvSpPr txBox="1"/>
          <p:nvPr/>
        </p:nvSpPr>
        <p:spPr>
          <a:xfrm>
            <a:off x="5079484" y="2040801"/>
            <a:ext cx="1769694" cy="707886"/>
          </a:xfrm>
          <a:prstGeom prst="rect">
            <a:avLst/>
          </a:prstGeom>
          <a:noFill/>
        </p:spPr>
        <p:txBody>
          <a:bodyPr wrap="square" rtlCol="0">
            <a:spAutoFit/>
          </a:bodyPr>
          <a:lstStyle/>
          <a:p>
            <a:pPr algn="ctr"/>
            <a:r>
              <a:rPr lang="sl-SI" sz="2000" b="1" dirty="0">
                <a:solidFill>
                  <a:schemeClr val="bg1"/>
                </a:solidFill>
                <a:latin typeface="Aharoni" panose="02010803020104030203" pitchFamily="2" charset="-79"/>
                <a:cs typeface="Aharoni" panose="02010803020104030203" pitchFamily="2" charset="-79"/>
              </a:rPr>
              <a:t>Razširjeni program</a:t>
            </a:r>
          </a:p>
        </p:txBody>
      </p:sp>
      <p:sp>
        <p:nvSpPr>
          <p:cNvPr id="12" name="Naslov 1"/>
          <p:cNvSpPr>
            <a:spLocks noGrp="1"/>
          </p:cNvSpPr>
          <p:nvPr>
            <p:ph type="title"/>
          </p:nvPr>
        </p:nvSpPr>
        <p:spPr>
          <a:xfrm>
            <a:off x="1845564" y="219415"/>
            <a:ext cx="9720072" cy="1082260"/>
          </a:xfrm>
        </p:spPr>
        <p:txBody>
          <a:bodyPr/>
          <a:lstStyle/>
          <a:p>
            <a:r>
              <a:rPr lang="sl-SI" dirty="0"/>
              <a:t>Kaj dopolnjujemo in kaj spreminjamo ?</a:t>
            </a:r>
          </a:p>
        </p:txBody>
      </p:sp>
      <p:sp>
        <p:nvSpPr>
          <p:cNvPr id="14" name="PoljeZBesedilom 13">
            <a:extLst>
              <a:ext uri="{FF2B5EF4-FFF2-40B4-BE49-F238E27FC236}">
                <a16:creationId xmlns:a16="http://schemas.microsoft.com/office/drawing/2014/main" xmlns="" id="{0B9D11AC-1EB9-A9FF-CEEF-185088D1B584}"/>
              </a:ext>
            </a:extLst>
          </p:cNvPr>
          <p:cNvSpPr txBox="1"/>
          <p:nvPr/>
        </p:nvSpPr>
        <p:spPr>
          <a:xfrm>
            <a:off x="4104102" y="3239157"/>
            <a:ext cx="1769694" cy="707886"/>
          </a:xfrm>
          <a:prstGeom prst="rect">
            <a:avLst/>
          </a:prstGeom>
          <a:noFill/>
        </p:spPr>
        <p:txBody>
          <a:bodyPr wrap="square" rtlCol="0">
            <a:spAutoFit/>
          </a:bodyPr>
          <a:lstStyle/>
          <a:p>
            <a:pPr algn="ctr"/>
            <a:r>
              <a:rPr lang="sl-SI" sz="2000" b="1" dirty="0">
                <a:solidFill>
                  <a:schemeClr val="bg1"/>
                </a:solidFill>
                <a:latin typeface="Aharoni" panose="02010803020104030203" pitchFamily="2" charset="-79"/>
                <a:cs typeface="Aharoni" panose="02010803020104030203" pitchFamily="2" charset="-79"/>
              </a:rPr>
              <a:t>Drugi tuji </a:t>
            </a:r>
          </a:p>
          <a:p>
            <a:pPr algn="ctr"/>
            <a:r>
              <a:rPr lang="sl-SI" sz="2000" b="1" dirty="0">
                <a:solidFill>
                  <a:schemeClr val="bg1"/>
                </a:solidFill>
                <a:latin typeface="Aharoni" panose="02010803020104030203" pitchFamily="2" charset="-79"/>
                <a:cs typeface="Aharoni" panose="02010803020104030203" pitchFamily="2" charset="-79"/>
              </a:rPr>
              <a:t>jezik</a:t>
            </a:r>
          </a:p>
        </p:txBody>
      </p:sp>
      <p:sp>
        <p:nvSpPr>
          <p:cNvPr id="15" name="PoljeZBesedilom 14">
            <a:extLst>
              <a:ext uri="{FF2B5EF4-FFF2-40B4-BE49-F238E27FC236}">
                <a16:creationId xmlns:a16="http://schemas.microsoft.com/office/drawing/2014/main" xmlns="" id="{0CB47129-544E-D46C-DD97-3D064F1086C2}"/>
              </a:ext>
            </a:extLst>
          </p:cNvPr>
          <p:cNvSpPr txBox="1"/>
          <p:nvPr/>
        </p:nvSpPr>
        <p:spPr>
          <a:xfrm>
            <a:off x="6227671" y="3048638"/>
            <a:ext cx="1985094" cy="707886"/>
          </a:xfrm>
          <a:prstGeom prst="rect">
            <a:avLst/>
          </a:prstGeom>
          <a:noFill/>
        </p:spPr>
        <p:txBody>
          <a:bodyPr wrap="square" rtlCol="0">
            <a:spAutoFit/>
          </a:bodyPr>
          <a:lstStyle/>
          <a:p>
            <a:pPr algn="ctr"/>
            <a:r>
              <a:rPr lang="sl-SI" sz="2000" b="1" dirty="0">
                <a:solidFill>
                  <a:schemeClr val="bg1"/>
                </a:solidFill>
                <a:latin typeface="Aharoni" panose="02010803020104030203" pitchFamily="2" charset="-79"/>
                <a:cs typeface="Aharoni" panose="02010803020104030203" pitchFamily="2" charset="-79"/>
              </a:rPr>
              <a:t>Izobraževanje</a:t>
            </a:r>
          </a:p>
          <a:p>
            <a:pPr algn="ctr"/>
            <a:r>
              <a:rPr lang="sl-SI" sz="2000" b="1" dirty="0">
                <a:solidFill>
                  <a:schemeClr val="bg1"/>
                </a:solidFill>
                <a:latin typeface="Aharoni" panose="02010803020104030203" pitchFamily="2" charset="-79"/>
                <a:cs typeface="Aharoni" panose="02010803020104030203" pitchFamily="2" charset="-79"/>
              </a:rPr>
              <a:t>na domu</a:t>
            </a:r>
          </a:p>
        </p:txBody>
      </p:sp>
      <p:sp>
        <p:nvSpPr>
          <p:cNvPr id="17" name="PoljeZBesedilom 16">
            <a:extLst>
              <a:ext uri="{FF2B5EF4-FFF2-40B4-BE49-F238E27FC236}">
                <a16:creationId xmlns:a16="http://schemas.microsoft.com/office/drawing/2014/main" xmlns="" id="{302CB6E2-6355-5A7A-2774-8BD691C977B8}"/>
              </a:ext>
            </a:extLst>
          </p:cNvPr>
          <p:cNvSpPr txBox="1"/>
          <p:nvPr/>
        </p:nvSpPr>
        <p:spPr>
          <a:xfrm>
            <a:off x="5757379" y="4321121"/>
            <a:ext cx="1769694" cy="707886"/>
          </a:xfrm>
          <a:prstGeom prst="rect">
            <a:avLst/>
          </a:prstGeom>
          <a:noFill/>
        </p:spPr>
        <p:txBody>
          <a:bodyPr wrap="square" rtlCol="0">
            <a:spAutoFit/>
          </a:bodyPr>
          <a:lstStyle/>
          <a:p>
            <a:pPr algn="ctr"/>
            <a:r>
              <a:rPr lang="sl-SI" sz="2000" b="1" dirty="0">
                <a:solidFill>
                  <a:schemeClr val="bg1"/>
                </a:solidFill>
                <a:latin typeface="Aharoni" panose="02010803020104030203" pitchFamily="2" charset="-79"/>
                <a:cs typeface="Aharoni" panose="02010803020104030203" pitchFamily="2" charset="-79"/>
              </a:rPr>
              <a:t>Nacionalno preverjanje</a:t>
            </a:r>
          </a:p>
        </p:txBody>
      </p:sp>
    </p:spTree>
    <p:extLst>
      <p:ext uri="{BB962C8B-B14F-4D97-AF65-F5344CB8AC3E}">
        <p14:creationId xmlns:p14="http://schemas.microsoft.com/office/powerpoint/2010/main" val="176094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1FFF0AA-73A2-9765-B055-B3774D10BC4E}"/>
              </a:ext>
            </a:extLst>
          </p:cNvPr>
          <p:cNvSpPr>
            <a:spLocks noGrp="1"/>
          </p:cNvSpPr>
          <p:nvPr>
            <p:ph type="title"/>
          </p:nvPr>
        </p:nvSpPr>
        <p:spPr>
          <a:xfrm>
            <a:off x="1024128" y="585216"/>
            <a:ext cx="9720072" cy="1043559"/>
          </a:xfrm>
        </p:spPr>
        <p:txBody>
          <a:bodyPr>
            <a:normAutofit/>
          </a:bodyPr>
          <a:lstStyle/>
          <a:p>
            <a:r>
              <a:rPr lang="sl-SI" dirty="0"/>
              <a:t>Razširjeni program OŠ – kalkulacija </a:t>
            </a:r>
          </a:p>
        </p:txBody>
      </p:sp>
      <p:graphicFrame>
        <p:nvGraphicFramePr>
          <p:cNvPr id="6" name="Tabela 6">
            <a:extLst>
              <a:ext uri="{FF2B5EF4-FFF2-40B4-BE49-F238E27FC236}">
                <a16:creationId xmlns:a16="http://schemas.microsoft.com/office/drawing/2014/main" xmlns="" id="{C4552F58-E2AF-9FDA-2AF0-DE150D61F4AF}"/>
              </a:ext>
            </a:extLst>
          </p:cNvPr>
          <p:cNvGraphicFramePr>
            <a:graphicFrameLocks noGrp="1"/>
          </p:cNvGraphicFramePr>
          <p:nvPr>
            <p:ph idx="1"/>
            <p:extLst>
              <p:ext uri="{D42A27DB-BD31-4B8C-83A1-F6EECF244321}">
                <p14:modId xmlns:p14="http://schemas.microsoft.com/office/powerpoint/2010/main" val="2099736368"/>
              </p:ext>
            </p:extLst>
          </p:nvPr>
        </p:nvGraphicFramePr>
        <p:xfrm>
          <a:off x="334979" y="1628774"/>
          <a:ext cx="11534110" cy="4674681"/>
        </p:xfrm>
        <a:graphic>
          <a:graphicData uri="http://schemas.openxmlformats.org/drawingml/2006/table">
            <a:tbl>
              <a:tblPr firstRow="1" bandRow="1">
                <a:tableStyleId>{9D7B26C5-4107-4FEC-AEDC-1716B250A1EF}</a:tableStyleId>
              </a:tblPr>
              <a:tblGrid>
                <a:gridCol w="3643018">
                  <a:extLst>
                    <a:ext uri="{9D8B030D-6E8A-4147-A177-3AD203B41FA5}">
                      <a16:colId xmlns:a16="http://schemas.microsoft.com/office/drawing/2014/main" xmlns="" val="137480236"/>
                    </a:ext>
                  </a:extLst>
                </a:gridCol>
                <a:gridCol w="754929">
                  <a:extLst>
                    <a:ext uri="{9D8B030D-6E8A-4147-A177-3AD203B41FA5}">
                      <a16:colId xmlns:a16="http://schemas.microsoft.com/office/drawing/2014/main" xmlns="" val="2060698983"/>
                    </a:ext>
                  </a:extLst>
                </a:gridCol>
                <a:gridCol w="754929">
                  <a:extLst>
                    <a:ext uri="{9D8B030D-6E8A-4147-A177-3AD203B41FA5}">
                      <a16:colId xmlns:a16="http://schemas.microsoft.com/office/drawing/2014/main" xmlns="" val="585037454"/>
                    </a:ext>
                  </a:extLst>
                </a:gridCol>
                <a:gridCol w="754929">
                  <a:extLst>
                    <a:ext uri="{9D8B030D-6E8A-4147-A177-3AD203B41FA5}">
                      <a16:colId xmlns:a16="http://schemas.microsoft.com/office/drawing/2014/main" xmlns="" val="1609238584"/>
                    </a:ext>
                  </a:extLst>
                </a:gridCol>
                <a:gridCol w="754929">
                  <a:extLst>
                    <a:ext uri="{9D8B030D-6E8A-4147-A177-3AD203B41FA5}">
                      <a16:colId xmlns:a16="http://schemas.microsoft.com/office/drawing/2014/main" xmlns="" val="2784615419"/>
                    </a:ext>
                  </a:extLst>
                </a:gridCol>
                <a:gridCol w="754929">
                  <a:extLst>
                    <a:ext uri="{9D8B030D-6E8A-4147-A177-3AD203B41FA5}">
                      <a16:colId xmlns:a16="http://schemas.microsoft.com/office/drawing/2014/main" xmlns="" val="3055588285"/>
                    </a:ext>
                  </a:extLst>
                </a:gridCol>
                <a:gridCol w="754929">
                  <a:extLst>
                    <a:ext uri="{9D8B030D-6E8A-4147-A177-3AD203B41FA5}">
                      <a16:colId xmlns:a16="http://schemas.microsoft.com/office/drawing/2014/main" xmlns="" val="550760475"/>
                    </a:ext>
                  </a:extLst>
                </a:gridCol>
                <a:gridCol w="754929">
                  <a:extLst>
                    <a:ext uri="{9D8B030D-6E8A-4147-A177-3AD203B41FA5}">
                      <a16:colId xmlns:a16="http://schemas.microsoft.com/office/drawing/2014/main" xmlns="" val="4031301936"/>
                    </a:ext>
                  </a:extLst>
                </a:gridCol>
                <a:gridCol w="754929">
                  <a:extLst>
                    <a:ext uri="{9D8B030D-6E8A-4147-A177-3AD203B41FA5}">
                      <a16:colId xmlns:a16="http://schemas.microsoft.com/office/drawing/2014/main" xmlns="" val="2538798243"/>
                    </a:ext>
                  </a:extLst>
                </a:gridCol>
                <a:gridCol w="754929">
                  <a:extLst>
                    <a:ext uri="{9D8B030D-6E8A-4147-A177-3AD203B41FA5}">
                      <a16:colId xmlns:a16="http://schemas.microsoft.com/office/drawing/2014/main" xmlns="" val="2794783227"/>
                    </a:ext>
                  </a:extLst>
                </a:gridCol>
                <a:gridCol w="1096731">
                  <a:extLst>
                    <a:ext uri="{9D8B030D-6E8A-4147-A177-3AD203B41FA5}">
                      <a16:colId xmlns:a16="http://schemas.microsoft.com/office/drawing/2014/main" xmlns="" val="275250688"/>
                    </a:ext>
                  </a:extLst>
                </a:gridCol>
              </a:tblGrid>
              <a:tr h="464401">
                <a:tc>
                  <a:txBody>
                    <a:bodyPr/>
                    <a:lstStyle/>
                    <a:p>
                      <a:r>
                        <a:rPr lang="sl-SI" sz="1800" dirty="0"/>
                        <a:t>Element</a:t>
                      </a:r>
                      <a:endParaRPr lang="sl-SI" sz="1800"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1.r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2.r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3.r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4.r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5.r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6.r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7.r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8.r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9.r</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ctr"/>
                      <a:r>
                        <a:rPr lang="sl-SI" sz="2400" b="1" dirty="0">
                          <a:solidFill>
                            <a:schemeClr val="tx1"/>
                          </a:solidFill>
                        </a:rPr>
                        <a:t>∑</a:t>
                      </a:r>
                      <a:endParaRPr lang="sl-SI" sz="2400" b="1" dirty="0">
                        <a:solidFill>
                          <a:schemeClr val="tx1"/>
                        </a:solidFill>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1539504945"/>
                  </a:ext>
                </a:extLst>
              </a:tr>
              <a:tr h="464401">
                <a:tc>
                  <a:txBody>
                    <a:bodyPr/>
                    <a:lstStyle/>
                    <a:p>
                      <a:r>
                        <a:rPr lang="sl-SI" sz="2400" dirty="0"/>
                        <a:t>Individualna in skup. pomoč</a:t>
                      </a:r>
                      <a:endParaRPr lang="sl-SI" sz="2400"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168,0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1117601160"/>
                  </a:ext>
                </a:extLst>
              </a:tr>
              <a:tr h="464401">
                <a:tc>
                  <a:txBody>
                    <a:bodyPr/>
                    <a:lstStyle/>
                    <a:p>
                      <a:r>
                        <a:rPr lang="sl-SI" sz="2400" dirty="0"/>
                        <a:t>Dopolnilni pouk</a:t>
                      </a:r>
                      <a:endParaRPr lang="sl-SI" sz="2400"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168,0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420939117"/>
                  </a:ext>
                </a:extLst>
              </a:tr>
              <a:tr h="464401">
                <a:tc>
                  <a:txBody>
                    <a:bodyPr/>
                    <a:lstStyle/>
                    <a:p>
                      <a:r>
                        <a:rPr lang="sl-SI" sz="2400" dirty="0"/>
                        <a:t>Dodatni pouk</a:t>
                      </a:r>
                      <a:endParaRPr lang="sl-SI" sz="2400"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168,0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2464799648"/>
                  </a:ext>
                </a:extLst>
              </a:tr>
              <a:tr h="495072">
                <a:tc>
                  <a:txBody>
                    <a:bodyPr/>
                    <a:lstStyle/>
                    <a:p>
                      <a:r>
                        <a:rPr lang="sl-SI" sz="2400"/>
                        <a:t>Neobvezni izbirni predmet</a:t>
                      </a:r>
                      <a:endParaRPr lang="sl-SI" sz="240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dirty="0">
                          <a:solidFill>
                            <a:srgbClr val="000000"/>
                          </a:solidFill>
                          <a:effectLst/>
                        </a:rPr>
                        <a:t>0,0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2,0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444,0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373196585"/>
                  </a:ext>
                </a:extLst>
              </a:tr>
              <a:tr h="464401">
                <a:tc>
                  <a:txBody>
                    <a:bodyPr/>
                    <a:lstStyle/>
                    <a:p>
                      <a:r>
                        <a:rPr lang="sl-SI" sz="2400"/>
                        <a:t>Interesne dejavnosti</a:t>
                      </a:r>
                      <a:endParaRPr lang="sl-SI" sz="240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2,0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2,0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672,0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1776144219"/>
                  </a:ext>
                </a:extLst>
              </a:tr>
              <a:tr h="464401">
                <a:tc>
                  <a:txBody>
                    <a:bodyPr/>
                    <a:lstStyle/>
                    <a:p>
                      <a:r>
                        <a:rPr lang="sl-SI" sz="2400"/>
                        <a:t>(Zdrav življenjski slog)</a:t>
                      </a:r>
                      <a:endParaRPr lang="sl-SI" sz="240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a:solidFill>
                            <a:srgbClr val="000000"/>
                          </a:solidFill>
                          <a:effectLst/>
                        </a:rPr>
                        <a:t>1,0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1,0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1,0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1,0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336,0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1545923135"/>
                  </a:ext>
                </a:extLst>
              </a:tr>
              <a:tr h="464401">
                <a:tc>
                  <a:txBody>
                    <a:bodyPr/>
                    <a:lstStyle/>
                    <a:p>
                      <a:r>
                        <a:rPr lang="sl-SI" sz="2400"/>
                        <a:t>Jutranje varstvo</a:t>
                      </a:r>
                      <a:endParaRPr lang="sl-SI" sz="240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a:solidFill>
                            <a:srgbClr val="000000"/>
                          </a:solidFill>
                          <a:effectLst/>
                        </a:rPr>
                        <a:t>10,0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76,0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3119700684"/>
                  </a:ext>
                </a:extLst>
              </a:tr>
              <a:tr h="464401">
                <a:tc>
                  <a:txBody>
                    <a:bodyPr/>
                    <a:lstStyle/>
                    <a:p>
                      <a:r>
                        <a:rPr lang="sl-SI" sz="2400" dirty="0"/>
                        <a:t>Podaljšano bivanje</a:t>
                      </a:r>
                      <a:endParaRPr lang="sl-SI" sz="2400"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tc>
                  <a:txBody>
                    <a:bodyPr/>
                    <a:lstStyle/>
                    <a:p>
                      <a:pPr algn="r" fontAlgn="b"/>
                      <a:r>
                        <a:rPr lang="sl-SI" sz="2400" b="0" u="none" strike="noStrike">
                          <a:solidFill>
                            <a:srgbClr val="000000"/>
                          </a:solidFill>
                          <a:effectLst/>
                        </a:rPr>
                        <a:t>19,0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19,0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18,0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17,5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16,5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0,0</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0,0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3.420,0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2027728733"/>
                  </a:ext>
                </a:extLst>
              </a:tr>
              <a:tr h="464401">
                <a:tc>
                  <a:txBody>
                    <a:bodyPr/>
                    <a:lstStyle/>
                    <a:p>
                      <a:pPr algn="r"/>
                      <a:r>
                        <a:rPr lang="sl-SI" sz="2400" dirty="0">
                          <a:latin typeface="Arial" panose="020B0604020202020204" pitchFamily="34" charset="0"/>
                          <a:cs typeface="Arial" panose="020B0604020202020204" pitchFamily="34" charset="0"/>
                        </a:rPr>
                        <a:t>Skupaj:</a:t>
                      </a:r>
                    </a:p>
                  </a:txBody>
                  <a:tcPr marL="77857" marR="77857" marT="38928" marB="38928">
                    <a:solidFill>
                      <a:schemeClr val="accent2">
                        <a:lumMod val="40000"/>
                        <a:lumOff val="60000"/>
                      </a:schemeClr>
                    </a:solidFill>
                  </a:tcPr>
                </a:tc>
                <a:tc>
                  <a:txBody>
                    <a:bodyPr/>
                    <a:lstStyle/>
                    <a:p>
                      <a:pPr algn="r" fontAlgn="b"/>
                      <a:r>
                        <a:rPr lang="sl-SI" sz="2400" b="0" u="none" strike="noStrike">
                          <a:solidFill>
                            <a:srgbClr val="000000"/>
                          </a:solidFill>
                          <a:effectLst/>
                        </a:rPr>
                        <a:t>33,5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23,5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22,5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24,0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23,0</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6,5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a:solidFill>
                            <a:srgbClr val="000000"/>
                          </a:solidFill>
                          <a:effectLst/>
                        </a:rPr>
                        <a:t>6,5</a:t>
                      </a:r>
                      <a:endParaRPr lang="sl-SI" sz="2400" b="0" i="0" u="none" strike="noStrike">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6,5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fontAlgn="b"/>
                      <a:r>
                        <a:rPr lang="sl-SI" sz="2400" b="0" u="none" strike="noStrike" dirty="0">
                          <a:solidFill>
                            <a:srgbClr val="000000"/>
                          </a:solidFill>
                          <a:effectLst/>
                        </a:rPr>
                        <a:t>6,5</a:t>
                      </a:r>
                      <a:endParaRPr lang="sl-SI" sz="2400" b="0" i="0" u="none" strike="noStrike" dirty="0">
                        <a:solidFill>
                          <a:srgbClr val="000000"/>
                        </a:solidFill>
                        <a:effectLst/>
                        <a:latin typeface="Arial" panose="020B0604020202020204" pitchFamily="34" charset="0"/>
                        <a:cs typeface="Arial" panose="020B0604020202020204" pitchFamily="34" charset="0"/>
                      </a:endParaRPr>
                    </a:p>
                  </a:txBody>
                  <a:tcPr marL="5407" marR="5407" marT="5407" marB="0" anchor="ctr">
                    <a:solidFill>
                      <a:schemeClr val="accent2">
                        <a:lumMod val="40000"/>
                        <a:lumOff val="60000"/>
                      </a:schemeClr>
                    </a:solidFill>
                  </a:tcPr>
                </a:tc>
                <a:tc>
                  <a:txBody>
                    <a:bodyPr/>
                    <a:lstStyle/>
                    <a:p>
                      <a:pPr algn="r"/>
                      <a:r>
                        <a:rPr lang="sl-SI" sz="2000" b="1" dirty="0"/>
                        <a:t>5.452,0</a:t>
                      </a:r>
                      <a:endParaRPr lang="sl-SI" sz="2000" b="1" dirty="0">
                        <a:latin typeface="Arial" panose="020B0604020202020204" pitchFamily="34" charset="0"/>
                        <a:cs typeface="Arial" panose="020B0604020202020204" pitchFamily="34" charset="0"/>
                      </a:endParaRPr>
                    </a:p>
                  </a:txBody>
                  <a:tcPr marL="77857" marR="77857" marT="38928" marB="38928">
                    <a:solidFill>
                      <a:schemeClr val="accent2">
                        <a:lumMod val="40000"/>
                        <a:lumOff val="60000"/>
                      </a:schemeClr>
                    </a:solidFill>
                  </a:tcPr>
                </a:tc>
                <a:extLst>
                  <a:ext uri="{0D108BD9-81ED-4DB2-BD59-A6C34878D82A}">
                    <a16:rowId xmlns:a16="http://schemas.microsoft.com/office/drawing/2014/main" xmlns="" val="3943281779"/>
                  </a:ext>
                </a:extLst>
              </a:tr>
            </a:tbl>
          </a:graphicData>
        </a:graphic>
      </p:graphicFrame>
    </p:spTree>
    <p:extLst>
      <p:ext uri="{BB962C8B-B14F-4D97-AF65-F5344CB8AC3E}">
        <p14:creationId xmlns:p14="http://schemas.microsoft.com/office/powerpoint/2010/main" val="22775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7">
            <a:extLst>
              <a:ext uri="{FF2B5EF4-FFF2-40B4-BE49-F238E27FC236}">
                <a16:creationId xmlns:a16="http://schemas.microsoft.com/office/drawing/2014/main" xmlns="" id="{9D5B22D7-92BC-B489-6439-77DF6B17A9A0}"/>
              </a:ext>
            </a:extLst>
          </p:cNvPr>
          <p:cNvGraphicFramePr>
            <a:graphicFrameLocks noGrp="1"/>
          </p:cNvGraphicFramePr>
          <p:nvPr>
            <p:extLst>
              <p:ext uri="{D42A27DB-BD31-4B8C-83A1-F6EECF244321}">
                <p14:modId xmlns:p14="http://schemas.microsoft.com/office/powerpoint/2010/main" val="3282235300"/>
              </p:ext>
            </p:extLst>
          </p:nvPr>
        </p:nvGraphicFramePr>
        <p:xfrm>
          <a:off x="207355" y="575162"/>
          <a:ext cx="11159060" cy="5736103"/>
        </p:xfrm>
        <a:graphic>
          <a:graphicData uri="http://schemas.openxmlformats.org/drawingml/2006/table">
            <a:tbl>
              <a:tblPr firstRow="1" bandRow="1">
                <a:tableStyleId>{2D5ABB26-0587-4C30-8999-92F81FD0307C}</a:tableStyleId>
              </a:tblPr>
              <a:tblGrid>
                <a:gridCol w="507230">
                  <a:extLst>
                    <a:ext uri="{9D8B030D-6E8A-4147-A177-3AD203B41FA5}">
                      <a16:colId xmlns:a16="http://schemas.microsoft.com/office/drawing/2014/main" xmlns="" val="927265032"/>
                    </a:ext>
                  </a:extLst>
                </a:gridCol>
                <a:gridCol w="507230">
                  <a:extLst>
                    <a:ext uri="{9D8B030D-6E8A-4147-A177-3AD203B41FA5}">
                      <a16:colId xmlns:a16="http://schemas.microsoft.com/office/drawing/2014/main" xmlns="" val="2026450834"/>
                    </a:ext>
                  </a:extLst>
                </a:gridCol>
                <a:gridCol w="507230">
                  <a:extLst>
                    <a:ext uri="{9D8B030D-6E8A-4147-A177-3AD203B41FA5}">
                      <a16:colId xmlns:a16="http://schemas.microsoft.com/office/drawing/2014/main" xmlns="" val="674460055"/>
                    </a:ext>
                  </a:extLst>
                </a:gridCol>
                <a:gridCol w="507230">
                  <a:extLst>
                    <a:ext uri="{9D8B030D-6E8A-4147-A177-3AD203B41FA5}">
                      <a16:colId xmlns:a16="http://schemas.microsoft.com/office/drawing/2014/main" xmlns="" val="4262946537"/>
                    </a:ext>
                  </a:extLst>
                </a:gridCol>
                <a:gridCol w="507230">
                  <a:extLst>
                    <a:ext uri="{9D8B030D-6E8A-4147-A177-3AD203B41FA5}">
                      <a16:colId xmlns:a16="http://schemas.microsoft.com/office/drawing/2014/main" xmlns="" val="3951668758"/>
                    </a:ext>
                  </a:extLst>
                </a:gridCol>
                <a:gridCol w="507230">
                  <a:extLst>
                    <a:ext uri="{9D8B030D-6E8A-4147-A177-3AD203B41FA5}">
                      <a16:colId xmlns:a16="http://schemas.microsoft.com/office/drawing/2014/main" xmlns="" val="2515038614"/>
                    </a:ext>
                  </a:extLst>
                </a:gridCol>
                <a:gridCol w="507230">
                  <a:extLst>
                    <a:ext uri="{9D8B030D-6E8A-4147-A177-3AD203B41FA5}">
                      <a16:colId xmlns:a16="http://schemas.microsoft.com/office/drawing/2014/main" xmlns="" val="2546731618"/>
                    </a:ext>
                  </a:extLst>
                </a:gridCol>
                <a:gridCol w="507230">
                  <a:extLst>
                    <a:ext uri="{9D8B030D-6E8A-4147-A177-3AD203B41FA5}">
                      <a16:colId xmlns:a16="http://schemas.microsoft.com/office/drawing/2014/main" xmlns="" val="2027824365"/>
                    </a:ext>
                  </a:extLst>
                </a:gridCol>
                <a:gridCol w="507230">
                  <a:extLst>
                    <a:ext uri="{9D8B030D-6E8A-4147-A177-3AD203B41FA5}">
                      <a16:colId xmlns:a16="http://schemas.microsoft.com/office/drawing/2014/main" xmlns="" val="3800668630"/>
                    </a:ext>
                  </a:extLst>
                </a:gridCol>
                <a:gridCol w="507230">
                  <a:extLst>
                    <a:ext uri="{9D8B030D-6E8A-4147-A177-3AD203B41FA5}">
                      <a16:colId xmlns:a16="http://schemas.microsoft.com/office/drawing/2014/main" xmlns="" val="3235699031"/>
                    </a:ext>
                  </a:extLst>
                </a:gridCol>
                <a:gridCol w="507230">
                  <a:extLst>
                    <a:ext uri="{9D8B030D-6E8A-4147-A177-3AD203B41FA5}">
                      <a16:colId xmlns:a16="http://schemas.microsoft.com/office/drawing/2014/main" xmlns="" val="4156093195"/>
                    </a:ext>
                  </a:extLst>
                </a:gridCol>
                <a:gridCol w="507230">
                  <a:extLst>
                    <a:ext uri="{9D8B030D-6E8A-4147-A177-3AD203B41FA5}">
                      <a16:colId xmlns:a16="http://schemas.microsoft.com/office/drawing/2014/main" xmlns="" val="3292105524"/>
                    </a:ext>
                  </a:extLst>
                </a:gridCol>
                <a:gridCol w="507230">
                  <a:extLst>
                    <a:ext uri="{9D8B030D-6E8A-4147-A177-3AD203B41FA5}">
                      <a16:colId xmlns:a16="http://schemas.microsoft.com/office/drawing/2014/main" xmlns="" val="290362954"/>
                    </a:ext>
                  </a:extLst>
                </a:gridCol>
                <a:gridCol w="507230">
                  <a:extLst>
                    <a:ext uri="{9D8B030D-6E8A-4147-A177-3AD203B41FA5}">
                      <a16:colId xmlns:a16="http://schemas.microsoft.com/office/drawing/2014/main" xmlns="" val="3991852934"/>
                    </a:ext>
                  </a:extLst>
                </a:gridCol>
                <a:gridCol w="505082">
                  <a:extLst>
                    <a:ext uri="{9D8B030D-6E8A-4147-A177-3AD203B41FA5}">
                      <a16:colId xmlns:a16="http://schemas.microsoft.com/office/drawing/2014/main" xmlns="" val="2243279134"/>
                    </a:ext>
                  </a:extLst>
                </a:gridCol>
                <a:gridCol w="509378">
                  <a:extLst>
                    <a:ext uri="{9D8B030D-6E8A-4147-A177-3AD203B41FA5}">
                      <a16:colId xmlns:a16="http://schemas.microsoft.com/office/drawing/2014/main" xmlns="" val="3649218675"/>
                    </a:ext>
                  </a:extLst>
                </a:gridCol>
                <a:gridCol w="507230">
                  <a:extLst>
                    <a:ext uri="{9D8B030D-6E8A-4147-A177-3AD203B41FA5}">
                      <a16:colId xmlns:a16="http://schemas.microsoft.com/office/drawing/2014/main" xmlns="" val="798533539"/>
                    </a:ext>
                  </a:extLst>
                </a:gridCol>
                <a:gridCol w="507230">
                  <a:extLst>
                    <a:ext uri="{9D8B030D-6E8A-4147-A177-3AD203B41FA5}">
                      <a16:colId xmlns:a16="http://schemas.microsoft.com/office/drawing/2014/main" xmlns="" val="3695207686"/>
                    </a:ext>
                  </a:extLst>
                </a:gridCol>
                <a:gridCol w="507230">
                  <a:extLst>
                    <a:ext uri="{9D8B030D-6E8A-4147-A177-3AD203B41FA5}">
                      <a16:colId xmlns:a16="http://schemas.microsoft.com/office/drawing/2014/main" xmlns="" val="3328959230"/>
                    </a:ext>
                  </a:extLst>
                </a:gridCol>
                <a:gridCol w="507230">
                  <a:extLst>
                    <a:ext uri="{9D8B030D-6E8A-4147-A177-3AD203B41FA5}">
                      <a16:colId xmlns:a16="http://schemas.microsoft.com/office/drawing/2014/main" xmlns="" val="1448875521"/>
                    </a:ext>
                  </a:extLst>
                </a:gridCol>
                <a:gridCol w="1014460">
                  <a:extLst>
                    <a:ext uri="{9D8B030D-6E8A-4147-A177-3AD203B41FA5}">
                      <a16:colId xmlns:a16="http://schemas.microsoft.com/office/drawing/2014/main" xmlns="" val="66008780"/>
                    </a:ext>
                  </a:extLst>
                </a:gridCol>
              </a:tblGrid>
              <a:tr h="551180">
                <a:tc gridSpan="21">
                  <a:txBody>
                    <a:bodyPr/>
                    <a:lstStyle/>
                    <a:p>
                      <a:endParaRPr lang="sl-SI" dirty="0"/>
                    </a:p>
                    <a:p>
                      <a:endParaRPr lang="sl-SI" dirty="0"/>
                    </a:p>
                  </a:txBody>
                  <a:tcPr/>
                </a:tc>
                <a:tc hMerge="1">
                  <a:txBody>
                    <a:bodyPr/>
                    <a:lstStyle/>
                    <a:p>
                      <a:endParaRPr lang="sl-SI" dirty="0"/>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dirty="0"/>
                    </a:p>
                  </a:txBody>
                  <a:tcPr/>
                </a:tc>
                <a:tc hMerge="1">
                  <a:txBody>
                    <a:bodyPr/>
                    <a:lstStyle/>
                    <a:p>
                      <a:endParaRPr lang="sl-SI" dirty="0"/>
                    </a:p>
                  </a:txBody>
                  <a:tcPr/>
                </a:tc>
                <a:tc hMerge="1">
                  <a:txBody>
                    <a:bodyPr/>
                    <a:lstStyle/>
                    <a:p>
                      <a:endParaRPr lang="sl-SI" dirty="0"/>
                    </a:p>
                  </a:txBody>
                  <a:tcPr/>
                </a:tc>
                <a:tc hMerge="1">
                  <a:txBody>
                    <a:bodyPr/>
                    <a:lstStyle/>
                    <a:p>
                      <a:endParaRPr lang="sl-SI"/>
                    </a:p>
                  </a:txBody>
                  <a:tcPr/>
                </a:tc>
                <a:tc hMerge="1">
                  <a:txBody>
                    <a:bodyPr/>
                    <a:lstStyle/>
                    <a:p>
                      <a:endParaRPr lang="sl-SI"/>
                    </a:p>
                  </a:txBody>
                  <a:tcPr/>
                </a:tc>
                <a:tc hMerge="1">
                  <a:txBody>
                    <a:bodyPr/>
                    <a:lstStyle/>
                    <a:p>
                      <a:endParaRPr lang="sl-SI" dirty="0"/>
                    </a:p>
                  </a:txBody>
                  <a:tcPr/>
                </a:tc>
                <a:tc hMerge="1">
                  <a:txBody>
                    <a:bodyPr/>
                    <a:lstStyle/>
                    <a:p>
                      <a:endParaRPr lang="sl-SI" dirty="0"/>
                    </a:p>
                  </a:txBody>
                  <a:tcPr/>
                </a:tc>
                <a:extLst>
                  <a:ext uri="{0D108BD9-81ED-4DB2-BD59-A6C34878D82A}">
                    <a16:rowId xmlns:a16="http://schemas.microsoft.com/office/drawing/2014/main" xmlns="" val="4259083456"/>
                  </a:ext>
                </a:extLst>
              </a:tr>
              <a:tr h="634155">
                <a:tc>
                  <a:txBody>
                    <a:bodyPr/>
                    <a:lstStyle/>
                    <a:p>
                      <a:pPr algn="ctr"/>
                      <a:r>
                        <a:rPr lang="sl-SI" sz="2000" b="1" dirty="0"/>
                        <a:t>1.r</a:t>
                      </a:r>
                      <a:endParaRPr lang="sl-SI" sz="2000" b="1" dirty="0">
                        <a:latin typeface="Arial" panose="020B0604020202020204" pitchFamily="34" charset="0"/>
                        <a:cs typeface="Arial" panose="020B0604020202020204" pitchFamily="34" charset="0"/>
                      </a:endParaRPr>
                    </a:p>
                  </a:txBody>
                  <a:tcPr anchor="ctr"/>
                </a:tc>
                <a:tc>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a:p>
                  </a:txBody>
                  <a:tcPr/>
                </a:tc>
                <a:tc>
                  <a:txBody>
                    <a:bodyPr/>
                    <a:lstStyle/>
                    <a:p>
                      <a:endParaRPr lang="sl-SI" dirty="0"/>
                    </a:p>
                  </a:txBody>
                  <a:tcPr/>
                </a:tc>
                <a:tc>
                  <a:txBody>
                    <a:bodyPr/>
                    <a:lstStyle/>
                    <a:p>
                      <a:endParaRPr lang="sl-SI"/>
                    </a:p>
                  </a:txBody>
                  <a:tcPr/>
                </a:tc>
                <a:tc>
                  <a:txBody>
                    <a:bodyPr/>
                    <a:lstStyle/>
                    <a:p>
                      <a:endParaRPr lang="sl-SI" dirty="0"/>
                    </a:p>
                  </a:txBody>
                  <a:tcPr/>
                </a:tc>
                <a:tc>
                  <a:txBody>
                    <a:bodyPr/>
                    <a:lstStyle/>
                    <a:p>
                      <a:endParaRPr lang="sl-SI" dirty="0"/>
                    </a:p>
                  </a:txBody>
                  <a:tcPr/>
                </a:tc>
                <a:tc>
                  <a:txBody>
                    <a:bodyPr/>
                    <a:lstStyle/>
                    <a:p>
                      <a:endParaRPr lang="sl-SI"/>
                    </a:p>
                  </a:txBody>
                  <a:tcPr/>
                </a:tc>
                <a:tc>
                  <a:txBody>
                    <a:bodyPr/>
                    <a:lstStyle/>
                    <a:p>
                      <a:endParaRPr lang="sl-SI" dirty="0"/>
                    </a:p>
                  </a:txBody>
                  <a:tcPr/>
                </a:tc>
                <a:tc gridSpan="2">
                  <a:txBody>
                    <a:bodyPr/>
                    <a:lstStyle/>
                    <a:p>
                      <a:endParaRPr lang="sl-SI" dirty="0"/>
                    </a:p>
                  </a:txBody>
                  <a:tcPr/>
                </a:tc>
                <a:tc hMerge="1">
                  <a:txBody>
                    <a:bodyPr/>
                    <a:lstStyle/>
                    <a:p>
                      <a:endParaRPr lang="sl-SI"/>
                    </a:p>
                  </a:txBody>
                  <a:tcPr/>
                </a:tc>
                <a:extLst>
                  <a:ext uri="{0D108BD9-81ED-4DB2-BD59-A6C34878D82A}">
                    <a16:rowId xmlns:a16="http://schemas.microsoft.com/office/drawing/2014/main" xmlns="" val="4217933343"/>
                  </a:ext>
                </a:extLst>
              </a:tr>
              <a:tr h="551180">
                <a:tc>
                  <a:txBody>
                    <a:bodyPr/>
                    <a:lstStyle/>
                    <a:p>
                      <a:pPr algn="ctr"/>
                      <a:r>
                        <a:rPr lang="sl-SI" sz="2000" b="1" dirty="0"/>
                        <a:t>2.r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dirty="0"/>
                    </a:p>
                  </a:txBody>
                  <a:tcPr/>
                </a:tc>
                <a:tc hMerge="1">
                  <a:txBody>
                    <a:bodyPr/>
                    <a:lstStyle/>
                    <a:p>
                      <a:endParaRPr lang="sl-SI" dirty="0"/>
                    </a:p>
                  </a:txBody>
                  <a:tcPr/>
                </a:tc>
                <a:tc hMerge="1">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a:p>
                  </a:txBody>
                  <a:tcPr/>
                </a:tc>
                <a:extLst>
                  <a:ext uri="{0D108BD9-81ED-4DB2-BD59-A6C34878D82A}">
                    <a16:rowId xmlns:a16="http://schemas.microsoft.com/office/drawing/2014/main" xmlns="" val="4097588116"/>
                  </a:ext>
                </a:extLst>
              </a:tr>
              <a:tr h="551180">
                <a:tc>
                  <a:txBody>
                    <a:bodyPr/>
                    <a:lstStyle/>
                    <a:p>
                      <a:pPr algn="ctr"/>
                      <a:r>
                        <a:rPr lang="sl-SI" sz="2000" b="1" dirty="0"/>
                        <a:t>3.r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dirty="0"/>
                    </a:p>
                  </a:txBody>
                  <a:tcPr/>
                </a:tc>
                <a:tc hMerge="1">
                  <a:txBody>
                    <a:bodyPr/>
                    <a:lstStyle/>
                    <a:p>
                      <a:endParaRPr lang="sl-SI" dirty="0"/>
                    </a:p>
                  </a:txBody>
                  <a:tcPr/>
                </a:tc>
                <a:tc hMerge="1">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xmlns="" val="497180790"/>
                  </a:ext>
                </a:extLst>
              </a:tr>
              <a:tr h="551180">
                <a:tc>
                  <a:txBody>
                    <a:bodyPr/>
                    <a:lstStyle/>
                    <a:p>
                      <a:pPr algn="ctr"/>
                      <a:r>
                        <a:rPr lang="sl-SI" sz="2000" b="1" dirty="0"/>
                        <a:t>4.r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dirty="0"/>
                    </a:p>
                  </a:txBody>
                  <a:tcPr/>
                </a:tc>
                <a:tc hMerge="1">
                  <a:txBody>
                    <a:bodyPr/>
                    <a:lstStyle/>
                    <a:p>
                      <a:endParaRPr lang="sl-SI" dirty="0"/>
                    </a:p>
                  </a:txBody>
                  <a:tcPr/>
                </a:tc>
                <a:tc hMerge="1">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xmlns="" val="3602334941"/>
                  </a:ext>
                </a:extLst>
              </a:tr>
              <a:tr h="551180">
                <a:tc>
                  <a:txBody>
                    <a:bodyPr/>
                    <a:lstStyle/>
                    <a:p>
                      <a:pPr algn="ctr"/>
                      <a:r>
                        <a:rPr lang="sl-SI" sz="2000" b="1" dirty="0"/>
                        <a:t>5.r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a:p>
                  </a:txBody>
                  <a:tcPr/>
                </a:tc>
                <a:tc hMerge="1">
                  <a:txBody>
                    <a:bodyPr/>
                    <a:lstStyle/>
                    <a:p>
                      <a:endParaRPr lang="sl-SI" dirty="0"/>
                    </a:p>
                  </a:txBody>
                  <a:tcPr/>
                </a:tc>
                <a:tc hMerge="1">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extLst>
                  <a:ext uri="{0D108BD9-81ED-4DB2-BD59-A6C34878D82A}">
                    <a16:rowId xmlns:a16="http://schemas.microsoft.com/office/drawing/2014/main" xmlns="" val="106209083"/>
                  </a:ext>
                </a:extLst>
              </a:tr>
              <a:tr h="603608">
                <a:tc>
                  <a:txBody>
                    <a:bodyPr/>
                    <a:lstStyle/>
                    <a:p>
                      <a:pPr algn="ctr"/>
                      <a:r>
                        <a:rPr lang="sl-SI" sz="2000" b="1" dirty="0"/>
                        <a:t>6.r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dirty="0"/>
                    </a:p>
                  </a:txBody>
                  <a:tcPr/>
                </a:tc>
                <a:tc hMerge="1">
                  <a:txBody>
                    <a:bodyPr/>
                    <a:lstStyle/>
                    <a:p>
                      <a:endParaRPr lang="sl-SI" dirty="0"/>
                    </a:p>
                  </a:txBody>
                  <a:tcPr/>
                </a:tc>
                <a:tc hMerge="1">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gridSpan="6">
                  <a:txBody>
                    <a:bodyPr/>
                    <a:lstStyle/>
                    <a:p>
                      <a:endParaRPr lang="sl-SI" dirty="0"/>
                    </a:p>
                  </a:txBody>
                  <a:tcPr/>
                </a:tc>
                <a:tc hMerge="1">
                  <a:txBody>
                    <a:bodyPr/>
                    <a:lstStyle/>
                    <a:p>
                      <a:endParaRPr lang="sl-SI" dirty="0"/>
                    </a:p>
                  </a:txBody>
                  <a:tcPr/>
                </a:tc>
                <a:tc hMerge="1">
                  <a:txBody>
                    <a:bodyPr/>
                    <a:lstStyle/>
                    <a:p>
                      <a:endParaRPr lang="sl-SI" dirty="0"/>
                    </a:p>
                  </a:txBody>
                  <a:tcPr/>
                </a:tc>
                <a:tc hMerge="1">
                  <a:txBody>
                    <a:bodyPr/>
                    <a:lstStyle/>
                    <a:p>
                      <a:endParaRPr lang="sl-SI" dirty="0"/>
                    </a:p>
                  </a:txBody>
                  <a:tcPr/>
                </a:tc>
                <a:tc hMerge="1">
                  <a:txBody>
                    <a:bodyPr/>
                    <a:lstStyle/>
                    <a:p>
                      <a:endParaRPr lang="sl-SI" dirty="0"/>
                    </a:p>
                  </a:txBody>
                  <a:tcPr/>
                </a:tc>
                <a:tc hMerge="1">
                  <a:txBody>
                    <a:bodyPr/>
                    <a:lstStyle/>
                    <a:p>
                      <a:endParaRPr lang="sl-SI" dirty="0"/>
                    </a:p>
                  </a:txBody>
                  <a:tcPr/>
                </a:tc>
                <a:extLst>
                  <a:ext uri="{0D108BD9-81ED-4DB2-BD59-A6C34878D82A}">
                    <a16:rowId xmlns:a16="http://schemas.microsoft.com/office/drawing/2014/main" xmlns="" val="2730249778"/>
                  </a:ext>
                </a:extLst>
              </a:tr>
              <a:tr h="551180">
                <a:tc>
                  <a:txBody>
                    <a:bodyPr/>
                    <a:lstStyle/>
                    <a:p>
                      <a:pPr algn="ctr"/>
                      <a:r>
                        <a:rPr lang="sl-SI" sz="2000" b="1" dirty="0"/>
                        <a:t>7.r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a:p>
                  </a:txBody>
                  <a:tcPr/>
                </a:tc>
                <a:tc hMerge="1">
                  <a:txBody>
                    <a:bodyPr/>
                    <a:lstStyle/>
                    <a:p>
                      <a:endParaRPr lang="sl-SI" dirty="0"/>
                    </a:p>
                  </a:txBody>
                  <a:tcPr/>
                </a:tc>
                <a:tc hMerge="1">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gridSpan="4">
                  <a:txBody>
                    <a:bodyPr/>
                    <a:lstStyle/>
                    <a:p>
                      <a:endParaRPr lang="sl-SI" dirty="0"/>
                    </a:p>
                  </a:txBody>
                  <a:tcPr/>
                </a:tc>
                <a:tc hMerge="1">
                  <a:txBody>
                    <a:bodyPr/>
                    <a:lstStyle/>
                    <a:p>
                      <a:endParaRPr lang="sl-SI" dirty="0"/>
                    </a:p>
                  </a:txBody>
                  <a:tcPr/>
                </a:tc>
                <a:tc hMerge="1">
                  <a:txBody>
                    <a:bodyPr/>
                    <a:lstStyle/>
                    <a:p>
                      <a:endParaRPr lang="sl-SI" dirty="0"/>
                    </a:p>
                  </a:txBody>
                  <a:tcPr/>
                </a:tc>
                <a:tc hMerge="1">
                  <a:txBody>
                    <a:bodyPr/>
                    <a:lstStyle/>
                    <a:p>
                      <a:endParaRPr lang="sl-SI"/>
                    </a:p>
                  </a:txBody>
                  <a:tcPr/>
                </a:tc>
                <a:extLst>
                  <a:ext uri="{0D108BD9-81ED-4DB2-BD59-A6C34878D82A}">
                    <a16:rowId xmlns:a16="http://schemas.microsoft.com/office/drawing/2014/main" xmlns="" val="3582862771"/>
                  </a:ext>
                </a:extLst>
              </a:tr>
              <a:tr h="551180">
                <a:tc>
                  <a:txBody>
                    <a:bodyPr/>
                    <a:lstStyle/>
                    <a:p>
                      <a:pPr algn="ctr"/>
                      <a:r>
                        <a:rPr lang="sl-SI" sz="2000" b="1" dirty="0"/>
                        <a:t>8.r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dirty="0"/>
                    </a:p>
                  </a:txBody>
                  <a:tcPr/>
                </a:tc>
                <a:tc hMerge="1">
                  <a:txBody>
                    <a:bodyPr/>
                    <a:lstStyle/>
                    <a:p>
                      <a:endParaRPr lang="sl-SI" dirty="0"/>
                    </a:p>
                  </a:txBody>
                  <a:tcPr/>
                </a:tc>
                <a:tc hMerge="1">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gridSpan="4">
                  <a:txBody>
                    <a:bodyPr/>
                    <a:lstStyle/>
                    <a:p>
                      <a:endParaRPr lang="sl-SI" dirty="0"/>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xmlns="" val="3239805259"/>
                  </a:ext>
                </a:extLst>
              </a:tr>
              <a:tr h="551180">
                <a:tc>
                  <a:txBody>
                    <a:bodyPr/>
                    <a:lstStyle/>
                    <a:p>
                      <a:pPr algn="ctr"/>
                      <a:r>
                        <a:rPr lang="sl-SI" sz="2000" b="1" dirty="0"/>
                        <a:t>9.r</a:t>
                      </a:r>
                      <a:endParaRPr lang="sl-SI" sz="2000" b="1" dirty="0">
                        <a:latin typeface="Arial" panose="020B0604020202020204" pitchFamily="34" charset="0"/>
                        <a:cs typeface="Arial" panose="020B0604020202020204" pitchFamily="34" charset="0"/>
                      </a:endParaRPr>
                    </a:p>
                  </a:txBody>
                  <a:tcPr anchor="ctr"/>
                </a:tc>
                <a:tc gridSpan="3">
                  <a:txBody>
                    <a:bodyPr/>
                    <a:lstStyle/>
                    <a:p>
                      <a:endParaRPr lang="sl-SI"/>
                    </a:p>
                  </a:txBody>
                  <a:tcPr/>
                </a:tc>
                <a:tc hMerge="1">
                  <a:txBody>
                    <a:bodyPr/>
                    <a:lstStyle/>
                    <a:p>
                      <a:endParaRPr lang="sl-SI"/>
                    </a:p>
                  </a:txBody>
                  <a:tcPr/>
                </a:tc>
                <a:tc hMerge="1">
                  <a:txBody>
                    <a:bodyPr/>
                    <a:lstStyle/>
                    <a:p>
                      <a:endParaRPr lang="sl-SI" dirty="0"/>
                    </a:p>
                  </a:txBody>
                  <a:tcPr/>
                </a:tc>
                <a:tc>
                  <a:txBody>
                    <a:bodyPr/>
                    <a:lstStyle/>
                    <a:p>
                      <a:endParaRPr lang="sl-SI"/>
                    </a:p>
                  </a:txBody>
                  <a:tcPr/>
                </a:tc>
                <a:tc>
                  <a:txBody>
                    <a:bodyPr/>
                    <a:lstStyle/>
                    <a:p>
                      <a:endParaRPr lang="sl-SI" dirty="0"/>
                    </a:p>
                  </a:txBody>
                  <a:tcPr/>
                </a:tc>
                <a:tc>
                  <a:txBody>
                    <a:bodyPr/>
                    <a:lstStyle/>
                    <a:p>
                      <a:endParaRPr lang="sl-SI"/>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dirty="0"/>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tc>
                  <a:txBody>
                    <a:bodyPr/>
                    <a:lstStyle/>
                    <a:p>
                      <a:endParaRPr lang="sl-SI"/>
                    </a:p>
                  </a:txBody>
                  <a:tcPr/>
                </a:tc>
                <a:tc gridSpan="4">
                  <a:txBody>
                    <a:bodyPr/>
                    <a:lstStyle/>
                    <a:p>
                      <a:endParaRPr lang="sl-SI" dirty="0"/>
                    </a:p>
                  </a:txBody>
                  <a:tcPr/>
                </a:tc>
                <a:tc hMerge="1">
                  <a:txBody>
                    <a:bodyPr/>
                    <a:lstStyle/>
                    <a:p>
                      <a:endParaRPr lang="sl-SI"/>
                    </a:p>
                  </a:txBody>
                  <a:tcPr/>
                </a:tc>
                <a:tc hMerge="1">
                  <a:txBody>
                    <a:bodyPr/>
                    <a:lstStyle/>
                    <a:p>
                      <a:endParaRPr lang="sl-SI"/>
                    </a:p>
                  </a:txBody>
                  <a:tcPr/>
                </a:tc>
                <a:tc hMerge="1">
                  <a:txBody>
                    <a:bodyPr/>
                    <a:lstStyle/>
                    <a:p>
                      <a:endParaRPr lang="sl-SI" dirty="0"/>
                    </a:p>
                  </a:txBody>
                  <a:tcPr/>
                </a:tc>
                <a:extLst>
                  <a:ext uri="{0D108BD9-81ED-4DB2-BD59-A6C34878D82A}">
                    <a16:rowId xmlns:a16="http://schemas.microsoft.com/office/drawing/2014/main" xmlns="" val="3872588905"/>
                  </a:ext>
                </a:extLst>
              </a:tr>
            </a:tbl>
          </a:graphicData>
        </a:graphic>
      </p:graphicFrame>
      <p:sp>
        <p:nvSpPr>
          <p:cNvPr id="8" name="PoljeZBesedilom 7">
            <a:extLst>
              <a:ext uri="{FF2B5EF4-FFF2-40B4-BE49-F238E27FC236}">
                <a16:creationId xmlns:a16="http://schemas.microsoft.com/office/drawing/2014/main" xmlns="" id="{0E0D341C-D365-7444-1782-5994BF3B2819}"/>
              </a:ext>
            </a:extLst>
          </p:cNvPr>
          <p:cNvSpPr txBox="1"/>
          <p:nvPr/>
        </p:nvSpPr>
        <p:spPr>
          <a:xfrm>
            <a:off x="2347075" y="2396733"/>
            <a:ext cx="4197348" cy="496951"/>
          </a:xfrm>
          <a:prstGeom prst="rect">
            <a:avLst/>
          </a:prstGeom>
          <a:solidFill>
            <a:schemeClr val="accent1">
              <a:lumMod val="75000"/>
            </a:schemeClr>
          </a:solidFill>
        </p:spPr>
        <p:txBody>
          <a:bodyPr wrap="square" rtlCol="0">
            <a:spAutoFit/>
          </a:bodyPr>
          <a:lstStyle/>
          <a:p>
            <a:endParaRPr lang="sl-SI" sz="2700" dirty="0">
              <a:latin typeface="Arial" panose="020B0604020202020204" pitchFamily="34" charset="0"/>
              <a:cs typeface="Arial" panose="020B0604020202020204" pitchFamily="34" charset="0"/>
            </a:endParaRPr>
          </a:p>
        </p:txBody>
      </p:sp>
      <p:sp>
        <p:nvSpPr>
          <p:cNvPr id="9" name="PoljeZBesedilom 8">
            <a:extLst>
              <a:ext uri="{FF2B5EF4-FFF2-40B4-BE49-F238E27FC236}">
                <a16:creationId xmlns:a16="http://schemas.microsoft.com/office/drawing/2014/main" xmlns="" id="{6BCEBCD5-BD71-43E6-5B4F-13A69354ABDB}"/>
              </a:ext>
            </a:extLst>
          </p:cNvPr>
          <p:cNvSpPr txBox="1"/>
          <p:nvPr/>
        </p:nvSpPr>
        <p:spPr>
          <a:xfrm>
            <a:off x="2347074" y="2960954"/>
            <a:ext cx="4197349" cy="489083"/>
          </a:xfrm>
          <a:prstGeom prst="rect">
            <a:avLst/>
          </a:prstGeom>
          <a:solidFill>
            <a:schemeClr val="accent1">
              <a:lumMod val="75000"/>
            </a:schemeClr>
          </a:solidFill>
        </p:spPr>
        <p:txBody>
          <a:bodyPr wrap="square" rtlCol="0">
            <a:spAutoFit/>
          </a:bodyPr>
          <a:lstStyle/>
          <a:p>
            <a:endParaRPr lang="sl-SI" sz="2700" dirty="0">
              <a:latin typeface="Arial" panose="020B0604020202020204" pitchFamily="34" charset="0"/>
              <a:cs typeface="Arial" panose="020B0604020202020204" pitchFamily="34" charset="0"/>
            </a:endParaRPr>
          </a:p>
        </p:txBody>
      </p:sp>
      <p:sp>
        <p:nvSpPr>
          <p:cNvPr id="10" name="PoljeZBesedilom 9">
            <a:extLst>
              <a:ext uri="{FF2B5EF4-FFF2-40B4-BE49-F238E27FC236}">
                <a16:creationId xmlns:a16="http://schemas.microsoft.com/office/drawing/2014/main" xmlns="" id="{1FA3340F-8B60-3FFB-E6FD-CF1D833E0A8F}"/>
              </a:ext>
            </a:extLst>
          </p:cNvPr>
          <p:cNvSpPr txBox="1"/>
          <p:nvPr/>
        </p:nvSpPr>
        <p:spPr>
          <a:xfrm>
            <a:off x="2347074" y="3500586"/>
            <a:ext cx="4806949" cy="492443"/>
          </a:xfrm>
          <a:prstGeom prst="rect">
            <a:avLst/>
          </a:prstGeom>
          <a:solidFill>
            <a:schemeClr val="accent1">
              <a:lumMod val="75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11" name="PoljeZBesedilom 10">
            <a:extLst>
              <a:ext uri="{FF2B5EF4-FFF2-40B4-BE49-F238E27FC236}">
                <a16:creationId xmlns:a16="http://schemas.microsoft.com/office/drawing/2014/main" xmlns="" id="{2F8B1EF0-DC63-9D4A-530F-2AA65EBD8AF9}"/>
              </a:ext>
            </a:extLst>
          </p:cNvPr>
          <p:cNvSpPr txBox="1"/>
          <p:nvPr/>
        </p:nvSpPr>
        <p:spPr>
          <a:xfrm>
            <a:off x="2362029" y="4020496"/>
            <a:ext cx="4806949" cy="523220"/>
          </a:xfrm>
          <a:prstGeom prst="rect">
            <a:avLst/>
          </a:prstGeom>
          <a:solidFill>
            <a:schemeClr val="accent1">
              <a:lumMod val="75000"/>
            </a:schemeClr>
          </a:solidFill>
        </p:spPr>
        <p:txBody>
          <a:bodyPr wrap="square" rtlCol="0">
            <a:spAutoFit/>
          </a:bodyPr>
          <a:lstStyle/>
          <a:p>
            <a:endParaRPr lang="sl-SI" sz="2700" dirty="0">
              <a:latin typeface="Arial" panose="020B0604020202020204" pitchFamily="34" charset="0"/>
              <a:cs typeface="Arial" panose="020B0604020202020204" pitchFamily="34" charset="0"/>
            </a:endParaRPr>
          </a:p>
        </p:txBody>
      </p:sp>
      <p:sp>
        <p:nvSpPr>
          <p:cNvPr id="12" name="PoljeZBesedilom 11">
            <a:extLst>
              <a:ext uri="{FF2B5EF4-FFF2-40B4-BE49-F238E27FC236}">
                <a16:creationId xmlns:a16="http://schemas.microsoft.com/office/drawing/2014/main" xmlns="" id="{28332EA5-EE30-6F02-099F-F8D09A3881E3}"/>
              </a:ext>
            </a:extLst>
          </p:cNvPr>
          <p:cNvSpPr txBox="1"/>
          <p:nvPr/>
        </p:nvSpPr>
        <p:spPr>
          <a:xfrm>
            <a:off x="2362029" y="4591161"/>
            <a:ext cx="5730126" cy="535323"/>
          </a:xfrm>
          <a:prstGeom prst="rect">
            <a:avLst/>
          </a:prstGeom>
          <a:solidFill>
            <a:schemeClr val="accent1">
              <a:lumMod val="75000"/>
            </a:schemeClr>
          </a:solidFill>
        </p:spPr>
        <p:txBody>
          <a:bodyPr wrap="square" rtlCol="0">
            <a:spAutoFit/>
          </a:bodyPr>
          <a:lstStyle/>
          <a:p>
            <a:endParaRPr lang="sl-SI" sz="2800" dirty="0">
              <a:latin typeface="Arial" panose="020B0604020202020204" pitchFamily="34" charset="0"/>
              <a:cs typeface="Arial" panose="020B0604020202020204" pitchFamily="34" charset="0"/>
            </a:endParaRPr>
          </a:p>
        </p:txBody>
      </p:sp>
      <p:sp>
        <p:nvSpPr>
          <p:cNvPr id="13" name="PoljeZBesedilom 12">
            <a:extLst>
              <a:ext uri="{FF2B5EF4-FFF2-40B4-BE49-F238E27FC236}">
                <a16:creationId xmlns:a16="http://schemas.microsoft.com/office/drawing/2014/main" xmlns="" id="{D1093B70-F44C-BA75-00F9-68B246DA9AA1}"/>
              </a:ext>
            </a:extLst>
          </p:cNvPr>
          <p:cNvSpPr txBox="1"/>
          <p:nvPr/>
        </p:nvSpPr>
        <p:spPr>
          <a:xfrm>
            <a:off x="2362777" y="5177520"/>
            <a:ext cx="5865592" cy="443475"/>
          </a:xfrm>
          <a:prstGeom prst="rect">
            <a:avLst/>
          </a:prstGeom>
          <a:solidFill>
            <a:schemeClr val="accent1">
              <a:lumMod val="75000"/>
            </a:schemeClr>
          </a:solidFill>
        </p:spPr>
        <p:txBody>
          <a:bodyPr wrap="square" rtlCol="0">
            <a:spAutoFit/>
          </a:bodyPr>
          <a:lstStyle/>
          <a:p>
            <a:endParaRPr lang="sl-SI" sz="2700" dirty="0">
              <a:latin typeface="Arial" panose="020B0604020202020204" pitchFamily="34" charset="0"/>
              <a:cs typeface="Arial" panose="020B0604020202020204" pitchFamily="34" charset="0"/>
            </a:endParaRPr>
          </a:p>
        </p:txBody>
      </p:sp>
      <p:sp>
        <p:nvSpPr>
          <p:cNvPr id="14" name="PoljeZBesedilom 13">
            <a:extLst>
              <a:ext uri="{FF2B5EF4-FFF2-40B4-BE49-F238E27FC236}">
                <a16:creationId xmlns:a16="http://schemas.microsoft.com/office/drawing/2014/main" xmlns="" id="{B9662308-3ACC-AD95-5387-28A6F7A89F47}"/>
              </a:ext>
            </a:extLst>
          </p:cNvPr>
          <p:cNvSpPr txBox="1"/>
          <p:nvPr/>
        </p:nvSpPr>
        <p:spPr>
          <a:xfrm>
            <a:off x="2347075" y="5667162"/>
            <a:ext cx="5865592" cy="492443"/>
          </a:xfrm>
          <a:prstGeom prst="rect">
            <a:avLst/>
          </a:prstGeom>
          <a:solidFill>
            <a:schemeClr val="accent1">
              <a:lumMod val="75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15" name="PoljeZBesedilom 14">
            <a:extLst>
              <a:ext uri="{FF2B5EF4-FFF2-40B4-BE49-F238E27FC236}">
                <a16:creationId xmlns:a16="http://schemas.microsoft.com/office/drawing/2014/main" xmlns="" id="{7379B8BB-13D2-1E7E-DB37-56BC7917152C}"/>
              </a:ext>
            </a:extLst>
          </p:cNvPr>
          <p:cNvSpPr txBox="1"/>
          <p:nvPr/>
        </p:nvSpPr>
        <p:spPr>
          <a:xfrm>
            <a:off x="2334460" y="1833465"/>
            <a:ext cx="4349067" cy="489083"/>
          </a:xfrm>
          <a:prstGeom prst="rect">
            <a:avLst/>
          </a:prstGeom>
          <a:solidFill>
            <a:schemeClr val="accent1">
              <a:lumMod val="75000"/>
            </a:schemeClr>
          </a:solidFill>
        </p:spPr>
        <p:txBody>
          <a:bodyPr wrap="square" rtlCol="0">
            <a:spAutoFit/>
          </a:bodyPr>
          <a:lstStyle/>
          <a:p>
            <a:endParaRPr lang="sl-SI" sz="2700" dirty="0">
              <a:latin typeface="Arial" panose="020B0604020202020204" pitchFamily="34" charset="0"/>
              <a:cs typeface="Arial" panose="020B0604020202020204" pitchFamily="34" charset="0"/>
            </a:endParaRPr>
          </a:p>
        </p:txBody>
      </p:sp>
      <p:sp>
        <p:nvSpPr>
          <p:cNvPr id="16" name="PoljeZBesedilom 15">
            <a:extLst>
              <a:ext uri="{FF2B5EF4-FFF2-40B4-BE49-F238E27FC236}">
                <a16:creationId xmlns:a16="http://schemas.microsoft.com/office/drawing/2014/main" xmlns="" id="{6DA054C6-5722-278D-9607-4A5AB96BF6A7}"/>
              </a:ext>
            </a:extLst>
          </p:cNvPr>
          <p:cNvSpPr txBox="1"/>
          <p:nvPr/>
        </p:nvSpPr>
        <p:spPr>
          <a:xfrm>
            <a:off x="825585" y="1273214"/>
            <a:ext cx="1508875" cy="461665"/>
          </a:xfrm>
          <a:prstGeom prst="rect">
            <a:avLst/>
          </a:prstGeom>
          <a:pattFill prst="lgCheck">
            <a:fgClr>
              <a:schemeClr val="accent2">
                <a:lumMod val="40000"/>
                <a:lumOff val="60000"/>
              </a:schemeClr>
            </a:fgClr>
            <a:bgClr>
              <a:schemeClr val="bg1"/>
            </a:bgClr>
          </a:pattFill>
        </p:spPr>
        <p:txBody>
          <a:bodyPr wrap="square" rtlCol="0">
            <a:spAutoFit/>
          </a:bodyPr>
          <a:lstStyle/>
          <a:p>
            <a:r>
              <a:rPr lang="sl-SI" sz="2400" dirty="0">
                <a:latin typeface="Arial" panose="020B0604020202020204" pitchFamily="34" charset="0"/>
                <a:cs typeface="Arial" panose="020B0604020202020204" pitchFamily="34" charset="0"/>
              </a:rPr>
              <a:t>JV</a:t>
            </a:r>
          </a:p>
        </p:txBody>
      </p:sp>
      <p:sp>
        <p:nvSpPr>
          <p:cNvPr id="17" name="PoljeZBesedilom 16">
            <a:extLst>
              <a:ext uri="{FF2B5EF4-FFF2-40B4-BE49-F238E27FC236}">
                <a16:creationId xmlns:a16="http://schemas.microsoft.com/office/drawing/2014/main" xmlns="" id="{41CD31BA-9003-C4F6-B4AF-9E428421599F}"/>
              </a:ext>
            </a:extLst>
          </p:cNvPr>
          <p:cNvSpPr txBox="1"/>
          <p:nvPr/>
        </p:nvSpPr>
        <p:spPr>
          <a:xfrm>
            <a:off x="6417250" y="1273215"/>
            <a:ext cx="4031965" cy="461665"/>
          </a:xfrm>
          <a:prstGeom prst="rect">
            <a:avLst/>
          </a:prstGeom>
          <a:solidFill>
            <a:schemeClr val="accent2">
              <a:lumMod val="60000"/>
              <a:lumOff val="40000"/>
            </a:schemeClr>
          </a:solidFill>
        </p:spPr>
        <p:txBody>
          <a:bodyPr wrap="square" rtlCol="0">
            <a:spAutoFit/>
          </a:bodyPr>
          <a:lstStyle/>
          <a:p>
            <a:r>
              <a:rPr lang="sl-SI" sz="2400" dirty="0">
                <a:latin typeface="Arial" panose="020B0604020202020204" pitchFamily="34" charset="0"/>
                <a:cs typeface="Arial" panose="020B0604020202020204" pitchFamily="34" charset="0"/>
              </a:rPr>
              <a:t>RAZŠIRJENI</a:t>
            </a:r>
          </a:p>
        </p:txBody>
      </p:sp>
      <p:sp>
        <p:nvSpPr>
          <p:cNvPr id="19" name="PoljeZBesedilom 18">
            <a:extLst>
              <a:ext uri="{FF2B5EF4-FFF2-40B4-BE49-F238E27FC236}">
                <a16:creationId xmlns:a16="http://schemas.microsoft.com/office/drawing/2014/main" xmlns="" id="{E17C96BF-CE8C-D8F8-511A-4823C8A1AA39}"/>
              </a:ext>
            </a:extLst>
          </p:cNvPr>
          <p:cNvSpPr txBox="1"/>
          <p:nvPr/>
        </p:nvSpPr>
        <p:spPr>
          <a:xfrm>
            <a:off x="6704297" y="1832296"/>
            <a:ext cx="3745602"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0" name="PoljeZBesedilom 19">
            <a:extLst>
              <a:ext uri="{FF2B5EF4-FFF2-40B4-BE49-F238E27FC236}">
                <a16:creationId xmlns:a16="http://schemas.microsoft.com/office/drawing/2014/main" xmlns="" id="{EE4E10CE-748E-C5C2-ED02-8E2E8D1378CA}"/>
              </a:ext>
            </a:extLst>
          </p:cNvPr>
          <p:cNvSpPr txBox="1"/>
          <p:nvPr/>
        </p:nvSpPr>
        <p:spPr>
          <a:xfrm>
            <a:off x="6559370" y="2415714"/>
            <a:ext cx="3889845"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1" name="PoljeZBesedilom 20">
            <a:extLst>
              <a:ext uri="{FF2B5EF4-FFF2-40B4-BE49-F238E27FC236}">
                <a16:creationId xmlns:a16="http://schemas.microsoft.com/office/drawing/2014/main" xmlns="" id="{6AFBD690-9CEE-4421-C007-3E7A35821340}"/>
              </a:ext>
            </a:extLst>
          </p:cNvPr>
          <p:cNvSpPr txBox="1"/>
          <p:nvPr/>
        </p:nvSpPr>
        <p:spPr>
          <a:xfrm>
            <a:off x="6559370" y="2969158"/>
            <a:ext cx="3889845"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2" name="PoljeZBesedilom 21">
            <a:extLst>
              <a:ext uri="{FF2B5EF4-FFF2-40B4-BE49-F238E27FC236}">
                <a16:creationId xmlns:a16="http://schemas.microsoft.com/office/drawing/2014/main" xmlns="" id="{730CFFD2-B86D-7B71-0072-ACA7C8CF4730}"/>
              </a:ext>
            </a:extLst>
          </p:cNvPr>
          <p:cNvSpPr txBox="1"/>
          <p:nvPr/>
        </p:nvSpPr>
        <p:spPr>
          <a:xfrm>
            <a:off x="7168978" y="3492245"/>
            <a:ext cx="3280245"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3" name="PoljeZBesedilom 22">
            <a:extLst>
              <a:ext uri="{FF2B5EF4-FFF2-40B4-BE49-F238E27FC236}">
                <a16:creationId xmlns:a16="http://schemas.microsoft.com/office/drawing/2014/main" xmlns="" id="{B723CE0F-E318-F629-A3E1-551B88F2CD07}"/>
              </a:ext>
            </a:extLst>
          </p:cNvPr>
          <p:cNvSpPr txBox="1"/>
          <p:nvPr/>
        </p:nvSpPr>
        <p:spPr>
          <a:xfrm>
            <a:off x="7188028" y="4043218"/>
            <a:ext cx="1102023"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4" name="PoljeZBesedilom 23">
            <a:extLst>
              <a:ext uri="{FF2B5EF4-FFF2-40B4-BE49-F238E27FC236}">
                <a16:creationId xmlns:a16="http://schemas.microsoft.com/office/drawing/2014/main" xmlns="" id="{3B3C2C6D-4DA5-8483-0F4C-CE38171ED77A}"/>
              </a:ext>
            </a:extLst>
          </p:cNvPr>
          <p:cNvSpPr txBox="1"/>
          <p:nvPr/>
        </p:nvSpPr>
        <p:spPr>
          <a:xfrm>
            <a:off x="8105166" y="4604389"/>
            <a:ext cx="1087068"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5" name="PoljeZBesedilom 24">
            <a:extLst>
              <a:ext uri="{FF2B5EF4-FFF2-40B4-BE49-F238E27FC236}">
                <a16:creationId xmlns:a16="http://schemas.microsoft.com/office/drawing/2014/main" xmlns="" id="{02284A8D-642A-E082-220D-0758E24E2935}"/>
              </a:ext>
            </a:extLst>
          </p:cNvPr>
          <p:cNvSpPr txBox="1"/>
          <p:nvPr/>
        </p:nvSpPr>
        <p:spPr>
          <a:xfrm>
            <a:off x="8265566" y="5151852"/>
            <a:ext cx="1087068"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6" name="PoljeZBesedilom 25">
            <a:extLst>
              <a:ext uri="{FF2B5EF4-FFF2-40B4-BE49-F238E27FC236}">
                <a16:creationId xmlns:a16="http://schemas.microsoft.com/office/drawing/2014/main" xmlns="" id="{030EB972-988D-14D9-175E-474EFA5FEE32}"/>
              </a:ext>
            </a:extLst>
          </p:cNvPr>
          <p:cNvSpPr txBox="1"/>
          <p:nvPr/>
        </p:nvSpPr>
        <p:spPr>
          <a:xfrm>
            <a:off x="8251114" y="5701683"/>
            <a:ext cx="1087068" cy="492443"/>
          </a:xfrm>
          <a:prstGeom prst="rect">
            <a:avLst/>
          </a:prstGeom>
          <a:solidFill>
            <a:schemeClr val="accent2">
              <a:lumMod val="60000"/>
              <a:lumOff val="40000"/>
            </a:schemeClr>
          </a:solidFill>
        </p:spPr>
        <p:txBody>
          <a:bodyPr wrap="square" rtlCol="0">
            <a:spAutoFit/>
          </a:bodyPr>
          <a:lstStyle/>
          <a:p>
            <a:endParaRPr lang="sl-SI" sz="2600" dirty="0">
              <a:latin typeface="Arial" panose="020B0604020202020204" pitchFamily="34" charset="0"/>
              <a:cs typeface="Arial" panose="020B0604020202020204" pitchFamily="34" charset="0"/>
            </a:endParaRPr>
          </a:p>
        </p:txBody>
      </p:sp>
      <p:sp>
        <p:nvSpPr>
          <p:cNvPr id="27" name="PoljeZBesedilom 26">
            <a:extLst>
              <a:ext uri="{FF2B5EF4-FFF2-40B4-BE49-F238E27FC236}">
                <a16:creationId xmlns:a16="http://schemas.microsoft.com/office/drawing/2014/main" xmlns="" id="{3A0073EE-9587-9B23-8936-C46789878DCF}"/>
              </a:ext>
            </a:extLst>
          </p:cNvPr>
          <p:cNvSpPr txBox="1"/>
          <p:nvPr/>
        </p:nvSpPr>
        <p:spPr>
          <a:xfrm>
            <a:off x="2347074" y="1282662"/>
            <a:ext cx="4044949" cy="461665"/>
          </a:xfrm>
          <a:prstGeom prst="rect">
            <a:avLst/>
          </a:prstGeom>
          <a:solidFill>
            <a:schemeClr val="accent1">
              <a:lumMod val="75000"/>
            </a:schemeClr>
          </a:solidFill>
        </p:spPr>
        <p:txBody>
          <a:bodyPr wrap="square" rtlCol="0">
            <a:spAutoFit/>
          </a:bodyPr>
          <a:lstStyle/>
          <a:p>
            <a:r>
              <a:rPr lang="sl-SI" sz="2400" dirty="0">
                <a:latin typeface="Arial" panose="020B0604020202020204" pitchFamily="34" charset="0"/>
                <a:cs typeface="Arial" panose="020B0604020202020204" pitchFamily="34" charset="0"/>
              </a:rPr>
              <a:t>OBVEZNI</a:t>
            </a:r>
          </a:p>
        </p:txBody>
      </p:sp>
      <p:sp>
        <p:nvSpPr>
          <p:cNvPr id="2" name="PoljeZBesedilom 1">
            <a:extLst>
              <a:ext uri="{FF2B5EF4-FFF2-40B4-BE49-F238E27FC236}">
                <a16:creationId xmlns:a16="http://schemas.microsoft.com/office/drawing/2014/main" xmlns="" id="{2D32EA13-9426-0F1E-763C-CAE00DF9E0CA}"/>
              </a:ext>
            </a:extLst>
          </p:cNvPr>
          <p:cNvSpPr txBox="1"/>
          <p:nvPr/>
        </p:nvSpPr>
        <p:spPr>
          <a:xfrm>
            <a:off x="907964" y="131993"/>
            <a:ext cx="10458451"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Povprečno dnevno razmerje med programoma</a:t>
            </a:r>
          </a:p>
        </p:txBody>
      </p:sp>
      <p:sp>
        <p:nvSpPr>
          <p:cNvPr id="3" name="PoljeZBesedilom 2">
            <a:extLst>
              <a:ext uri="{FF2B5EF4-FFF2-40B4-BE49-F238E27FC236}">
                <a16:creationId xmlns:a16="http://schemas.microsoft.com/office/drawing/2014/main" xmlns="" id="{5114FEF4-52B8-0555-2205-857C7D0BAB0C}"/>
              </a:ext>
            </a:extLst>
          </p:cNvPr>
          <p:cNvSpPr txBox="1"/>
          <p:nvPr/>
        </p:nvSpPr>
        <p:spPr>
          <a:xfrm>
            <a:off x="2219325" y="6330951"/>
            <a:ext cx="809625" cy="369332"/>
          </a:xfrm>
          <a:prstGeom prst="rect">
            <a:avLst/>
          </a:prstGeom>
          <a:noFill/>
        </p:spPr>
        <p:txBody>
          <a:bodyPr wrap="square" rtlCol="0">
            <a:spAutoFit/>
          </a:bodyPr>
          <a:lstStyle/>
          <a:p>
            <a:r>
              <a:rPr lang="sl-SI" b="1" dirty="0"/>
              <a:t>D</a:t>
            </a:r>
          </a:p>
        </p:txBody>
      </p:sp>
      <p:sp>
        <p:nvSpPr>
          <p:cNvPr id="4" name="PoljeZBesedilom 3">
            <a:extLst>
              <a:ext uri="{FF2B5EF4-FFF2-40B4-BE49-F238E27FC236}">
                <a16:creationId xmlns:a16="http://schemas.microsoft.com/office/drawing/2014/main" xmlns="" id="{E32F1DBA-D98F-790B-EE57-8AF4CACD2B27}"/>
              </a:ext>
            </a:extLst>
          </p:cNvPr>
          <p:cNvSpPr txBox="1"/>
          <p:nvPr/>
        </p:nvSpPr>
        <p:spPr>
          <a:xfrm>
            <a:off x="443457" y="6330951"/>
            <a:ext cx="1136565" cy="400110"/>
          </a:xfrm>
          <a:prstGeom prst="rect">
            <a:avLst/>
          </a:prstGeom>
          <a:noFill/>
        </p:spPr>
        <p:txBody>
          <a:bodyPr wrap="square" rtlCol="0">
            <a:spAutoFit/>
          </a:bodyPr>
          <a:lstStyle/>
          <a:p>
            <a:r>
              <a:rPr lang="sl-SI" b="1" dirty="0"/>
              <a:t>D – </a:t>
            </a:r>
            <a:r>
              <a:rPr lang="sl-SI" sz="2000" b="1" dirty="0"/>
              <a:t>90</a:t>
            </a:r>
            <a:r>
              <a:rPr lang="sl-SI" b="1" dirty="0"/>
              <a:t> m</a:t>
            </a:r>
          </a:p>
        </p:txBody>
      </p:sp>
      <p:sp>
        <p:nvSpPr>
          <p:cNvPr id="5" name="PoljeZBesedilom 4">
            <a:extLst>
              <a:ext uri="{FF2B5EF4-FFF2-40B4-BE49-F238E27FC236}">
                <a16:creationId xmlns:a16="http://schemas.microsoft.com/office/drawing/2014/main" xmlns="" id="{6BBBD564-BC96-D292-C751-469C8A4660B9}"/>
              </a:ext>
            </a:extLst>
          </p:cNvPr>
          <p:cNvSpPr txBox="1"/>
          <p:nvPr/>
        </p:nvSpPr>
        <p:spPr>
          <a:xfrm>
            <a:off x="9714368" y="6319555"/>
            <a:ext cx="1387977" cy="400110"/>
          </a:xfrm>
          <a:prstGeom prst="rect">
            <a:avLst/>
          </a:prstGeom>
          <a:noFill/>
        </p:spPr>
        <p:txBody>
          <a:bodyPr wrap="square" rtlCol="0">
            <a:spAutoFit/>
          </a:bodyPr>
          <a:lstStyle/>
          <a:p>
            <a:r>
              <a:rPr lang="sl-SI" sz="2000" b="1" dirty="0"/>
              <a:t>D + 480 m</a:t>
            </a:r>
          </a:p>
        </p:txBody>
      </p:sp>
      <p:cxnSp>
        <p:nvCxnSpPr>
          <p:cNvPr id="18" name="Raven puščični povezovalnik 17"/>
          <p:cNvCxnSpPr/>
          <p:nvPr/>
        </p:nvCxnSpPr>
        <p:spPr>
          <a:xfrm flipH="1">
            <a:off x="752475" y="1832296"/>
            <a:ext cx="73110" cy="449865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p:cNvCxnSpPr/>
          <p:nvPr/>
        </p:nvCxnSpPr>
        <p:spPr>
          <a:xfrm flipH="1">
            <a:off x="10410255" y="1273214"/>
            <a:ext cx="51971" cy="4960801"/>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9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7">
            <a:extLst>
              <a:ext uri="{FF2B5EF4-FFF2-40B4-BE49-F238E27FC236}">
                <a16:creationId xmlns:a16="http://schemas.microsoft.com/office/drawing/2014/main" xmlns="" id="{C61657BD-3333-446A-A16A-CBDC77C8E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xmlns="" id="{52CAFF06-4D3A-42A5-8614-B1FA47EA0F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Slika 12"/>
          <p:cNvPicPr>
            <a:picLocks noChangeAspect="1"/>
          </p:cNvPicPr>
          <p:nvPr/>
        </p:nvPicPr>
        <p:blipFill>
          <a:blip r:embed="rId2"/>
          <a:stretch>
            <a:fillRect/>
          </a:stretch>
        </p:blipFill>
        <p:spPr>
          <a:xfrm>
            <a:off x="820289" y="804333"/>
            <a:ext cx="10551418" cy="5249331"/>
          </a:xfrm>
          <a:prstGeom prst="rect">
            <a:avLst/>
          </a:prstGeom>
        </p:spPr>
      </p:pic>
      <p:sp>
        <p:nvSpPr>
          <p:cNvPr id="2" name="PoljeZBesedilom 1"/>
          <p:cNvSpPr txBox="1"/>
          <p:nvPr/>
        </p:nvSpPr>
        <p:spPr>
          <a:xfrm>
            <a:off x="914400" y="5944512"/>
            <a:ext cx="2000922" cy="861774"/>
          </a:xfrm>
          <a:prstGeom prst="rect">
            <a:avLst/>
          </a:prstGeom>
          <a:noFill/>
        </p:spPr>
        <p:txBody>
          <a:bodyPr wrap="square" rtlCol="0">
            <a:spAutoFit/>
          </a:bodyPr>
          <a:lstStyle/>
          <a:p>
            <a:r>
              <a:rPr lang="sl-SI" sz="5000" dirty="0">
                <a:latin typeface="+mj-lt"/>
              </a:rPr>
              <a:t>PRIMER</a:t>
            </a:r>
          </a:p>
        </p:txBody>
      </p:sp>
    </p:spTree>
    <p:extLst>
      <p:ext uri="{BB962C8B-B14F-4D97-AF65-F5344CB8AC3E}">
        <p14:creationId xmlns:p14="http://schemas.microsoft.com/office/powerpoint/2010/main" val="420358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xmlns="" id="{26F4F71C-12C8-C945-DDC9-853AFD436956}"/>
              </a:ext>
            </a:extLst>
          </p:cNvPr>
          <p:cNvSpPr txBox="1"/>
          <p:nvPr/>
        </p:nvSpPr>
        <p:spPr>
          <a:xfrm>
            <a:off x="2346968" y="106525"/>
            <a:ext cx="10349231"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Novi 20. člen – razširjeni program</a:t>
            </a:r>
          </a:p>
        </p:txBody>
      </p:sp>
      <p:sp>
        <p:nvSpPr>
          <p:cNvPr id="4" name="PoljeZBesedilom 3">
            <a:extLst>
              <a:ext uri="{FF2B5EF4-FFF2-40B4-BE49-F238E27FC236}">
                <a16:creationId xmlns:a16="http://schemas.microsoft.com/office/drawing/2014/main" xmlns="" id="{A681746E-6AA5-BA14-EC6F-CB13E4D98384}"/>
              </a:ext>
            </a:extLst>
          </p:cNvPr>
          <p:cNvSpPr txBox="1"/>
          <p:nvPr/>
        </p:nvSpPr>
        <p:spPr>
          <a:xfrm>
            <a:off x="851026" y="968299"/>
            <a:ext cx="10773624" cy="5878532"/>
          </a:xfrm>
          <a:prstGeom prst="rect">
            <a:avLst/>
          </a:prstGeom>
          <a:noFill/>
        </p:spPr>
        <p:txBody>
          <a:bodyPr wrap="square">
            <a:spAutoFit/>
          </a:bodyPr>
          <a:lstStyle/>
          <a:p>
            <a:pPr algn="ctr" hangingPunct="0">
              <a:spcBef>
                <a:spcPts val="2400"/>
              </a:spcBef>
            </a:pPr>
            <a:r>
              <a:rPr lang="x-none" sz="1800" b="1" dirty="0">
                <a:effectLst/>
                <a:latin typeface="Arial" panose="020B0604020202020204" pitchFamily="34" charset="0"/>
                <a:ea typeface="Times New Roman" panose="02020603050405020304" pitchFamily="18" charset="0"/>
                <a:cs typeface="Times New Roman" panose="02020603050405020304" pitchFamily="18" charset="0"/>
              </a:rPr>
              <a:t>20. člen</a:t>
            </a:r>
            <a:endParaRPr lang="sl-SI"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x-none" sz="1800" b="1" dirty="0">
                <a:effectLst/>
                <a:latin typeface="Arial" panose="020B0604020202020204" pitchFamily="34" charset="0"/>
                <a:ea typeface="Times New Roman" panose="02020603050405020304" pitchFamily="18" charset="0"/>
                <a:cs typeface="Times New Roman" panose="02020603050405020304" pitchFamily="18" charset="0"/>
              </a:rPr>
              <a:t>(razširjeni program)</a:t>
            </a:r>
            <a:endParaRPr lang="sl-SI" sz="18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648335" algn="just" hangingPunct="0">
              <a:spcBef>
                <a:spcPts val="1200"/>
              </a:spcBef>
            </a:pPr>
            <a:r>
              <a:rPr lang="x-none" dirty="0">
                <a:effectLst/>
                <a:latin typeface="Arial" panose="020B0604020202020204" pitchFamily="34" charset="0"/>
                <a:ea typeface="Times New Roman" panose="02020603050405020304" pitchFamily="18" charset="0"/>
                <a:cs typeface="Arial" panose="020B0604020202020204" pitchFamily="34" charset="0"/>
              </a:rPr>
              <a:t> </a:t>
            </a:r>
            <a:endParaRPr lang="sl-SI" dirty="0">
              <a:effectLst/>
              <a:latin typeface="Arial" panose="020B0604020202020204" pitchFamily="34" charset="0"/>
              <a:ea typeface="Times New Roman" panose="02020603050405020304" pitchFamily="18" charset="0"/>
              <a:cs typeface="Times New Roman" panose="02020603050405020304" pitchFamily="18" charset="0"/>
            </a:endParaRPr>
          </a:p>
          <a:p>
            <a:pPr algn="just" hangingPunct="0"/>
            <a:r>
              <a:rPr lang="sl-SI" sz="2200" b="0" dirty="0">
                <a:effectLst/>
                <a:ea typeface="Times New Roman" panose="02020603050405020304" pitchFamily="18" charset="0"/>
                <a:cs typeface="Arial" panose="020B0604020202020204" pitchFamily="34" charset="0"/>
              </a:rPr>
              <a:t>V okviru razširjenega programa se izvajajo tri vsebinska področja: področje gibanja in zdravja za dobro psihično in fizično počutje, področje kulture in tradicije ter področje vsebin iz življenja in dela osnovne šole. </a:t>
            </a:r>
            <a:endParaRPr lang="sl-SI" sz="2200" b="1" dirty="0">
              <a:effectLst/>
              <a:ea typeface="Times New Roman" panose="02020603050405020304" pitchFamily="18" charset="0"/>
              <a:cs typeface="Times New Roman" panose="02020603050405020304" pitchFamily="18" charset="0"/>
            </a:endParaRPr>
          </a:p>
          <a:p>
            <a:pPr algn="just" hangingPunct="0"/>
            <a:r>
              <a:rPr lang="sl-SI" sz="2200" b="0" dirty="0">
                <a:effectLst/>
                <a:ea typeface="Times New Roman" panose="02020603050405020304" pitchFamily="18" charset="0"/>
                <a:cs typeface="Arial" panose="020B0604020202020204" pitchFamily="34" charset="0"/>
              </a:rPr>
              <a:t> </a:t>
            </a:r>
            <a:endParaRPr lang="sl-SI" sz="2200" b="1" dirty="0">
              <a:effectLst/>
              <a:ea typeface="Times New Roman" panose="02020603050405020304" pitchFamily="18" charset="0"/>
              <a:cs typeface="Times New Roman" panose="02020603050405020304" pitchFamily="18" charset="0"/>
            </a:endParaRPr>
          </a:p>
          <a:p>
            <a:pPr algn="just" hangingPunct="0"/>
            <a:r>
              <a:rPr lang="sl-SI" sz="2200" b="0" dirty="0">
                <a:effectLst/>
                <a:ea typeface="Times New Roman" panose="02020603050405020304" pitchFamily="18" charset="0"/>
                <a:cs typeface="Arial" panose="020B0604020202020204" pitchFamily="34" charset="0"/>
              </a:rPr>
              <a:t>Podrobnejše določbe o obsegu razširjenega programa se določijo z normativi in standardi. Šola izvajanje razširjenega programa opredeli z letnim delovnim načrtom.</a:t>
            </a:r>
            <a:endParaRPr lang="sl-SI" sz="2200" b="1" dirty="0">
              <a:effectLst/>
              <a:ea typeface="Times New Roman" panose="02020603050405020304" pitchFamily="18" charset="0"/>
              <a:cs typeface="Times New Roman" panose="02020603050405020304" pitchFamily="18" charset="0"/>
            </a:endParaRPr>
          </a:p>
          <a:p>
            <a:pPr algn="just" hangingPunct="0"/>
            <a:r>
              <a:rPr lang="sl-SI" sz="2200" b="0" dirty="0">
                <a:effectLst/>
                <a:ea typeface="Times New Roman" panose="02020603050405020304" pitchFamily="18" charset="0"/>
                <a:cs typeface="Arial" panose="020B0604020202020204" pitchFamily="34" charset="0"/>
              </a:rPr>
              <a:t> </a:t>
            </a:r>
            <a:endParaRPr lang="sl-SI" sz="2200" b="1" dirty="0">
              <a:effectLst/>
              <a:ea typeface="Times New Roman" panose="02020603050405020304" pitchFamily="18" charset="0"/>
              <a:cs typeface="Times New Roman" panose="02020603050405020304" pitchFamily="18" charset="0"/>
            </a:endParaRPr>
          </a:p>
          <a:p>
            <a:pPr algn="just" hangingPunct="0"/>
            <a:r>
              <a:rPr lang="sl-SI" sz="2200" b="0" dirty="0">
                <a:effectLst/>
                <a:ea typeface="Times New Roman" panose="02020603050405020304" pitchFamily="18" charset="0"/>
                <a:cs typeface="Arial" panose="020B0604020202020204" pitchFamily="34" charset="0"/>
              </a:rPr>
              <a:t>Razširjeni program lahko poteka pred začetkom in po zaključku obveznega programa. </a:t>
            </a:r>
            <a:endParaRPr lang="sl-SI" sz="2200" b="1" dirty="0">
              <a:effectLst/>
              <a:ea typeface="Times New Roman" panose="02020603050405020304" pitchFamily="18" charset="0"/>
              <a:cs typeface="Times New Roman" panose="02020603050405020304" pitchFamily="18" charset="0"/>
            </a:endParaRPr>
          </a:p>
          <a:p>
            <a:pPr algn="just" hangingPunct="0"/>
            <a:r>
              <a:rPr lang="sl-SI" sz="2200" b="0" dirty="0">
                <a:effectLst/>
                <a:ea typeface="Times New Roman" panose="02020603050405020304" pitchFamily="18" charset="0"/>
                <a:cs typeface="Arial" panose="020B0604020202020204" pitchFamily="34" charset="0"/>
              </a:rPr>
              <a:t>Razširjeni program se glede na organizacijske zmožnosti šole lahko izvaja tudi med potekom  obveznega programa, č</a:t>
            </a:r>
            <a:r>
              <a:rPr lang="x-none" sz="2200" b="0" dirty="0">
                <a:effectLst/>
                <a:ea typeface="Times New Roman" panose="02020603050405020304" pitchFamily="18" charset="0"/>
                <a:cs typeface="Arial" panose="020B0604020202020204" pitchFamily="34" charset="0"/>
              </a:rPr>
              <a:t>e</a:t>
            </a:r>
            <a:r>
              <a:rPr lang="sl-SI" sz="2200" b="0" dirty="0">
                <a:effectLst/>
                <a:ea typeface="Times New Roman" panose="02020603050405020304" pitchFamily="18" charset="0"/>
                <a:cs typeface="Arial" panose="020B0604020202020204" pitchFamily="34" charset="0"/>
              </a:rPr>
              <a:t> so v razširjeni program vključeni vsi učenci posameznega oddelka.</a:t>
            </a:r>
            <a:endParaRPr lang="sl-SI" sz="2200" b="1" dirty="0">
              <a:effectLst/>
              <a:ea typeface="Times New Roman" panose="02020603050405020304" pitchFamily="18" charset="0"/>
              <a:cs typeface="Times New Roman" panose="02020603050405020304" pitchFamily="18" charset="0"/>
            </a:endParaRPr>
          </a:p>
          <a:p>
            <a:pPr algn="just" hangingPunct="0"/>
            <a:r>
              <a:rPr lang="x-none" sz="2200" b="0" dirty="0">
                <a:effectLst/>
                <a:ea typeface="Times New Roman" panose="02020603050405020304" pitchFamily="18" charset="0"/>
                <a:cs typeface="Arial" panose="020B0604020202020204" pitchFamily="34" charset="0"/>
              </a:rPr>
              <a:t>Za učence 1. razreda se del razširjenega programa obvezno izvaja pred začetkom obveznega programa.</a:t>
            </a:r>
            <a:endParaRPr lang="sl-SI" sz="2200" b="1" dirty="0">
              <a:effectLst/>
              <a:ea typeface="Times New Roman" panose="02020603050405020304" pitchFamily="18" charset="0"/>
              <a:cs typeface="Times New Roman" panose="02020603050405020304" pitchFamily="18" charset="0"/>
            </a:endParaRPr>
          </a:p>
          <a:p>
            <a:pPr algn="just" hangingPunct="0"/>
            <a:r>
              <a:rPr lang="x-none" sz="2200" b="0" dirty="0">
                <a:effectLst/>
                <a:ea typeface="Times New Roman" panose="02020603050405020304" pitchFamily="18" charset="0"/>
                <a:cs typeface="Arial" panose="020B0604020202020204" pitchFamily="34" charset="0"/>
              </a:rPr>
              <a:t> </a:t>
            </a:r>
            <a:endParaRPr lang="sl-SI" sz="2200" b="1" dirty="0">
              <a:effectLst/>
              <a:ea typeface="Times New Roman" panose="02020603050405020304" pitchFamily="18" charset="0"/>
              <a:cs typeface="Times New Roman" panose="02020603050405020304" pitchFamily="18" charset="0"/>
            </a:endParaRPr>
          </a:p>
          <a:p>
            <a:pPr algn="just" hangingPunct="0"/>
            <a:r>
              <a:rPr lang="x-none" sz="2200" b="0" dirty="0">
                <a:effectLst/>
                <a:ea typeface="Times New Roman" panose="02020603050405020304" pitchFamily="18" charset="0"/>
                <a:cs typeface="Arial" panose="020B0604020202020204" pitchFamily="34" charset="0"/>
              </a:rPr>
              <a:t>V razširjeni program se učenci vključujejo prostovoljno. </a:t>
            </a:r>
            <a:endParaRPr lang="sl-SI" sz="22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61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title"/>
          </p:nvPr>
        </p:nvSpPr>
        <p:spPr>
          <a:xfrm>
            <a:off x="2701947" y="295175"/>
            <a:ext cx="8498510" cy="1096962"/>
          </a:xfrm>
        </p:spPr>
        <p:txBody>
          <a:bodyPr>
            <a:normAutofit/>
          </a:bodyPr>
          <a:lstStyle/>
          <a:p>
            <a:r>
              <a:rPr lang="sl-SI" dirty="0"/>
              <a:t>NACIONALNO PREVERJANJE ZNANJA (NPZ)</a:t>
            </a:r>
          </a:p>
        </p:txBody>
      </p:sp>
      <p:sp>
        <p:nvSpPr>
          <p:cNvPr id="14" name="Označba mesta za vsebino 13"/>
          <p:cNvSpPr>
            <a:spLocks noGrp="1"/>
          </p:cNvSpPr>
          <p:nvPr>
            <p:ph idx="1"/>
          </p:nvPr>
        </p:nvSpPr>
        <p:spPr>
          <a:xfrm>
            <a:off x="506994" y="1773819"/>
            <a:ext cx="11081441" cy="4023360"/>
          </a:xfrm>
        </p:spPr>
        <p:txBody>
          <a:bodyPr rtlCol="0">
            <a:normAutofit fontScale="77500" lnSpcReduction="20000"/>
          </a:bodyPr>
          <a:lstStyle/>
          <a:p>
            <a:pPr rtl="0">
              <a:buFont typeface="Wingdings" panose="05000000000000000000" pitchFamily="2" charset="2"/>
              <a:buChar char="v"/>
            </a:pPr>
            <a:r>
              <a:rPr lang="sl-SI" b="1" dirty="0"/>
              <a:t>  3.R PRIDOBIVANJE DODATNIH INFORMACIJ O ZNANJU UČENCEV KOT IZHODIŠČE ZA  </a:t>
            </a:r>
          </a:p>
          <a:p>
            <a:pPr marL="0" indent="0" rtl="0">
              <a:buNone/>
            </a:pPr>
            <a:r>
              <a:rPr lang="sl-SI" b="1" dirty="0"/>
              <a:t>      IZBOLJŠAVE POUČEVANJA;</a:t>
            </a:r>
          </a:p>
          <a:p>
            <a:pPr rtl="0">
              <a:buFont typeface="Wingdings" panose="05000000000000000000" pitchFamily="2" charset="2"/>
              <a:buChar char="v"/>
            </a:pPr>
            <a:r>
              <a:rPr lang="sl-SI" b="1" dirty="0"/>
              <a:t>  9.R DOSEŽKI PRI SLOVENŠČINI (IT./MAD) IN MATEMATIKI SE LAHKO UPOŠTEVAJO KOT </a:t>
            </a:r>
          </a:p>
          <a:p>
            <a:pPr marL="0" indent="0" rtl="0">
              <a:buNone/>
            </a:pPr>
            <a:r>
              <a:rPr lang="sl-SI" b="1" dirty="0"/>
              <a:t>      KRITERIJ PRI VPISU V SREDNJO ŠOLO, KJER JE VEČ KANDIDATOV KOT PROSTIH MEST;</a:t>
            </a:r>
          </a:p>
          <a:p>
            <a:pPr rtl="0">
              <a:buFont typeface="Wingdings" panose="05000000000000000000" pitchFamily="2" charset="2"/>
              <a:buChar char="v"/>
            </a:pPr>
            <a:r>
              <a:rPr lang="sl-SI" b="1" dirty="0"/>
              <a:t>   6. IN 9. R OBVEZNO OPRAVLJANJE PREVERJANJA V PRILAGOJENEM PROGRAMU Z NIŽJIM </a:t>
            </a:r>
          </a:p>
          <a:p>
            <a:pPr marL="0" indent="0" rtl="0">
              <a:buNone/>
            </a:pPr>
            <a:r>
              <a:rPr lang="sl-SI" b="1" dirty="0"/>
              <a:t>      STANDARDOM; </a:t>
            </a:r>
          </a:p>
          <a:p>
            <a:pPr rtl="0">
              <a:buFont typeface="Wingdings" panose="05000000000000000000" pitchFamily="2" charset="2"/>
              <a:buChar char="v"/>
            </a:pPr>
            <a:r>
              <a:rPr lang="sl-SI" b="1" dirty="0"/>
              <a:t>   ZA UČENCE PRISELJENCE, KATERIH MATERNI JEZIK NI SLOVENSKI, LAHKO PROSTOVOLJNO </a:t>
            </a:r>
          </a:p>
          <a:p>
            <a:pPr marL="0" indent="0" rtl="0">
              <a:buNone/>
            </a:pPr>
            <a:r>
              <a:rPr lang="sl-SI" b="1" dirty="0"/>
              <a:t>      OPRAVLJANJE TUDI DRUGO ŠOLSKO LETO;</a:t>
            </a:r>
          </a:p>
          <a:p>
            <a:pPr>
              <a:buFont typeface="Wingdings" panose="05000000000000000000" pitchFamily="2" charset="2"/>
              <a:buChar char="v"/>
            </a:pPr>
            <a:r>
              <a:rPr lang="sl-SI" b="1" dirty="0"/>
              <a:t>   VKLJUČITEV PREDMETA SLOVENŠČINA KOT DRUGI JEZIK IN ITALIJANŠČINA KOT DRUGI JEZIK </a:t>
            </a:r>
          </a:p>
          <a:p>
            <a:pPr marL="0" indent="0">
              <a:buNone/>
            </a:pPr>
            <a:r>
              <a:rPr lang="sl-SI" b="1" dirty="0"/>
              <a:t>      NA NARODNO MEŠANEM OBMOČJU SLOVENSKE ISTRE V SEZNAM PREDMETOV ZA DOLOČITEV </a:t>
            </a:r>
          </a:p>
          <a:p>
            <a:pPr marL="0" indent="0">
              <a:buNone/>
            </a:pPr>
            <a:r>
              <a:rPr lang="sl-SI" b="1" dirty="0"/>
              <a:t>      TRETJEGA PREDMETA NA NACIONALNEM PREVERJANJU ZNANJA.</a:t>
            </a:r>
          </a:p>
        </p:txBody>
      </p:sp>
      <p:sp>
        <p:nvSpPr>
          <p:cNvPr id="4" name="Srce 3"/>
          <p:cNvSpPr/>
          <p:nvPr/>
        </p:nvSpPr>
        <p:spPr>
          <a:xfrm rot="11261781">
            <a:off x="948549" y="246350"/>
            <a:ext cx="1583688" cy="1353711"/>
          </a:xfrm>
          <a:prstGeom prst="heart">
            <a:avLst/>
          </a:prstGeom>
          <a:gradFill>
            <a:gsLst>
              <a:gs pos="75000">
                <a:srgbClr val="2FAF2F"/>
              </a:gs>
              <a:gs pos="87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xmlns="" id="{AAA36E26-34D5-1170-A1E8-2A1C6D947548}"/>
              </a:ext>
            </a:extLst>
          </p:cNvPr>
          <p:cNvSpPr txBox="1"/>
          <p:nvPr/>
        </p:nvSpPr>
        <p:spPr>
          <a:xfrm>
            <a:off x="1142858" y="1312331"/>
            <a:ext cx="10654171" cy="3477875"/>
          </a:xfrm>
          <a:prstGeom prst="rect">
            <a:avLst/>
          </a:prstGeom>
          <a:noFill/>
        </p:spPr>
        <p:txBody>
          <a:bodyPr wrap="square">
            <a:spAutoFit/>
          </a:bodyPr>
          <a:lstStyle/>
          <a:p>
            <a:pPr algn="just" fontAlgn="base"/>
            <a:r>
              <a:rPr lang="sl-SI" sz="2200" b="0" i="0" dirty="0">
                <a:solidFill>
                  <a:srgbClr val="333322"/>
                </a:solidFill>
                <a:effectLst/>
              </a:rPr>
              <a:t>V novembru 2017 so bile osnovne šole s slovenskim učnim jezikom v skladu s </a:t>
            </a:r>
            <a:r>
              <a:rPr lang="sl-SI" sz="2200" b="0" i="1" dirty="0">
                <a:solidFill>
                  <a:srgbClr val="333322"/>
                </a:solidFill>
                <a:effectLst/>
              </a:rPr>
              <a:t>Pravilnikom o nacionalnem preverjanju znanja v osnovni šoli</a:t>
            </a:r>
            <a:r>
              <a:rPr lang="sl-SI" sz="2200" b="0" i="0" dirty="0">
                <a:solidFill>
                  <a:srgbClr val="333322"/>
                </a:solidFill>
                <a:effectLst/>
              </a:rPr>
              <a:t> povabljene k sodelovanju v poskusnem preverjanju znanja za učence 3. razreda v šolskem letu 2017/2018.</a:t>
            </a:r>
          </a:p>
          <a:p>
            <a:pPr algn="just" fontAlgn="base"/>
            <a:r>
              <a:rPr lang="sl-SI" sz="2200" b="0" i="0" dirty="0">
                <a:solidFill>
                  <a:srgbClr val="333322"/>
                </a:solidFill>
                <a:effectLst/>
              </a:rPr>
              <a:t>Namen poskusnega preverjanja v 3. razredu je bil preveriti usvojeno bralno in matematično pismenost, pričakovano na tej starostni stopnji, in pridobiti povratno informacijo za učence, starše, učitelje, ravnatelje in sistem na nacionalni ravni, kako uspešni smo pri doseganju z učnimi načrti določenih ciljev in standardov znanja. Na konkretnih (poskusnih) preizkusih znanja pa naj bi se pokazale primernost njihovega obsega, težavnost posameznih tipov nalog, pa tudi jasnost in razumljivost navodil za vrednotenje ter morebitne težave pri samem vrednotenju.</a:t>
            </a:r>
          </a:p>
        </p:txBody>
      </p:sp>
      <p:pic>
        <p:nvPicPr>
          <p:cNvPr id="4" name="Slika 3">
            <a:extLst>
              <a:ext uri="{FF2B5EF4-FFF2-40B4-BE49-F238E27FC236}">
                <a16:creationId xmlns:a16="http://schemas.microsoft.com/office/drawing/2014/main" xmlns="" id="{DFCBA7B2-AF34-5CC5-605E-46A7A5E0F822}"/>
              </a:ext>
            </a:extLst>
          </p:cNvPr>
          <p:cNvPicPr>
            <a:picLocks noChangeAspect="1"/>
          </p:cNvPicPr>
          <p:nvPr/>
        </p:nvPicPr>
        <p:blipFill rotWithShape="1">
          <a:blip r:embed="rId2">
            <a:extLst>
              <a:ext uri="{28A0092B-C50C-407E-A947-70E740481C1C}">
                <a14:useLocalDpi xmlns:a14="http://schemas.microsoft.com/office/drawing/2010/main" val="0"/>
              </a:ext>
            </a:extLst>
          </a:blip>
          <a:srcRect l="31180" t="42140" r="31876" b="45021"/>
          <a:stretch/>
        </p:blipFill>
        <p:spPr>
          <a:xfrm>
            <a:off x="3075459" y="4573695"/>
            <a:ext cx="8416629" cy="2156569"/>
          </a:xfrm>
          <a:prstGeom prst="rect">
            <a:avLst/>
          </a:prstGeom>
        </p:spPr>
      </p:pic>
      <p:sp>
        <p:nvSpPr>
          <p:cNvPr id="6" name="PoljeZBesedilom 5">
            <a:extLst>
              <a:ext uri="{FF2B5EF4-FFF2-40B4-BE49-F238E27FC236}">
                <a16:creationId xmlns:a16="http://schemas.microsoft.com/office/drawing/2014/main" xmlns="" id="{26F4F71C-12C8-C945-DDC9-853AFD436956}"/>
              </a:ext>
            </a:extLst>
          </p:cNvPr>
          <p:cNvSpPr txBox="1"/>
          <p:nvPr/>
        </p:nvSpPr>
        <p:spPr>
          <a:xfrm>
            <a:off x="1447798" y="296648"/>
            <a:ext cx="10349231"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Nacionalno preverjanje znanja – 3. razred</a:t>
            </a:r>
          </a:p>
        </p:txBody>
      </p:sp>
    </p:spTree>
    <p:extLst>
      <p:ext uri="{BB962C8B-B14F-4D97-AF65-F5344CB8AC3E}">
        <p14:creationId xmlns:p14="http://schemas.microsoft.com/office/powerpoint/2010/main" val="124284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xmlns="" id="{82188F75-6387-ACCB-E6F8-919D29D6CD04}"/>
              </a:ext>
            </a:extLst>
          </p:cNvPr>
          <p:cNvSpPr txBox="1"/>
          <p:nvPr/>
        </p:nvSpPr>
        <p:spPr>
          <a:xfrm>
            <a:off x="778598" y="1518831"/>
            <a:ext cx="6928488" cy="4832092"/>
          </a:xfrm>
          <a:prstGeom prst="rect">
            <a:avLst/>
          </a:prstGeom>
          <a:noFill/>
        </p:spPr>
        <p:txBody>
          <a:bodyPr wrap="square">
            <a:spAutoFit/>
          </a:bodyPr>
          <a:lstStyle/>
          <a:p>
            <a:pPr algn="just"/>
            <a:r>
              <a:rPr lang="sl-SI" sz="2200" dirty="0">
                <a:effectLst/>
                <a:ea typeface="Calibri" panose="020F0502020204030204" pitchFamily="34" charset="0"/>
                <a:cs typeface="Arial" panose="020B0604020202020204" pitchFamily="34" charset="0"/>
              </a:rPr>
              <a:t>Uveljavljanje pobude, da lahko imajo dosežki pri NPZ v 9. razredu selekcijsko vlogo pri prehodu v srednješolsko izobraževanje (pri vpisu v srednje šole z omejitvijo vpisa). </a:t>
            </a:r>
          </a:p>
          <a:p>
            <a:pPr algn="just"/>
            <a:endParaRPr lang="sl-SI" sz="2200" dirty="0">
              <a:ea typeface="Calibri" panose="020F0502020204030204" pitchFamily="34" charset="0"/>
              <a:cs typeface="Arial" panose="020B0604020202020204" pitchFamily="34" charset="0"/>
            </a:endParaRPr>
          </a:p>
          <a:p>
            <a:pPr algn="just"/>
            <a:r>
              <a:rPr lang="sl-SI" sz="2200" dirty="0">
                <a:effectLst/>
                <a:ea typeface="Calibri" panose="020F0502020204030204" pitchFamily="34" charset="0"/>
                <a:cs typeface="Arial" panose="020B0604020202020204" pitchFamily="34" charset="0"/>
              </a:rPr>
              <a:t>Utemeljitev spremembe izhaja tudi iz mnenj ravnateljev in dejstva, da se na MVI zadnja leta zaradi večjih generacij devetošolcev in pritiskov za vpis na posamezne srednje šole v večjih mestih soočamo z vprašanji ustreznosti selekcijskega mehanizma ob omejitvi vpisa. Z določitvijo spremembe vpisnih pogojev ob omejitvi vpisa, tako, da bi bili poleg učnega uspeha v določenem, strokovno utemeljenem deležu upoštevani tudi dosežki NPZ v 9. razredu iz učnega jezika (slovenščine, italijanščine oziroma madžarščine) in matematike bi selekcijski mehanizem lahko izboljšali.</a:t>
            </a:r>
            <a:endParaRPr lang="sl-SI" sz="2200" dirty="0">
              <a:effectLst/>
              <a:ea typeface="Times New Roman" panose="02020603050405020304" pitchFamily="18" charset="0"/>
              <a:cs typeface="Times New Roman" panose="02020603050405020304" pitchFamily="18" charset="0"/>
            </a:endParaRPr>
          </a:p>
        </p:txBody>
      </p:sp>
      <p:pic>
        <p:nvPicPr>
          <p:cNvPr id="4" name="Slika 3">
            <a:extLst>
              <a:ext uri="{FF2B5EF4-FFF2-40B4-BE49-F238E27FC236}">
                <a16:creationId xmlns:a16="http://schemas.microsoft.com/office/drawing/2014/main" xmlns="" id="{24F9BB41-E011-30AB-FB47-60EFFFF9E761}"/>
              </a:ext>
            </a:extLst>
          </p:cNvPr>
          <p:cNvPicPr>
            <a:picLocks noChangeAspect="1"/>
          </p:cNvPicPr>
          <p:nvPr/>
        </p:nvPicPr>
        <p:blipFill>
          <a:blip r:embed="rId2"/>
          <a:stretch>
            <a:fillRect/>
          </a:stretch>
        </p:blipFill>
        <p:spPr>
          <a:xfrm>
            <a:off x="8165511" y="2399273"/>
            <a:ext cx="3619474" cy="3038366"/>
          </a:xfrm>
          <a:prstGeom prst="rect">
            <a:avLst/>
          </a:prstGeom>
        </p:spPr>
      </p:pic>
      <p:sp>
        <p:nvSpPr>
          <p:cNvPr id="5" name="PoljeZBesedilom 4">
            <a:extLst>
              <a:ext uri="{FF2B5EF4-FFF2-40B4-BE49-F238E27FC236}">
                <a16:creationId xmlns:a16="http://schemas.microsoft.com/office/drawing/2014/main" xmlns="" id="{EC8B74EC-1877-7FA2-67CB-C4E7B6518F2B}"/>
              </a:ext>
            </a:extLst>
          </p:cNvPr>
          <p:cNvSpPr txBox="1"/>
          <p:nvPr/>
        </p:nvSpPr>
        <p:spPr>
          <a:xfrm>
            <a:off x="2292647" y="405289"/>
            <a:ext cx="10349231"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NPZ – 9.razred: selekcijska vloga?</a:t>
            </a:r>
          </a:p>
        </p:txBody>
      </p:sp>
    </p:spTree>
    <p:extLst>
      <p:ext uri="{BB962C8B-B14F-4D97-AF65-F5344CB8AC3E}">
        <p14:creationId xmlns:p14="http://schemas.microsoft.com/office/powerpoint/2010/main" val="64316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xmlns="" id="{84267489-72A0-CCD2-13AA-4154241DA383}"/>
              </a:ext>
            </a:extLst>
          </p:cNvPr>
          <p:cNvSpPr txBox="1"/>
          <p:nvPr/>
        </p:nvSpPr>
        <p:spPr>
          <a:xfrm>
            <a:off x="1142857" y="1312331"/>
            <a:ext cx="10040293" cy="3416320"/>
          </a:xfrm>
          <a:prstGeom prst="rect">
            <a:avLst/>
          </a:prstGeom>
          <a:noFill/>
        </p:spPr>
        <p:txBody>
          <a:bodyPr wrap="square">
            <a:spAutoFit/>
          </a:bodyPr>
          <a:lstStyle/>
          <a:p>
            <a:pPr algn="just"/>
            <a:endParaRPr lang="sl-SI" sz="2400" dirty="0">
              <a:effectLst/>
              <a:ea typeface="Calibri" panose="020F0502020204030204" pitchFamily="34" charset="0"/>
              <a:cs typeface="Arial" panose="020B0604020202020204" pitchFamily="34" charset="0"/>
            </a:endParaRPr>
          </a:p>
          <a:p>
            <a:pPr algn="just"/>
            <a:r>
              <a:rPr lang="sl-SI" sz="2400" dirty="0">
                <a:effectLst/>
                <a:ea typeface="Calibri" panose="020F0502020204030204" pitchFamily="34" charset="0"/>
                <a:cs typeface="Arial" panose="020B0604020202020204" pitchFamily="34" charset="0"/>
              </a:rPr>
              <a:t>Novela zakona natančneje določa namen nacionalnega preverjanja znanja, dovoljeno uporabo in objavo podatkov in analiz za točno določen namen ter posebej navaja, kar ni dovoljeno – nihče ne sme podatkov in analiz o dosežkih uporabiti tako, da jih javno objavi z namenom razvrščanja šol glede na njihove dosežke pri nacionalnem preverjanju znanja ali posreduje in objavlja podatke z razkrito identiteto šol. S tem namenom novela dodaja člen, ki predpisuje globo za posredovanje, objavljanje ali uporabljanje podatkov o nacionalnem preverjanju znanja v nasprotju z namenom nacionalnega preverjanja znanja.</a:t>
            </a:r>
            <a:endParaRPr lang="sl-SI" sz="2400" dirty="0">
              <a:effectLst/>
              <a:ea typeface="Times New Roman" panose="02020603050405020304" pitchFamily="18" charset="0"/>
              <a:cs typeface="Times New Roman" panose="02020603050405020304" pitchFamily="18" charset="0"/>
            </a:endParaRPr>
          </a:p>
        </p:txBody>
      </p:sp>
      <p:sp>
        <p:nvSpPr>
          <p:cNvPr id="8" name="PoljeZBesedilom 7">
            <a:extLst>
              <a:ext uri="{FF2B5EF4-FFF2-40B4-BE49-F238E27FC236}">
                <a16:creationId xmlns:a16="http://schemas.microsoft.com/office/drawing/2014/main" xmlns="" id="{1BCE1A16-D1E0-AD08-07D2-EA5E355C34B8}"/>
              </a:ext>
            </a:extLst>
          </p:cNvPr>
          <p:cNvSpPr txBox="1"/>
          <p:nvPr/>
        </p:nvSpPr>
        <p:spPr>
          <a:xfrm>
            <a:off x="3025978" y="450557"/>
            <a:ext cx="7294973"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Nacionalno preverjanje znanja</a:t>
            </a:r>
          </a:p>
        </p:txBody>
      </p:sp>
    </p:spTree>
    <p:extLst>
      <p:ext uri="{BB962C8B-B14F-4D97-AF65-F5344CB8AC3E}">
        <p14:creationId xmlns:p14="http://schemas.microsoft.com/office/powerpoint/2010/main" val="33807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xmlns="" id="{92F19F2C-EF07-3D94-E49A-C2AA5E515EF9}"/>
              </a:ext>
            </a:extLst>
          </p:cNvPr>
          <p:cNvSpPr txBox="1"/>
          <p:nvPr/>
        </p:nvSpPr>
        <p:spPr>
          <a:xfrm>
            <a:off x="614127" y="116110"/>
            <a:ext cx="11108602" cy="6678751"/>
          </a:xfrm>
          <a:prstGeom prst="rect">
            <a:avLst/>
          </a:prstGeom>
          <a:noFill/>
        </p:spPr>
        <p:txBody>
          <a:bodyPr wrap="square">
            <a:spAutoFit/>
          </a:bodyPr>
          <a:lstStyle/>
          <a:p>
            <a:pPr algn="ctr" hangingPunct="0">
              <a:spcBef>
                <a:spcPts val="2400"/>
              </a:spcBef>
            </a:pPr>
            <a:r>
              <a:rPr lang="x-none" sz="1400" b="1" dirty="0">
                <a:effectLst/>
                <a:latin typeface="Arial" panose="020B0604020202020204" pitchFamily="34" charset="0"/>
                <a:ea typeface="Times New Roman" panose="02020603050405020304" pitchFamily="18" charset="0"/>
                <a:cs typeface="Times New Roman" panose="02020603050405020304" pitchFamily="18" charset="0"/>
              </a:rPr>
              <a:t>97. člen</a:t>
            </a:r>
            <a:endParaRPr lang="sl-SI" sz="1400" b="1" dirty="0">
              <a:effectLst/>
              <a:latin typeface="Arial" panose="020B0604020202020204" pitchFamily="34" charset="0"/>
              <a:ea typeface="Times New Roman" panose="02020603050405020304" pitchFamily="18" charset="0"/>
              <a:cs typeface="Times New Roman" panose="02020603050405020304" pitchFamily="18" charset="0"/>
            </a:endParaRPr>
          </a:p>
          <a:p>
            <a:pPr algn="ctr" hangingPunct="0"/>
            <a:r>
              <a:rPr lang="x-none" sz="1400" b="1" dirty="0">
                <a:effectLst/>
                <a:latin typeface="Arial" panose="020B0604020202020204" pitchFamily="34" charset="0"/>
                <a:ea typeface="Times New Roman" panose="02020603050405020304" pitchFamily="18" charset="0"/>
                <a:cs typeface="Times New Roman" panose="02020603050405020304" pitchFamily="18" charset="0"/>
              </a:rPr>
              <a:t>(namen in uporaba zbirk podatkov)</a:t>
            </a:r>
            <a:endParaRPr lang="sl-SI" sz="14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648335" algn="just" hangingPunct="0">
              <a:spcBef>
                <a:spcPts val="1200"/>
              </a:spcBef>
            </a:pPr>
            <a:r>
              <a:rPr lang="x-none" sz="1500" dirty="0">
                <a:effectLst/>
                <a:latin typeface="Arial" panose="020B0604020202020204" pitchFamily="34" charset="0"/>
                <a:ea typeface="Times New Roman" panose="02020603050405020304" pitchFamily="18" charset="0"/>
                <a:cs typeface="Times New Roman" panose="02020603050405020304" pitchFamily="18" charset="0"/>
              </a:rPr>
              <a:t>Osebni podatki učencev iz zbirk podatkov iz 95. člena se zbirajo, obdelujejo, shranjujejo in uporabljajo za potrebe obveznega izobraževanja in posredujejo ministrstvu, pristojnemu za</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 šolstvo</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 za izvajanje z zakonom določenih nalog</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ter Državnemu izpitnemu centru za izvajanje</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 analize in razvoj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nacionalnega preverjanja znanja.</a:t>
            </a:r>
            <a:endParaRPr lang="sl-SI" sz="1500" dirty="0">
              <a:effectLst/>
              <a:latin typeface="Arial" panose="020B0604020202020204" pitchFamily="34" charset="0"/>
              <a:ea typeface="Times New Roman" panose="02020603050405020304" pitchFamily="18" charset="0"/>
              <a:cs typeface="Times New Roman" panose="02020603050405020304" pitchFamily="18" charset="0"/>
            </a:endParaRPr>
          </a:p>
          <a:p>
            <a:pPr indent="648335" algn="just" hangingPunct="0">
              <a:spcBef>
                <a:spcPts val="1200"/>
              </a:spcBef>
            </a:pPr>
            <a:r>
              <a:rPr lang="x-none" sz="1500" dirty="0">
                <a:effectLst/>
                <a:latin typeface="Arial" panose="020B0604020202020204" pitchFamily="34" charset="0"/>
                <a:ea typeface="Times New Roman" panose="02020603050405020304" pitchFamily="18" charset="0"/>
                <a:cs typeface="Times New Roman" panose="02020603050405020304" pitchFamily="18" charset="0"/>
              </a:rPr>
              <a:t>Podatkov in analiz podatkov iz evidence iz desetega odstavka 95. člena tega zakona ne sme nihče obdelovati</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 uporabljati in objavljati za namen razvrščanja šol </a:t>
            </a:r>
            <a:endParaRPr lang="sl-SI" sz="1500" dirty="0">
              <a:effectLst/>
              <a:latin typeface="Arial" panose="020B0604020202020204" pitchFamily="34" charset="0"/>
              <a:ea typeface="Times New Roman" panose="02020603050405020304" pitchFamily="18" charset="0"/>
              <a:cs typeface="Times New Roman" panose="02020603050405020304" pitchFamily="18" charset="0"/>
            </a:endParaRPr>
          </a:p>
          <a:p>
            <a:pPr indent="648335" algn="just" hangingPunct="0">
              <a:spcBef>
                <a:spcPts val="1200"/>
              </a:spcBef>
            </a:pPr>
            <a:r>
              <a:rPr lang="sl-SI" sz="1500" dirty="0">
                <a:effectLst/>
                <a:latin typeface="Arial" panose="020B0604020202020204" pitchFamily="34" charset="0"/>
                <a:ea typeface="Times New Roman" panose="02020603050405020304" pitchFamily="18" charset="0"/>
                <a:cs typeface="Times New Roman" panose="02020603050405020304" pitchFamily="18" charset="0"/>
              </a:rPr>
              <a:t>D</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ržavni izpitni center na zahtevo ministra, pristojnega za </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šolstvo</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 ministr</a:t>
            </a:r>
            <a:r>
              <a:rPr lang="sl-SI" sz="1500" dirty="0" err="1">
                <a:effectLst/>
                <a:latin typeface="Arial" panose="020B0604020202020204" pitchFamily="34" charset="0"/>
                <a:ea typeface="Times New Roman" panose="02020603050405020304" pitchFamily="18" charset="0"/>
                <a:cs typeface="Times New Roman" panose="02020603050405020304" pitchFamily="18" charset="0"/>
              </a:rPr>
              <a:t>stvu</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posreduje anonimizirane podatke in anonimizirane analize podatkov iz evidence učencev iz desetega odstavka 95. člena tega zakona z razkrito identiteto šol. Podatke ali analize podatkov lahko ministrstvo </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in Državni izpitni center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uporablja</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ta</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 izključno za namene ugotavljanja in zagotavljanja kakovosti v vzgoji in izobraževanju ter </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ministrstvo uporablja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za načrtovanje ukrepov na področju vzgoje in izobraževanja.</a:t>
            </a:r>
            <a:endParaRPr lang="sl-SI" sz="1500" dirty="0">
              <a:effectLst/>
              <a:latin typeface="Arial" panose="020B0604020202020204" pitchFamily="34" charset="0"/>
              <a:ea typeface="Times New Roman" panose="02020603050405020304" pitchFamily="18" charset="0"/>
              <a:cs typeface="Times New Roman" panose="02020603050405020304" pitchFamily="18" charset="0"/>
            </a:endParaRPr>
          </a:p>
          <a:p>
            <a:pPr indent="648335" algn="just" hangingPunct="0">
              <a:spcBef>
                <a:spcPts val="1200"/>
              </a:spcBef>
            </a:pPr>
            <a:r>
              <a:rPr lang="x-none" sz="1500" dirty="0">
                <a:effectLst/>
                <a:latin typeface="Arial" panose="020B0604020202020204" pitchFamily="34" charset="0"/>
                <a:ea typeface="Calibri" panose="020F0502020204030204" pitchFamily="34" charset="0"/>
                <a:cs typeface="Arial" panose="020B0604020202020204" pitchFamily="34" charset="0"/>
              </a:rPr>
              <a:t>Ministrstvo in Državni izpitni center podatkov in analiz podatkov iz evidence iz desetega odstavka 95. člena tega zakona za eno ali več šol z razkrito identiteto ne smeta posredovati in objavljati.</a:t>
            </a:r>
            <a:r>
              <a:rPr lang="sl-SI" sz="1500" dirty="0">
                <a:effectLst/>
                <a:latin typeface="Arial" panose="020B0604020202020204" pitchFamily="34" charset="0"/>
                <a:ea typeface="Calibri" panose="020F0502020204030204" pitchFamily="34" charset="0"/>
                <a:cs typeface="Arial" panose="020B0604020202020204" pitchFamily="34" charset="0"/>
              </a:rPr>
              <a:t>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Državni izpitni center </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ne glede na četrti odstavek tega člena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podatke za posamezno šolo iz evidence</a:t>
            </a:r>
            <a:r>
              <a:rPr lang="x-none" sz="1500" dirty="0">
                <a:effectLst/>
                <a:latin typeface="Arial" panose="020B0604020202020204" pitchFamily="34" charset="0"/>
                <a:ea typeface="Calibri" panose="020F0502020204030204" pitchFamily="34" charset="0"/>
                <a:cs typeface="Arial" panose="020B0604020202020204" pitchFamily="34" charset="0"/>
              </a:rPr>
              <a:t> iz desetega odstavka 95. člena tega zakona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posreduje</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 podatke</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 le tej šoli</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a:t>
            </a:r>
          </a:p>
          <a:p>
            <a:pPr indent="648335" algn="just" hangingPunct="0">
              <a:spcBef>
                <a:spcPts val="1200"/>
              </a:spcBef>
            </a:pPr>
            <a:r>
              <a:rPr lang="sl-SI" sz="1500" dirty="0">
                <a:effectLst/>
                <a:latin typeface="Arial" panose="020B0604020202020204" pitchFamily="34" charset="0"/>
                <a:ea typeface="Times New Roman" panose="02020603050405020304" pitchFamily="18" charset="0"/>
                <a:cs typeface="Times New Roman" panose="02020603050405020304" pitchFamily="18" charset="0"/>
              </a:rPr>
              <a:t>Državni izpitni center lahko </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anonimizirane podatke ali anonimizirane analize podatkov iz evidence učencev iz desetega odstavka 95. člena tega zakona</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 posreduje z</a:t>
            </a:r>
            <a:r>
              <a:rPr lang="x-none" sz="1500" dirty="0">
                <a:effectLst/>
                <a:latin typeface="Arial" panose="020B0604020202020204" pitchFamily="34" charset="0"/>
                <a:ea typeface="Times New Roman" panose="02020603050405020304" pitchFamily="18" charset="0"/>
                <a:cs typeface="Times New Roman" panose="02020603050405020304" pitchFamily="18" charset="0"/>
              </a:rPr>
              <a:t>a potrebe in namen znanstveno-raziskovalnega dela</a:t>
            </a:r>
            <a:r>
              <a:rPr lang="sl-SI" sz="1500" dirty="0">
                <a:effectLst/>
                <a:latin typeface="Arial" panose="020B0604020202020204" pitchFamily="34" charset="0"/>
                <a:ea typeface="Times New Roman" panose="02020603050405020304" pitchFamily="18" charset="0"/>
                <a:cs typeface="Times New Roman" panose="02020603050405020304" pitchFamily="18" charset="0"/>
              </a:rPr>
              <a:t> le tistim, ki so pooblaščeni z zakonom.</a:t>
            </a:r>
          </a:p>
          <a:p>
            <a:pPr indent="648335" algn="just" hangingPunct="0">
              <a:spcBef>
                <a:spcPts val="1200"/>
              </a:spcBef>
            </a:pPr>
            <a:r>
              <a:rPr lang="x-none" sz="1500" dirty="0">
                <a:effectLst/>
                <a:latin typeface="Arial" panose="020B0604020202020204" pitchFamily="34" charset="0"/>
                <a:ea typeface="Calibri" panose="020F0502020204030204" pitchFamily="34" charset="0"/>
                <a:cs typeface="Arial" panose="020B0604020202020204" pitchFamily="34" charset="0"/>
              </a:rPr>
              <a:t>Državni izpitni center </a:t>
            </a:r>
            <a:r>
              <a:rPr lang="sl-SI" sz="1500" dirty="0">
                <a:effectLst/>
                <a:latin typeface="Arial" panose="020B0604020202020204" pitchFamily="34" charset="0"/>
                <a:ea typeface="Calibri" panose="020F0502020204030204" pitchFamily="34" charset="0"/>
                <a:cs typeface="Arial" panose="020B0604020202020204" pitchFamily="34" charset="0"/>
              </a:rPr>
              <a:t>lahko ob izvajanju nacionalnega preverjanja znanja s soglasjem staršev  zbira dodatne sistemsko relevantne podatke z vprašalniki za učence, pri čemer za zbiranje soglasij uporabi podatke iz evidence učencev iz desetega odstavka 95. člena tega zakona. </a:t>
            </a:r>
            <a:r>
              <a:rPr lang="x-none" sz="1500" dirty="0">
                <a:effectLst/>
                <a:latin typeface="Arial" panose="020B0604020202020204" pitchFamily="34" charset="0"/>
                <a:ea typeface="Calibri" panose="020F0502020204030204" pitchFamily="34" charset="0"/>
                <a:cs typeface="Arial" panose="020B0604020202020204" pitchFamily="34" charset="0"/>
              </a:rPr>
              <a:t>Podatki</a:t>
            </a:r>
            <a:r>
              <a:rPr lang="sl-SI" sz="1500" dirty="0">
                <a:effectLst/>
                <a:latin typeface="Arial" panose="020B0604020202020204" pitchFamily="34" charset="0"/>
                <a:ea typeface="Calibri" panose="020F0502020204030204" pitchFamily="34" charset="0"/>
                <a:cs typeface="Arial" panose="020B0604020202020204" pitchFamily="34" charset="0"/>
              </a:rPr>
              <a:t>, zbrani z</a:t>
            </a:r>
            <a:r>
              <a:rPr lang="x-none" sz="1500" dirty="0">
                <a:effectLst/>
                <a:latin typeface="Arial" panose="020B0604020202020204" pitchFamily="34" charset="0"/>
                <a:ea typeface="Calibri" panose="020F0502020204030204" pitchFamily="34" charset="0"/>
                <a:cs typeface="Arial" panose="020B0604020202020204" pitchFamily="34" charset="0"/>
              </a:rPr>
              <a:t> vprašalnik</a:t>
            </a:r>
            <a:r>
              <a:rPr lang="sl-SI" sz="1500" dirty="0">
                <a:effectLst/>
                <a:latin typeface="Arial" panose="020B0604020202020204" pitchFamily="34" charset="0"/>
                <a:ea typeface="Calibri" panose="020F0502020204030204" pitchFamily="34" charset="0"/>
                <a:cs typeface="Arial" panose="020B0604020202020204" pitchFamily="34" charset="0"/>
              </a:rPr>
              <a:t>i</a:t>
            </a:r>
            <a:r>
              <a:rPr lang="x-none" sz="1500" dirty="0">
                <a:effectLst/>
                <a:latin typeface="Arial" panose="020B0604020202020204" pitchFamily="34" charset="0"/>
                <a:ea typeface="Calibri" panose="020F0502020204030204" pitchFamily="34" charset="0"/>
                <a:cs typeface="Arial" panose="020B0604020202020204" pitchFamily="34" charset="0"/>
              </a:rPr>
              <a:t> se po povezavi s </a:t>
            </a:r>
            <a:r>
              <a:rPr lang="sl-SI" sz="1500" dirty="0">
                <a:effectLst/>
                <a:latin typeface="Arial" panose="020B0604020202020204" pitchFamily="34" charset="0"/>
                <a:ea typeface="Calibri" panose="020F0502020204030204" pitchFamily="34" charset="0"/>
                <a:cs typeface="Arial" panose="020B0604020202020204" pitchFamily="34" charset="0"/>
              </a:rPr>
              <a:t>podatki iz evidence učencev iz desetega odstavka 95. člena tega zakona obdelujejo </a:t>
            </a:r>
            <a:r>
              <a:rPr lang="x-none" sz="1500" dirty="0">
                <a:effectLst/>
                <a:latin typeface="Arial" panose="020B0604020202020204" pitchFamily="34" charset="0"/>
                <a:ea typeface="Calibri" panose="020F0502020204030204" pitchFamily="34" charset="0"/>
                <a:cs typeface="Arial" panose="020B0604020202020204" pitchFamily="34" charset="0"/>
              </a:rPr>
              <a:t>v anonimizirani obliki</a:t>
            </a:r>
            <a:r>
              <a:rPr lang="sl-SI" sz="1500" dirty="0">
                <a:effectLst/>
                <a:latin typeface="Arial" panose="020B0604020202020204" pitchFamily="34" charset="0"/>
                <a:ea typeface="Calibri" panose="020F0502020204030204" pitchFamily="34" charset="0"/>
                <a:cs typeface="Arial" panose="020B0604020202020204" pitchFamily="34" charset="0"/>
              </a:rPr>
              <a:t>.</a:t>
            </a:r>
            <a:endParaRPr lang="sl-SI" sz="1500" dirty="0">
              <a:effectLst/>
              <a:latin typeface="Arial" panose="020B0604020202020204" pitchFamily="34" charset="0"/>
              <a:ea typeface="Times New Roman" panose="02020603050405020304" pitchFamily="18" charset="0"/>
              <a:cs typeface="Times New Roman" panose="02020603050405020304" pitchFamily="18" charset="0"/>
            </a:endParaRPr>
          </a:p>
          <a:p>
            <a:pPr indent="648335" algn="just" hangingPunct="0">
              <a:spcBef>
                <a:spcPts val="1200"/>
              </a:spcBef>
            </a:pPr>
            <a:r>
              <a:rPr lang="sl-SI" sz="1500" dirty="0">
                <a:effectLst/>
                <a:latin typeface="Arial" panose="020B0604020202020204" pitchFamily="34" charset="0"/>
                <a:ea typeface="Calibri" panose="020F0502020204030204" pitchFamily="34" charset="0"/>
                <a:cs typeface="Arial" panose="020B0604020202020204" pitchFamily="34" charset="0"/>
              </a:rPr>
              <a:t>Podatki in analize podatkov iz evidence učencev iz desetega odstavka 95. člena tega zakona, ki bi lahko razkrili identiteto učencev ali šol, niso informacije javnega značaja</a:t>
            </a:r>
            <a:endParaRPr lang="sl-SI"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45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title"/>
          </p:nvPr>
        </p:nvSpPr>
        <p:spPr>
          <a:xfrm>
            <a:off x="3253171" y="885412"/>
            <a:ext cx="5474370" cy="1096962"/>
          </a:xfrm>
        </p:spPr>
        <p:txBody>
          <a:bodyPr/>
          <a:lstStyle/>
          <a:p>
            <a:r>
              <a:rPr lang="sl-SI" dirty="0"/>
              <a:t>IZOBRAŽEVANJE NA DOMU</a:t>
            </a:r>
          </a:p>
        </p:txBody>
      </p:sp>
      <p:sp>
        <p:nvSpPr>
          <p:cNvPr id="14" name="Označba mesta za vsebino 13"/>
          <p:cNvSpPr>
            <a:spLocks noGrp="1"/>
          </p:cNvSpPr>
          <p:nvPr>
            <p:ph idx="1"/>
          </p:nvPr>
        </p:nvSpPr>
        <p:spPr>
          <a:xfrm>
            <a:off x="946515" y="2489472"/>
            <a:ext cx="9458651" cy="2027076"/>
          </a:xfrm>
        </p:spPr>
        <p:txBody>
          <a:bodyPr rtlCol="0"/>
          <a:lstStyle/>
          <a:p>
            <a:pPr rtl="0">
              <a:buFont typeface="Wingdings" panose="05000000000000000000" pitchFamily="2" charset="2"/>
              <a:buChar char="v"/>
            </a:pPr>
            <a:r>
              <a:rPr lang="sl-SI" b="1" dirty="0"/>
              <a:t>  JASNEJŠA OPREDELITEV PRAVIC IN DOŽNOSTI STARŠEV;</a:t>
            </a:r>
          </a:p>
          <a:p>
            <a:pPr rtl="0">
              <a:buFont typeface="Wingdings" panose="05000000000000000000" pitchFamily="2" charset="2"/>
              <a:buChar char="v"/>
            </a:pPr>
            <a:r>
              <a:rPr lang="sl-SI" b="1" dirty="0"/>
              <a:t>  OBVEZNOSTI UČENCA IN ŠOLE;</a:t>
            </a:r>
          </a:p>
          <a:p>
            <a:pPr rtl="0">
              <a:buFont typeface="Wingdings" panose="05000000000000000000" pitchFamily="2" charset="2"/>
              <a:buChar char="v"/>
            </a:pPr>
            <a:r>
              <a:rPr lang="sl-SI" b="1" dirty="0"/>
              <a:t>  DOPOLNJEN OBSEG PREVERJANJA IN OCENJEVANJA ZNANJA UČENCEV</a:t>
            </a:r>
            <a:r>
              <a:rPr lang="sl-SI" b="1" dirty="0">
                <a:solidFill>
                  <a:schemeClr val="tx2"/>
                </a:solidFill>
              </a:rPr>
              <a:t>;</a:t>
            </a:r>
          </a:p>
        </p:txBody>
      </p:sp>
      <p:sp>
        <p:nvSpPr>
          <p:cNvPr id="4" name="Srce 3"/>
          <p:cNvSpPr/>
          <p:nvPr/>
        </p:nvSpPr>
        <p:spPr>
          <a:xfrm rot="5400000">
            <a:off x="1021564" y="634071"/>
            <a:ext cx="1583688" cy="1353711"/>
          </a:xfrm>
          <a:prstGeom prst="heart">
            <a:avLst/>
          </a:prstGeom>
          <a:gradFill>
            <a:gsLst>
              <a:gs pos="75000">
                <a:srgbClr val="2FAF2F"/>
              </a:gs>
              <a:gs pos="87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18184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2BF2ABC8-4FD6-4B60-92A7-BB3BEE3C1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DCD479D3-536C-4161-A6F8-813D30719B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oljeZBesedilom 3">
            <a:extLst>
              <a:ext uri="{FF2B5EF4-FFF2-40B4-BE49-F238E27FC236}">
                <a16:creationId xmlns:a16="http://schemas.microsoft.com/office/drawing/2014/main" xmlns="" id="{495C0223-2F1C-9D69-A9BB-C6811557AF21}"/>
              </a:ext>
            </a:extLst>
          </p:cNvPr>
          <p:cNvSpPr txBox="1"/>
          <p:nvPr/>
        </p:nvSpPr>
        <p:spPr>
          <a:xfrm>
            <a:off x="1013532" y="1099996"/>
            <a:ext cx="8018271" cy="4023360"/>
          </a:xfrm>
          <a:prstGeom prst="rect">
            <a:avLst/>
          </a:prstGeom>
        </p:spPr>
        <p:txBody>
          <a:bodyPr vert="horz" lIns="45720" tIns="45720" rIns="45720" bIns="45720" rtlCol="0">
            <a:noAutofit/>
          </a:bodyPr>
          <a:lstStyle/>
          <a:p>
            <a:pPr defTabSz="914400">
              <a:lnSpc>
                <a:spcPct val="90000"/>
              </a:lnSpc>
              <a:spcAft>
                <a:spcPts val="600"/>
              </a:spcAft>
              <a:buClr>
                <a:schemeClr val="accent1"/>
              </a:buClr>
            </a:pPr>
            <a:r>
              <a:rPr lang="en-US" sz="2800" b="1" dirty="0" err="1">
                <a:effectLst/>
              </a:rPr>
              <a:t>Bistveni</a:t>
            </a:r>
            <a:r>
              <a:rPr lang="en-US" sz="2800" b="1" dirty="0">
                <a:effectLst/>
              </a:rPr>
              <a:t> </a:t>
            </a:r>
            <a:r>
              <a:rPr lang="en-US" sz="2800" b="1" dirty="0" err="1">
                <a:effectLst/>
              </a:rPr>
              <a:t>cilji</a:t>
            </a:r>
            <a:r>
              <a:rPr lang="en-US" sz="2800" b="1" dirty="0">
                <a:effectLst/>
              </a:rPr>
              <a:t> </a:t>
            </a:r>
            <a:r>
              <a:rPr lang="en-US" sz="2800" b="1" dirty="0" err="1">
                <a:effectLst/>
              </a:rPr>
              <a:t>zakona</a:t>
            </a:r>
            <a:r>
              <a:rPr lang="en-US" sz="2800" b="1" dirty="0">
                <a:effectLst/>
              </a:rPr>
              <a:t> so </a:t>
            </a:r>
            <a:r>
              <a:rPr lang="en-US" sz="2800" b="1" dirty="0" err="1">
                <a:effectLst/>
              </a:rPr>
              <a:t>dvigniti</a:t>
            </a:r>
            <a:r>
              <a:rPr lang="en-US" sz="2800" b="1" dirty="0">
                <a:effectLst/>
              </a:rPr>
              <a:t> raven in </a:t>
            </a:r>
            <a:r>
              <a:rPr lang="en-US" sz="2800" b="1" dirty="0" err="1">
                <a:effectLst/>
              </a:rPr>
              <a:t>kakovost</a:t>
            </a:r>
            <a:r>
              <a:rPr lang="en-US" sz="2800" b="1" dirty="0">
                <a:effectLst/>
              </a:rPr>
              <a:t> </a:t>
            </a:r>
            <a:r>
              <a:rPr lang="en-US" sz="2800" b="1" dirty="0" err="1">
                <a:effectLst/>
              </a:rPr>
              <a:t>vzgoje</a:t>
            </a:r>
            <a:r>
              <a:rPr lang="en-US" sz="2800" b="1" dirty="0">
                <a:effectLst/>
              </a:rPr>
              <a:t> in </a:t>
            </a:r>
            <a:r>
              <a:rPr lang="en-US" sz="2800" b="1" dirty="0" err="1">
                <a:effectLst/>
              </a:rPr>
              <a:t>izobraževanja</a:t>
            </a:r>
            <a:r>
              <a:rPr lang="en-US" sz="2800" b="1" dirty="0">
                <a:effectLst/>
              </a:rPr>
              <a:t> v </a:t>
            </a:r>
            <a:r>
              <a:rPr lang="en-US" sz="2800" b="1" dirty="0" err="1">
                <a:effectLst/>
              </a:rPr>
              <a:t>Sloveniji</a:t>
            </a:r>
            <a:r>
              <a:rPr lang="en-US" sz="2800" b="1" dirty="0">
                <a:effectLst/>
              </a:rPr>
              <a:t> z </a:t>
            </a:r>
            <a:r>
              <a:rPr lang="en-US" sz="2800" b="1" dirty="0" err="1">
                <a:effectLst/>
              </a:rPr>
              <a:t>zavedanjem</a:t>
            </a:r>
            <a:r>
              <a:rPr lang="en-US" sz="2800" b="1" dirty="0">
                <a:effectLst/>
              </a:rPr>
              <a:t>, da mora </a:t>
            </a:r>
            <a:r>
              <a:rPr lang="en-US" sz="2800" b="1" dirty="0" err="1">
                <a:effectLst/>
              </a:rPr>
              <a:t>sodobni</a:t>
            </a:r>
            <a:r>
              <a:rPr lang="en-US" sz="2800" b="1" dirty="0">
                <a:effectLst/>
              </a:rPr>
              <a:t> </a:t>
            </a:r>
            <a:r>
              <a:rPr lang="en-US" sz="2800" b="1" dirty="0" err="1">
                <a:effectLst/>
              </a:rPr>
              <a:t>vzgojno</a:t>
            </a:r>
            <a:r>
              <a:rPr lang="en-US" sz="2800" b="1" dirty="0">
                <a:effectLst/>
              </a:rPr>
              <a:t> </a:t>
            </a:r>
            <a:r>
              <a:rPr lang="en-US" sz="2800" b="1" dirty="0" err="1">
                <a:effectLst/>
              </a:rPr>
              <a:t>izobraževalni</a:t>
            </a:r>
            <a:r>
              <a:rPr lang="en-US" sz="2800" b="1" dirty="0">
                <a:effectLst/>
              </a:rPr>
              <a:t> </a:t>
            </a:r>
            <a:r>
              <a:rPr lang="en-US" sz="2800" b="1" dirty="0" err="1">
                <a:effectLst/>
              </a:rPr>
              <a:t>proces</a:t>
            </a:r>
            <a:r>
              <a:rPr lang="en-US" sz="2800" b="1" dirty="0">
                <a:effectLst/>
              </a:rPr>
              <a:t> </a:t>
            </a:r>
            <a:r>
              <a:rPr lang="en-US" sz="2800" b="1" dirty="0" err="1">
                <a:effectLst/>
              </a:rPr>
              <a:t>ob</a:t>
            </a:r>
            <a:r>
              <a:rPr lang="en-US" sz="2800" b="1" dirty="0">
                <a:effectLst/>
              </a:rPr>
              <a:t> </a:t>
            </a:r>
            <a:r>
              <a:rPr lang="en-US" sz="2800" b="1" dirty="0" err="1">
                <a:effectLst/>
              </a:rPr>
              <a:t>upoštevanju</a:t>
            </a:r>
            <a:r>
              <a:rPr lang="en-US" sz="2800" b="1" dirty="0">
                <a:effectLst/>
              </a:rPr>
              <a:t> </a:t>
            </a:r>
            <a:r>
              <a:rPr lang="en-US" sz="2800" b="1" dirty="0" err="1">
                <a:effectLst/>
              </a:rPr>
              <a:t>razvojnih</a:t>
            </a:r>
            <a:r>
              <a:rPr lang="en-US" sz="2800" b="1" dirty="0">
                <a:effectLst/>
              </a:rPr>
              <a:t> </a:t>
            </a:r>
            <a:r>
              <a:rPr lang="en-US" sz="2800" b="1" dirty="0" err="1">
                <a:effectLst/>
              </a:rPr>
              <a:t>značilnosti</a:t>
            </a:r>
            <a:r>
              <a:rPr lang="en-US" sz="2800" b="1" dirty="0">
                <a:effectLst/>
              </a:rPr>
              <a:t> </a:t>
            </a:r>
            <a:r>
              <a:rPr lang="en-US" sz="2800" b="1" dirty="0" err="1">
                <a:effectLst/>
              </a:rPr>
              <a:t>otrok</a:t>
            </a:r>
            <a:r>
              <a:rPr lang="en-US" sz="2800" b="1" dirty="0">
                <a:effectLst/>
              </a:rPr>
              <a:t>, </a:t>
            </a:r>
            <a:r>
              <a:rPr lang="en-US" sz="2800" b="1" dirty="0" err="1">
                <a:effectLst/>
              </a:rPr>
              <a:t>učencev</a:t>
            </a:r>
            <a:r>
              <a:rPr lang="en-US" sz="2800" b="1" dirty="0">
                <a:effectLst/>
              </a:rPr>
              <a:t> in </a:t>
            </a:r>
            <a:r>
              <a:rPr lang="en-US" sz="2800" b="1" dirty="0" err="1">
                <a:effectLst/>
              </a:rPr>
              <a:t>dijakov</a:t>
            </a:r>
            <a:r>
              <a:rPr lang="en-US" sz="2800" b="1" dirty="0">
                <a:effectLst/>
              </a:rPr>
              <a:t> </a:t>
            </a:r>
            <a:r>
              <a:rPr lang="en-US" sz="2800" b="1" dirty="0" err="1">
                <a:effectLst/>
              </a:rPr>
              <a:t>zagotavljati</a:t>
            </a:r>
            <a:r>
              <a:rPr lang="en-US" sz="2800" b="1" dirty="0">
                <a:effectLst/>
              </a:rPr>
              <a:t> </a:t>
            </a:r>
            <a:r>
              <a:rPr lang="en-US" sz="2800" b="1" dirty="0" err="1">
                <a:effectLst/>
              </a:rPr>
              <a:t>podporo</a:t>
            </a:r>
            <a:r>
              <a:rPr lang="en-US" sz="2800" b="1" dirty="0">
                <a:effectLst/>
              </a:rPr>
              <a:t> </a:t>
            </a:r>
            <a:r>
              <a:rPr lang="en-US" sz="2800" b="1" dirty="0" err="1">
                <a:effectLst/>
              </a:rPr>
              <a:t>celostnemu</a:t>
            </a:r>
            <a:r>
              <a:rPr lang="en-US" sz="2800" b="1" dirty="0">
                <a:effectLst/>
              </a:rPr>
              <a:t> </a:t>
            </a:r>
            <a:r>
              <a:rPr lang="en-US" sz="2800" b="1" dirty="0" err="1">
                <a:effectLst/>
              </a:rPr>
              <a:t>intelektualnemu</a:t>
            </a:r>
            <a:r>
              <a:rPr lang="en-US" sz="2800" b="1" dirty="0">
                <a:effectLst/>
              </a:rPr>
              <a:t>, </a:t>
            </a:r>
            <a:r>
              <a:rPr lang="en-US" sz="2800" b="1" dirty="0" err="1">
                <a:effectLst/>
              </a:rPr>
              <a:t>čustvenemu</a:t>
            </a:r>
            <a:r>
              <a:rPr lang="en-US" sz="2800" b="1" dirty="0">
                <a:effectLst/>
              </a:rPr>
              <a:t>, </a:t>
            </a:r>
            <a:r>
              <a:rPr lang="en-US" sz="2800" b="1" dirty="0" err="1">
                <a:effectLst/>
              </a:rPr>
              <a:t>moralnemu</a:t>
            </a:r>
            <a:r>
              <a:rPr lang="en-US" sz="2800" b="1" dirty="0">
                <a:effectLst/>
              </a:rPr>
              <a:t>, </a:t>
            </a:r>
            <a:r>
              <a:rPr lang="en-US" sz="2800" b="1" dirty="0" err="1">
                <a:effectLst/>
              </a:rPr>
              <a:t>socialnemu</a:t>
            </a:r>
            <a:r>
              <a:rPr lang="en-US" sz="2800" b="1" dirty="0">
                <a:effectLst/>
              </a:rPr>
              <a:t> in </a:t>
            </a:r>
            <a:r>
              <a:rPr lang="en-US" sz="2800" b="1" dirty="0" err="1">
                <a:effectLst/>
              </a:rPr>
              <a:t>telesnemu</a:t>
            </a:r>
            <a:r>
              <a:rPr lang="en-US" sz="2800" b="1" dirty="0">
                <a:effectLst/>
              </a:rPr>
              <a:t> </a:t>
            </a:r>
            <a:r>
              <a:rPr lang="en-US" sz="2800" b="1" dirty="0" err="1">
                <a:effectLst/>
              </a:rPr>
              <a:t>razvoju</a:t>
            </a:r>
            <a:r>
              <a:rPr lang="en-US" sz="2800" b="1" dirty="0">
                <a:effectLst/>
              </a:rPr>
              <a:t> </a:t>
            </a:r>
            <a:r>
              <a:rPr lang="en-US" sz="2800" b="1" dirty="0" err="1">
                <a:effectLst/>
              </a:rPr>
              <a:t>ter</a:t>
            </a:r>
            <a:r>
              <a:rPr lang="en-US" sz="2800" b="1" dirty="0">
                <a:effectLst/>
              </a:rPr>
              <a:t> </a:t>
            </a:r>
            <a:r>
              <a:rPr lang="en-US" sz="2800" b="1" dirty="0" err="1">
                <a:effectLst/>
              </a:rPr>
              <a:t>jih</a:t>
            </a:r>
            <a:r>
              <a:rPr lang="en-US" sz="2800" b="1" dirty="0">
                <a:effectLst/>
              </a:rPr>
              <a:t> </a:t>
            </a:r>
            <a:r>
              <a:rPr lang="en-US" sz="2800" b="1" dirty="0" err="1">
                <a:effectLst/>
              </a:rPr>
              <a:t>opolnomočiti</a:t>
            </a:r>
            <a:r>
              <a:rPr lang="en-US" sz="2800" b="1" dirty="0">
                <a:effectLst/>
              </a:rPr>
              <a:t>, da </a:t>
            </a:r>
            <a:r>
              <a:rPr lang="en-US" sz="2800" b="1" dirty="0" err="1">
                <a:effectLst/>
              </a:rPr>
              <a:t>bodo</a:t>
            </a:r>
            <a:r>
              <a:rPr lang="en-US" sz="2800" b="1" dirty="0">
                <a:effectLst/>
              </a:rPr>
              <a:t> </a:t>
            </a:r>
            <a:r>
              <a:rPr lang="en-US" sz="2800" b="1" dirty="0" err="1">
                <a:effectLst/>
              </a:rPr>
              <a:t>pripravljeni</a:t>
            </a:r>
            <a:r>
              <a:rPr lang="en-US" sz="2800" b="1" dirty="0">
                <a:effectLst/>
              </a:rPr>
              <a:t> in </a:t>
            </a:r>
            <a:r>
              <a:rPr lang="en-US" sz="2800" b="1" dirty="0" err="1">
                <a:effectLst/>
              </a:rPr>
              <a:t>motivirani</a:t>
            </a:r>
            <a:r>
              <a:rPr lang="en-US" sz="2800" b="1" dirty="0">
                <a:effectLst/>
              </a:rPr>
              <a:t> za </a:t>
            </a:r>
            <a:r>
              <a:rPr lang="en-US" sz="2800" b="1" dirty="0" err="1">
                <a:effectLst/>
              </a:rPr>
              <a:t>vseživljenjsko</a:t>
            </a:r>
            <a:r>
              <a:rPr lang="en-US" sz="2800" b="1" dirty="0">
                <a:effectLst/>
              </a:rPr>
              <a:t> </a:t>
            </a:r>
            <a:r>
              <a:rPr lang="en-US" sz="2800" b="1" dirty="0" err="1">
                <a:effectLst/>
              </a:rPr>
              <a:t>izobraževanje</a:t>
            </a:r>
            <a:r>
              <a:rPr lang="en-US" sz="2800" b="1" dirty="0">
                <a:effectLst/>
              </a:rPr>
              <a:t> in </a:t>
            </a:r>
            <a:r>
              <a:rPr lang="en-US" sz="2800" b="1" dirty="0" err="1">
                <a:effectLst/>
              </a:rPr>
              <a:t>učenje</a:t>
            </a:r>
            <a:r>
              <a:rPr lang="en-US" sz="2800" b="1" dirty="0">
                <a:effectLst/>
              </a:rPr>
              <a:t>, za </a:t>
            </a:r>
            <a:r>
              <a:rPr lang="en-US" sz="2800" b="1" dirty="0" err="1">
                <a:effectLst/>
              </a:rPr>
              <a:t>participacijo</a:t>
            </a:r>
            <a:r>
              <a:rPr lang="en-US" sz="2800" b="1" dirty="0">
                <a:effectLst/>
              </a:rPr>
              <a:t> v </a:t>
            </a:r>
            <a:r>
              <a:rPr lang="en-US" sz="2800" b="1" dirty="0" err="1">
                <a:effectLst/>
              </a:rPr>
              <a:t>demokratični</a:t>
            </a:r>
            <a:r>
              <a:rPr lang="en-US" sz="2800" b="1" dirty="0">
                <a:effectLst/>
              </a:rPr>
              <a:t> </a:t>
            </a:r>
            <a:r>
              <a:rPr lang="en-US" sz="2800" b="1" dirty="0" err="1">
                <a:effectLst/>
              </a:rPr>
              <a:t>družbi</a:t>
            </a:r>
            <a:r>
              <a:rPr lang="en-US" sz="2800" b="1" dirty="0">
                <a:effectLst/>
              </a:rPr>
              <a:t> </a:t>
            </a:r>
            <a:r>
              <a:rPr lang="en-US" sz="2800" b="1" dirty="0" err="1">
                <a:effectLst/>
              </a:rPr>
              <a:t>ter</a:t>
            </a:r>
            <a:r>
              <a:rPr lang="en-US" sz="2800" b="1" dirty="0">
                <a:effectLst/>
              </a:rPr>
              <a:t> </a:t>
            </a:r>
            <a:r>
              <a:rPr lang="en-US" sz="2800" b="1" dirty="0" err="1">
                <a:effectLst/>
              </a:rPr>
              <a:t>hkrati</a:t>
            </a:r>
            <a:r>
              <a:rPr lang="en-US" sz="2800" b="1" dirty="0">
                <a:effectLst/>
              </a:rPr>
              <a:t> </a:t>
            </a:r>
            <a:r>
              <a:rPr lang="en-US" sz="2800" b="1" dirty="0" err="1">
                <a:effectLst/>
              </a:rPr>
              <a:t>znali</a:t>
            </a:r>
            <a:r>
              <a:rPr lang="en-US" sz="2800" b="1" dirty="0">
                <a:effectLst/>
              </a:rPr>
              <a:t> </a:t>
            </a:r>
            <a:r>
              <a:rPr lang="en-US" sz="2800" b="1" dirty="0" err="1">
                <a:effectLst/>
              </a:rPr>
              <a:t>poskrbeti</a:t>
            </a:r>
            <a:r>
              <a:rPr lang="en-US" sz="2800" b="1" dirty="0">
                <a:effectLst/>
              </a:rPr>
              <a:t> za </a:t>
            </a:r>
            <a:r>
              <a:rPr lang="en-US" sz="2800" b="1" dirty="0" err="1">
                <a:effectLst/>
              </a:rPr>
              <a:t>razvoj</a:t>
            </a:r>
            <a:r>
              <a:rPr lang="en-US" sz="2800" b="1" dirty="0">
                <a:effectLst/>
              </a:rPr>
              <a:t> </a:t>
            </a:r>
            <a:r>
              <a:rPr lang="en-US" sz="2800" b="1" dirty="0" err="1">
                <a:effectLst/>
              </a:rPr>
              <a:t>življenjske</a:t>
            </a:r>
            <a:r>
              <a:rPr lang="en-US" sz="2800" b="1" dirty="0">
                <a:effectLst/>
              </a:rPr>
              <a:t> </a:t>
            </a:r>
            <a:r>
              <a:rPr lang="en-US" sz="2800" b="1" dirty="0" err="1">
                <a:effectLst/>
              </a:rPr>
              <a:t>odpornosti</a:t>
            </a:r>
            <a:r>
              <a:rPr lang="en-US" sz="2800" b="1" dirty="0">
                <a:effectLst/>
              </a:rPr>
              <a:t> in </a:t>
            </a:r>
            <a:r>
              <a:rPr lang="en-US" sz="2800" b="1" dirty="0" err="1">
                <a:effectLst/>
              </a:rPr>
              <a:t>prožnosti</a:t>
            </a:r>
            <a:r>
              <a:rPr lang="en-US" sz="2800" b="1" dirty="0">
                <a:effectLst/>
              </a:rPr>
              <a:t>. </a:t>
            </a:r>
          </a:p>
        </p:txBody>
      </p:sp>
      <p:sp>
        <p:nvSpPr>
          <p:cNvPr id="37" name="Rectangle 36">
            <a:extLst>
              <a:ext uri="{FF2B5EF4-FFF2-40B4-BE49-F238E27FC236}">
                <a16:creationId xmlns:a16="http://schemas.microsoft.com/office/drawing/2014/main" xmlns=""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xmlns=""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jeZBesedilom 1">
            <a:extLst>
              <a:ext uri="{FF2B5EF4-FFF2-40B4-BE49-F238E27FC236}">
                <a16:creationId xmlns:a16="http://schemas.microsoft.com/office/drawing/2014/main" xmlns="" id="{39CF4B74-4008-BD9F-0E8E-A411017A4E30}"/>
              </a:ext>
            </a:extLst>
          </p:cNvPr>
          <p:cNvSpPr txBox="1"/>
          <p:nvPr/>
        </p:nvSpPr>
        <p:spPr>
          <a:xfrm>
            <a:off x="10045335" y="433737"/>
            <a:ext cx="1219200" cy="923330"/>
          </a:xfrm>
          <a:prstGeom prst="rect">
            <a:avLst/>
          </a:prstGeom>
          <a:noFill/>
        </p:spPr>
        <p:txBody>
          <a:bodyPr wrap="square" rtlCol="0">
            <a:spAutoFit/>
          </a:bodyPr>
          <a:lstStyle/>
          <a:p>
            <a:r>
              <a:rPr lang="sl-SI" sz="5400" dirty="0">
                <a:latin typeface="+mj-lt"/>
              </a:rPr>
              <a:t>CILJI</a:t>
            </a:r>
          </a:p>
        </p:txBody>
      </p:sp>
    </p:spTree>
    <p:extLst>
      <p:ext uri="{BB962C8B-B14F-4D97-AF65-F5344CB8AC3E}">
        <p14:creationId xmlns:p14="http://schemas.microsoft.com/office/powerpoint/2010/main" val="16396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on 3">
            <a:extLst>
              <a:ext uri="{FF2B5EF4-FFF2-40B4-BE49-F238E27FC236}">
                <a16:creationId xmlns:a16="http://schemas.microsoft.com/office/drawing/2014/main" xmlns="" id="{0E37A482-39AD-69BC-03B9-886FFEEEA95F}"/>
              </a:ext>
            </a:extLst>
          </p:cNvPr>
          <p:cNvGraphicFramePr/>
          <p:nvPr>
            <p:extLst>
              <p:ext uri="{D42A27DB-BD31-4B8C-83A1-F6EECF244321}">
                <p14:modId xmlns:p14="http://schemas.microsoft.com/office/powerpoint/2010/main" val="3757944831"/>
              </p:ext>
            </p:extLst>
          </p:nvPr>
        </p:nvGraphicFramePr>
        <p:xfrm>
          <a:off x="762000" y="219075"/>
          <a:ext cx="10633710" cy="6261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75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jeZBesedilom 8">
            <a:extLst>
              <a:ext uri="{FF2B5EF4-FFF2-40B4-BE49-F238E27FC236}">
                <a16:creationId xmlns:a16="http://schemas.microsoft.com/office/drawing/2014/main" xmlns="" id="{90A2C573-1B15-53DA-F483-288ED2F4D597}"/>
              </a:ext>
            </a:extLst>
          </p:cNvPr>
          <p:cNvSpPr txBox="1"/>
          <p:nvPr/>
        </p:nvSpPr>
        <p:spPr>
          <a:xfrm>
            <a:off x="830836" y="855629"/>
            <a:ext cx="10507723" cy="6217087"/>
          </a:xfrm>
          <a:prstGeom prst="rect">
            <a:avLst/>
          </a:prstGeom>
          <a:noFill/>
        </p:spPr>
        <p:txBody>
          <a:bodyPr wrap="square" rtlCol="0">
            <a:spAutoFit/>
          </a:bodyPr>
          <a:lstStyle/>
          <a:p>
            <a:pPr algn="ctr" hangingPunct="0">
              <a:spcBef>
                <a:spcPts val="2400"/>
              </a:spcBef>
            </a:pPr>
            <a:r>
              <a:rPr lang="x-none" sz="2000" b="1" dirty="0">
                <a:effectLst/>
                <a:ea typeface="Times New Roman" panose="02020603050405020304" pitchFamily="18" charset="0"/>
                <a:cs typeface="Times New Roman" panose="02020603050405020304" pitchFamily="18" charset="0"/>
              </a:rPr>
              <a:t>90. člen</a:t>
            </a:r>
            <a:endParaRPr lang="sl-SI" sz="2000" b="1" dirty="0">
              <a:effectLst/>
              <a:ea typeface="Times New Roman" panose="02020603050405020304" pitchFamily="18" charset="0"/>
              <a:cs typeface="Times New Roman" panose="02020603050405020304" pitchFamily="18" charset="0"/>
            </a:endParaRPr>
          </a:p>
          <a:p>
            <a:pPr algn="ctr" hangingPunct="0"/>
            <a:r>
              <a:rPr lang="x-none" sz="2000" b="1" dirty="0">
                <a:effectLst/>
                <a:ea typeface="Times New Roman" panose="02020603050405020304" pitchFamily="18" charset="0"/>
                <a:cs typeface="Times New Roman" panose="02020603050405020304" pitchFamily="18" charset="0"/>
              </a:rPr>
              <a:t>( </a:t>
            </a:r>
            <a:r>
              <a:rPr lang="sl-SI" sz="2000" b="1" dirty="0">
                <a:effectLst/>
                <a:ea typeface="Times New Roman" panose="02020603050405020304" pitchFamily="18" charset="0"/>
                <a:cs typeface="Times New Roman" panose="02020603050405020304" pitchFamily="18" charset="0"/>
              </a:rPr>
              <a:t>ocenjevanje </a:t>
            </a:r>
            <a:r>
              <a:rPr lang="x-none" sz="2000" b="1" dirty="0">
                <a:effectLst/>
                <a:ea typeface="Times New Roman" panose="02020603050405020304" pitchFamily="18" charset="0"/>
                <a:cs typeface="Times New Roman" panose="02020603050405020304" pitchFamily="18" charset="0"/>
              </a:rPr>
              <a:t>znanja)</a:t>
            </a:r>
            <a:endParaRPr lang="sl-SI" sz="2000" b="1" dirty="0">
              <a:effectLst/>
              <a:ea typeface="Times New Roman" panose="02020603050405020304" pitchFamily="18" charset="0"/>
              <a:cs typeface="Times New Roman" panose="02020603050405020304" pitchFamily="18" charset="0"/>
            </a:endParaRPr>
          </a:p>
          <a:p>
            <a:pPr indent="449580" algn="just" hangingPunct="0">
              <a:spcBef>
                <a:spcPts val="1200"/>
              </a:spcBef>
            </a:pPr>
            <a:r>
              <a:rPr lang="sl-SI" sz="2000" dirty="0">
                <a:effectLst/>
                <a:ea typeface="Times New Roman" panose="02020603050405020304" pitchFamily="18" charset="0"/>
                <a:cs typeface="Arial" panose="020B0604020202020204" pitchFamily="34" charset="0"/>
              </a:rPr>
              <a:t>Za učenca, ki se izobražuje na domu, </a:t>
            </a:r>
            <a:r>
              <a:rPr lang="sl-SI" sz="2000" u="sng" dirty="0">
                <a:effectLst/>
                <a:ea typeface="Times New Roman" panose="02020603050405020304" pitchFamily="18" charset="0"/>
                <a:cs typeface="Arial" panose="020B0604020202020204" pitchFamily="34" charset="0"/>
              </a:rPr>
              <a:t>se znanje ocenjuje iz vseh predmetov </a:t>
            </a:r>
            <a:r>
              <a:rPr lang="sl-SI" sz="2000" dirty="0">
                <a:effectLst/>
                <a:ea typeface="Times New Roman" panose="02020603050405020304" pitchFamily="18" charset="0"/>
                <a:cs typeface="Arial" panose="020B0604020202020204" pitchFamily="34" charset="0"/>
              </a:rPr>
              <a:t>glede na predmetnik posameznega razreda javno veljavnega programa osnovne šole, v katerem se učenec izobražuje.</a:t>
            </a:r>
            <a:endParaRPr lang="sl-SI" sz="2000" dirty="0">
              <a:effectLst/>
              <a:ea typeface="Times New Roman" panose="02020603050405020304" pitchFamily="18" charset="0"/>
              <a:cs typeface="Times New Roman" panose="02020603050405020304" pitchFamily="18" charset="0"/>
            </a:endParaRPr>
          </a:p>
          <a:p>
            <a:pPr indent="449580" algn="just" hangingPunct="0">
              <a:spcBef>
                <a:spcPts val="1200"/>
              </a:spcBef>
            </a:pPr>
            <a:r>
              <a:rPr lang="sl-SI" sz="2000" dirty="0">
                <a:effectLst/>
                <a:ea typeface="Times New Roman" panose="02020603050405020304" pitchFamily="18" charset="0"/>
                <a:cs typeface="Arial" panose="020B0604020202020204" pitchFamily="34" charset="0"/>
              </a:rPr>
              <a:t>Učenec, ki se izobražuje na domu, se je dolžan udeležiti ocenjevanja znanja, ki je določeno v skladu s tem zakonom in podzakonskimi akti. </a:t>
            </a:r>
            <a:r>
              <a:rPr lang="sl-SI" sz="2000" u="sng" dirty="0">
                <a:effectLst/>
                <a:ea typeface="Calibri" panose="020F0502020204030204" pitchFamily="34" charset="0"/>
                <a:cs typeface="Arial" panose="020B0604020202020204" pitchFamily="34" charset="0"/>
              </a:rPr>
              <a:t>Ocenjevanje znanja poteka na </a:t>
            </a:r>
            <a:r>
              <a:rPr lang="x-none" sz="2000" u="sng" dirty="0">
                <a:effectLst/>
                <a:ea typeface="Calibri" panose="020F0502020204030204" pitchFamily="34" charset="0"/>
                <a:cs typeface="Arial" panose="020B0604020202020204" pitchFamily="34" charset="0"/>
              </a:rPr>
              <a:t>osnovn</a:t>
            </a:r>
            <a:r>
              <a:rPr lang="sl-SI" sz="2000" u="sng" dirty="0">
                <a:effectLst/>
                <a:ea typeface="Calibri" panose="020F0502020204030204" pitchFamily="34" charset="0"/>
                <a:cs typeface="Arial" panose="020B0604020202020204" pitchFamily="34" charset="0"/>
              </a:rPr>
              <a:t>i</a:t>
            </a:r>
            <a:r>
              <a:rPr lang="x-none" sz="2000" u="sng" dirty="0">
                <a:effectLst/>
                <a:ea typeface="Calibri" panose="020F0502020204030204" pitchFamily="34" charset="0"/>
                <a:cs typeface="Arial" panose="020B0604020202020204" pitchFamily="34" charset="0"/>
              </a:rPr>
              <a:t> šol</a:t>
            </a:r>
            <a:r>
              <a:rPr lang="sl-SI" sz="2000" u="sng" dirty="0">
                <a:effectLst/>
                <a:ea typeface="Calibri" panose="020F0502020204030204" pitchFamily="34" charset="0"/>
                <a:cs typeface="Arial" panose="020B0604020202020204" pitchFamily="34" charset="0"/>
              </a:rPr>
              <a:t>i</a:t>
            </a:r>
            <a:r>
              <a:rPr lang="x-none" sz="2000" u="sng" dirty="0">
                <a:effectLst/>
                <a:ea typeface="Calibri" panose="020F0502020204030204" pitchFamily="34" charset="0"/>
                <a:cs typeface="Arial" panose="020B0604020202020204" pitchFamily="34" charset="0"/>
              </a:rPr>
              <a:t>, </a:t>
            </a:r>
            <a:r>
              <a:rPr lang="sl-SI" sz="2000" u="sng" dirty="0">
                <a:effectLst/>
                <a:ea typeface="Calibri" panose="020F0502020204030204" pitchFamily="34" charset="0"/>
                <a:cs typeface="Arial" panose="020B0604020202020204" pitchFamily="34" charset="0"/>
              </a:rPr>
              <a:t>v</a:t>
            </a:r>
            <a:r>
              <a:rPr lang="x-none" sz="2000" u="sng" dirty="0">
                <a:effectLst/>
                <a:ea typeface="Calibri" panose="020F0502020204030204" pitchFamily="34" charset="0"/>
                <a:cs typeface="Arial" panose="020B0604020202020204" pitchFamily="34" charset="0"/>
              </a:rPr>
              <a:t> katero je učenec vpisan</a:t>
            </a:r>
            <a:r>
              <a:rPr lang="sl-SI" sz="2000" u="sng" dirty="0">
                <a:effectLst/>
                <a:ea typeface="Calibri" panose="020F0502020204030204" pitchFamily="34" charset="0"/>
                <a:cs typeface="Arial" panose="020B0604020202020204" pitchFamily="34" charset="0"/>
              </a:rPr>
              <a:t>. </a:t>
            </a:r>
            <a:r>
              <a:rPr lang="sl-SI" sz="2000" dirty="0">
                <a:effectLst/>
                <a:ea typeface="Calibri" panose="020F0502020204030204" pitchFamily="34" charset="0"/>
                <a:cs typeface="Arial" panose="020B0604020202020204" pitchFamily="34" charset="0"/>
              </a:rPr>
              <a:t>Znanje učenca oceni izpitna komisija.</a:t>
            </a:r>
            <a:endParaRPr lang="sl-SI" sz="2000" dirty="0">
              <a:effectLst/>
              <a:ea typeface="Times New Roman" panose="02020603050405020304" pitchFamily="18" charset="0"/>
              <a:cs typeface="Times New Roman" panose="02020603050405020304" pitchFamily="18" charset="0"/>
            </a:endParaRPr>
          </a:p>
          <a:p>
            <a:pPr indent="449580" algn="just" hangingPunct="0">
              <a:spcBef>
                <a:spcPts val="1200"/>
              </a:spcBef>
            </a:pPr>
            <a:r>
              <a:rPr lang="sl-SI" sz="2000" dirty="0">
                <a:effectLst/>
                <a:ea typeface="Times New Roman" panose="02020603050405020304" pitchFamily="18" charset="0"/>
                <a:cs typeface="Times New Roman" panose="02020603050405020304" pitchFamily="18" charset="0"/>
              </a:rPr>
              <a:t>Če u</a:t>
            </a:r>
            <a:r>
              <a:rPr lang="x-none" sz="2000" dirty="0">
                <a:effectLst/>
                <a:ea typeface="Times New Roman" panose="02020603050405020304" pitchFamily="18" charset="0"/>
                <a:cs typeface="Times New Roman" panose="02020603050405020304" pitchFamily="18" charset="0"/>
              </a:rPr>
              <a:t>čenec</a:t>
            </a:r>
            <a:r>
              <a:rPr lang="sl-SI" sz="2000" dirty="0">
                <a:effectLst/>
                <a:ea typeface="Times New Roman" panose="02020603050405020304" pitchFamily="18" charset="0"/>
                <a:cs typeface="Times New Roman" panose="02020603050405020304" pitchFamily="18" charset="0"/>
              </a:rPr>
              <a:t>, ki se izobražuje na domu, </a:t>
            </a:r>
            <a:r>
              <a:rPr lang="x-none" sz="2000" dirty="0">
                <a:effectLst/>
                <a:ea typeface="Times New Roman" panose="02020603050405020304" pitchFamily="18" charset="0"/>
                <a:cs typeface="Times New Roman" panose="02020603050405020304" pitchFamily="18" charset="0"/>
              </a:rPr>
              <a:t>ne doseže </a:t>
            </a:r>
            <a:r>
              <a:rPr lang="sl-SI" sz="2000" dirty="0">
                <a:effectLst/>
                <a:ea typeface="Times New Roman" panose="02020603050405020304" pitchFamily="18" charset="0"/>
                <a:cs typeface="Times New Roman" panose="02020603050405020304" pitchFamily="18" charset="0"/>
              </a:rPr>
              <a:t>minimalnih </a:t>
            </a:r>
            <a:r>
              <a:rPr lang="x-none" sz="2000" dirty="0">
                <a:effectLst/>
                <a:ea typeface="Times New Roman" panose="02020603050405020304" pitchFamily="18" charset="0"/>
                <a:cs typeface="Times New Roman" panose="02020603050405020304" pitchFamily="18" charset="0"/>
              </a:rPr>
              <a:t>standard</a:t>
            </a:r>
            <a:r>
              <a:rPr lang="sl-SI" sz="2000" dirty="0">
                <a:effectLst/>
                <a:ea typeface="Times New Roman" panose="02020603050405020304" pitchFamily="18" charset="0"/>
                <a:cs typeface="Times New Roman" panose="02020603050405020304" pitchFamily="18" charset="0"/>
              </a:rPr>
              <a:t>ov</a:t>
            </a:r>
            <a:r>
              <a:rPr lang="x-none" sz="2000" dirty="0">
                <a:effectLst/>
                <a:ea typeface="Times New Roman" panose="02020603050405020304" pitchFamily="18" charset="0"/>
                <a:cs typeface="Times New Roman" panose="02020603050405020304" pitchFamily="18" charset="0"/>
              </a:rPr>
              <a:t> znanja </a:t>
            </a:r>
            <a:r>
              <a:rPr lang="sl-SI" sz="2000" dirty="0">
                <a:effectLst/>
                <a:ea typeface="Times New Roman" panose="02020603050405020304" pitchFamily="18" charset="0"/>
                <a:cs typeface="Times New Roman" panose="02020603050405020304" pitchFamily="18" charset="0"/>
              </a:rPr>
              <a:t>oziroma je negativno ocenjen pri </a:t>
            </a:r>
            <a:r>
              <a:rPr lang="x-none" sz="2000" dirty="0">
                <a:effectLst/>
                <a:ea typeface="Times New Roman" panose="02020603050405020304" pitchFamily="18" charset="0"/>
                <a:cs typeface="Times New Roman" panose="02020603050405020304" pitchFamily="18" charset="0"/>
              </a:rPr>
              <a:t>posamezn</a:t>
            </a:r>
            <a:r>
              <a:rPr lang="sl-SI" sz="2000" dirty="0" err="1">
                <a:effectLst/>
                <a:ea typeface="Times New Roman" panose="02020603050405020304" pitchFamily="18" charset="0"/>
                <a:cs typeface="Times New Roman" panose="02020603050405020304" pitchFamily="18" charset="0"/>
              </a:rPr>
              <a:t>em</a:t>
            </a:r>
            <a:r>
              <a:rPr lang="sl-SI" sz="2000" dirty="0">
                <a:effectLst/>
                <a:ea typeface="Times New Roman" panose="02020603050405020304" pitchFamily="18" charset="0"/>
                <a:cs typeface="Times New Roman" panose="02020603050405020304" pitchFamily="18" charset="0"/>
              </a:rPr>
              <a:t> predmetu</a:t>
            </a:r>
            <a:r>
              <a:rPr lang="x-none" sz="2000" dirty="0">
                <a:effectLst/>
                <a:ea typeface="Times New Roman" panose="02020603050405020304" pitchFamily="18" charset="0"/>
                <a:cs typeface="Times New Roman" panose="02020603050405020304" pitchFamily="18" charset="0"/>
              </a:rPr>
              <a:t>, ima pravico do ponovnega </a:t>
            </a:r>
            <a:r>
              <a:rPr lang="sl-SI" sz="2000" dirty="0">
                <a:effectLst/>
                <a:ea typeface="Times New Roman" panose="02020603050405020304" pitchFamily="18" charset="0"/>
                <a:cs typeface="Times New Roman" panose="02020603050405020304" pitchFamily="18" charset="0"/>
              </a:rPr>
              <a:t>ocenjevanja </a:t>
            </a:r>
            <a:r>
              <a:rPr lang="x-none" sz="2000" dirty="0">
                <a:effectLst/>
                <a:ea typeface="Times New Roman" panose="02020603050405020304" pitchFamily="18" charset="0"/>
                <a:cs typeface="Times New Roman" panose="02020603050405020304" pitchFamily="18" charset="0"/>
              </a:rPr>
              <a:t>znanja pred začetkom naslednjega šolskega leta.</a:t>
            </a:r>
            <a:endParaRPr lang="sl-SI" sz="2000" dirty="0">
              <a:effectLst/>
              <a:ea typeface="Times New Roman" panose="02020603050405020304" pitchFamily="18" charset="0"/>
              <a:cs typeface="Times New Roman" panose="02020603050405020304" pitchFamily="18" charset="0"/>
            </a:endParaRPr>
          </a:p>
          <a:p>
            <a:pPr indent="449580" algn="just" hangingPunct="0">
              <a:spcBef>
                <a:spcPts val="1200"/>
              </a:spcBef>
            </a:pPr>
            <a:r>
              <a:rPr lang="x-none" sz="2000" dirty="0">
                <a:effectLst/>
                <a:ea typeface="Times New Roman" panose="02020603050405020304" pitchFamily="18" charset="0"/>
                <a:cs typeface="Times New Roman" panose="02020603050405020304" pitchFamily="18" charset="0"/>
              </a:rPr>
              <a:t>Če učenec ponovnega </a:t>
            </a:r>
            <a:r>
              <a:rPr lang="sl-SI" sz="2000" dirty="0">
                <a:effectLst/>
                <a:ea typeface="Times New Roman" panose="02020603050405020304" pitchFamily="18" charset="0"/>
                <a:cs typeface="Times New Roman" panose="02020603050405020304" pitchFamily="18" charset="0"/>
              </a:rPr>
              <a:t>ocenjevanja </a:t>
            </a:r>
            <a:r>
              <a:rPr lang="x-none" sz="2000" dirty="0">
                <a:effectLst/>
                <a:ea typeface="Times New Roman" panose="02020603050405020304" pitchFamily="18" charset="0"/>
                <a:cs typeface="Times New Roman" panose="02020603050405020304" pitchFamily="18" charset="0"/>
              </a:rPr>
              <a:t>znanja ne </a:t>
            </a:r>
            <a:r>
              <a:rPr lang="x-none" sz="2000" dirty="0">
                <a:solidFill>
                  <a:srgbClr val="000000"/>
                </a:solidFill>
                <a:effectLst/>
                <a:ea typeface="Times New Roman" panose="02020603050405020304" pitchFamily="18" charset="0"/>
                <a:cs typeface="Arial" panose="020B0604020202020204" pitchFamily="34" charset="0"/>
              </a:rPr>
              <a:t>opravi</a:t>
            </a:r>
            <a:r>
              <a:rPr lang="x-none" sz="2000" dirty="0">
                <a:effectLst/>
                <a:ea typeface="Times New Roman" panose="02020603050405020304" pitchFamily="18" charset="0"/>
                <a:cs typeface="Times New Roman" panose="02020603050405020304" pitchFamily="18" charset="0"/>
              </a:rPr>
              <a:t> uspešno, mora v naslednjem šolskem letu nadaljevati </a:t>
            </a:r>
            <a:r>
              <a:rPr lang="x-none" sz="2000" dirty="0">
                <a:solidFill>
                  <a:srgbClr val="000000"/>
                </a:solidFill>
                <a:effectLst/>
                <a:ea typeface="Times New Roman" panose="02020603050405020304" pitchFamily="18" charset="0"/>
                <a:cs typeface="Arial" panose="020B0604020202020204" pitchFamily="34" charset="0"/>
              </a:rPr>
              <a:t>osnovnošolsko</a:t>
            </a:r>
            <a:r>
              <a:rPr lang="x-none" sz="2000" dirty="0">
                <a:effectLst/>
                <a:ea typeface="Times New Roman" panose="02020603050405020304" pitchFamily="18" charset="0"/>
                <a:cs typeface="Times New Roman" panose="02020603050405020304" pitchFamily="18" charset="0"/>
              </a:rPr>
              <a:t> izobraževanje v javni ali zasebni </a:t>
            </a:r>
            <a:r>
              <a:rPr lang="x-none" sz="2000" dirty="0">
                <a:solidFill>
                  <a:srgbClr val="000000"/>
                </a:solidFill>
                <a:effectLst/>
                <a:ea typeface="Times New Roman" panose="02020603050405020304" pitchFamily="18" charset="0"/>
                <a:cs typeface="Arial" panose="020B0604020202020204" pitchFamily="34" charset="0"/>
              </a:rPr>
              <a:t>osnovni</a:t>
            </a:r>
            <a:r>
              <a:rPr lang="x-none" sz="2000" dirty="0">
                <a:effectLst/>
                <a:ea typeface="Times New Roman" panose="02020603050405020304" pitchFamily="18" charset="0"/>
                <a:cs typeface="Times New Roman" panose="02020603050405020304" pitchFamily="18" charset="0"/>
              </a:rPr>
              <a:t> </a:t>
            </a:r>
            <a:r>
              <a:rPr lang="x-none" sz="2000" dirty="0">
                <a:solidFill>
                  <a:srgbClr val="000000"/>
                </a:solidFill>
                <a:effectLst/>
                <a:ea typeface="Times New Roman" panose="02020603050405020304" pitchFamily="18" charset="0"/>
                <a:cs typeface="Arial" panose="020B0604020202020204" pitchFamily="34" charset="0"/>
              </a:rPr>
              <a:t>šoli</a:t>
            </a:r>
            <a:r>
              <a:rPr lang="x-none" sz="2000" dirty="0">
                <a:effectLst/>
                <a:ea typeface="Times New Roman" panose="02020603050405020304" pitchFamily="18" charset="0"/>
                <a:cs typeface="Times New Roman" panose="02020603050405020304" pitchFamily="18" charset="0"/>
              </a:rPr>
              <a:t>. Če učenec 9. razreda ponovnega </a:t>
            </a:r>
            <a:r>
              <a:rPr lang="sl-SI" sz="2000" dirty="0">
                <a:effectLst/>
                <a:ea typeface="Times New Roman" panose="02020603050405020304" pitchFamily="18" charset="0"/>
                <a:cs typeface="Times New Roman" panose="02020603050405020304" pitchFamily="18" charset="0"/>
              </a:rPr>
              <a:t>ocenjevanja </a:t>
            </a:r>
            <a:r>
              <a:rPr lang="x-none" sz="2000" dirty="0">
                <a:effectLst/>
                <a:ea typeface="Times New Roman" panose="02020603050405020304" pitchFamily="18" charset="0"/>
                <a:cs typeface="Times New Roman" panose="02020603050405020304" pitchFamily="18" charset="0"/>
              </a:rPr>
              <a:t>ne upravi uspešno, lahko 9. razred ponavlja ali </a:t>
            </a:r>
            <a:r>
              <a:rPr lang="x-none" sz="2000" dirty="0">
                <a:solidFill>
                  <a:srgbClr val="000000"/>
                </a:solidFill>
                <a:effectLst/>
                <a:ea typeface="Times New Roman" panose="02020603050405020304" pitchFamily="18" charset="0"/>
                <a:cs typeface="Arial" panose="020B0604020202020204" pitchFamily="34" charset="0"/>
              </a:rPr>
              <a:t>opravlja</a:t>
            </a:r>
            <a:r>
              <a:rPr lang="x-none" sz="2000" dirty="0">
                <a:effectLst/>
                <a:ea typeface="Times New Roman" panose="02020603050405020304" pitchFamily="18" charset="0"/>
                <a:cs typeface="Times New Roman" panose="02020603050405020304" pitchFamily="18" charset="0"/>
              </a:rPr>
              <a:t> popravni izpit.</a:t>
            </a:r>
            <a:endParaRPr lang="sl-SI" sz="2000" dirty="0">
              <a:effectLst/>
              <a:ea typeface="Times New Roman" panose="02020603050405020304" pitchFamily="18" charset="0"/>
              <a:cs typeface="Times New Roman" panose="02020603050405020304" pitchFamily="18" charset="0"/>
            </a:endParaRPr>
          </a:p>
          <a:p>
            <a:pPr algn="just" fontAlgn="auto" hangingPunct="1"/>
            <a:r>
              <a:rPr lang="sl-SI" sz="2000" dirty="0">
                <a:effectLst/>
                <a:ea typeface="Calibri" panose="020F0502020204030204" pitchFamily="34" charset="0"/>
                <a:cs typeface="Arial" panose="020B0604020202020204" pitchFamily="34" charset="0"/>
              </a:rPr>
              <a:t> </a:t>
            </a:r>
            <a:endParaRPr lang="sl-SI" sz="2000" dirty="0">
              <a:effectLst/>
              <a:ea typeface="Times New Roman" panose="02020603050405020304" pitchFamily="18" charset="0"/>
              <a:cs typeface="Times New Roman" panose="02020603050405020304" pitchFamily="18" charset="0"/>
            </a:endParaRPr>
          </a:p>
          <a:p>
            <a:pPr algn="just" fontAlgn="auto" hangingPunct="1"/>
            <a:r>
              <a:rPr lang="sl-SI" sz="2000" dirty="0">
                <a:ea typeface="Times New Roman" panose="02020603050405020304" pitchFamily="18" charset="0"/>
                <a:cs typeface="Times New Roman" panose="02020603050405020304" pitchFamily="18" charset="0"/>
              </a:rPr>
              <a:t>           </a:t>
            </a:r>
            <a:r>
              <a:rPr lang="x-none" sz="2000" u="sng" dirty="0">
                <a:effectLst/>
                <a:ea typeface="Times New Roman" panose="02020603050405020304" pitchFamily="18" charset="0"/>
                <a:cs typeface="Times New Roman" panose="02020603050405020304" pitchFamily="18" charset="0"/>
              </a:rPr>
              <a:t>Če učenec ponovnega ocenjevanja znanja ne opravi uspešno </a:t>
            </a:r>
            <a:r>
              <a:rPr lang="x-none" sz="2000" dirty="0">
                <a:effectLst/>
                <a:ea typeface="Times New Roman" panose="02020603050405020304" pitchFamily="18" charset="0"/>
                <a:cs typeface="Times New Roman" panose="02020603050405020304" pitchFamily="18" charset="0"/>
              </a:rPr>
              <a:t>in v naslednjem šolskem letu nadaljuje izobraževanje v javni ali zasebni šoli, </a:t>
            </a:r>
            <a:r>
              <a:rPr lang="x-none" sz="2000" u="sng" dirty="0">
                <a:effectLst/>
                <a:ea typeface="Times New Roman" panose="02020603050405020304" pitchFamily="18" charset="0"/>
                <a:cs typeface="Times New Roman" panose="02020603050405020304" pitchFamily="18" charset="0"/>
              </a:rPr>
              <a:t>pravice do izobraževanja na</a:t>
            </a:r>
            <a:r>
              <a:rPr lang="sl-SI" sz="2000" u="sng" dirty="0">
                <a:effectLst/>
                <a:ea typeface="Calibri" panose="020F0502020204030204" pitchFamily="34" charset="0"/>
                <a:cs typeface="Arial" panose="020B0604020202020204" pitchFamily="34" charset="0"/>
              </a:rPr>
              <a:t> domu v naslednjih razredih ne more več uveljavljati.</a:t>
            </a:r>
            <a:endParaRPr lang="sl-SI" sz="2000" u="sng" dirty="0">
              <a:effectLst/>
              <a:ea typeface="Times New Roman" panose="02020603050405020304" pitchFamily="18" charset="0"/>
              <a:cs typeface="Times New Roman" panose="02020603050405020304" pitchFamily="18" charset="0"/>
            </a:endParaRPr>
          </a:p>
          <a:p>
            <a:r>
              <a:rPr lang="sl-SI"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sl-SI" dirty="0"/>
          </a:p>
        </p:txBody>
      </p:sp>
      <p:sp>
        <p:nvSpPr>
          <p:cNvPr id="5" name="Naslov 1"/>
          <p:cNvSpPr>
            <a:spLocks noGrp="1"/>
          </p:cNvSpPr>
          <p:nvPr>
            <p:ph type="title"/>
          </p:nvPr>
        </p:nvSpPr>
        <p:spPr>
          <a:xfrm>
            <a:off x="1712963" y="27290"/>
            <a:ext cx="9720072" cy="828339"/>
          </a:xfrm>
        </p:spPr>
        <p:txBody>
          <a:bodyPr/>
          <a:lstStyle/>
          <a:p>
            <a:r>
              <a:rPr lang="sl-SI" dirty="0"/>
              <a:t>Izobraževanje na domu - </a:t>
            </a:r>
            <a:r>
              <a:rPr lang="sl-SI" dirty="0" err="1"/>
              <a:t>ocenjeVanje</a:t>
            </a:r>
            <a:endParaRPr lang="sl-SI" dirty="0"/>
          </a:p>
        </p:txBody>
      </p:sp>
    </p:spTree>
    <p:extLst>
      <p:ext uri="{BB962C8B-B14F-4D97-AF65-F5344CB8AC3E}">
        <p14:creationId xmlns:p14="http://schemas.microsoft.com/office/powerpoint/2010/main" val="259036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0526" y="333949"/>
            <a:ext cx="9720072" cy="1129091"/>
          </a:xfrm>
        </p:spPr>
        <p:txBody>
          <a:bodyPr/>
          <a:lstStyle/>
          <a:p>
            <a:r>
              <a:rPr lang="sl-SI" dirty="0"/>
              <a:t>Zakon in pravilniki</a:t>
            </a:r>
          </a:p>
        </p:txBody>
      </p:sp>
      <p:sp>
        <p:nvSpPr>
          <p:cNvPr id="7" name="Diagram poteka: Povezovalnik 6"/>
          <p:cNvSpPr/>
          <p:nvPr/>
        </p:nvSpPr>
        <p:spPr>
          <a:xfrm>
            <a:off x="3334813" y="1765301"/>
            <a:ext cx="5216520" cy="4910134"/>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600" b="1" dirty="0" err="1">
                <a:solidFill>
                  <a:srgbClr val="002060"/>
                </a:solidFill>
              </a:rPr>
              <a:t>Zosn</a:t>
            </a:r>
            <a:r>
              <a:rPr lang="sl-SI" sz="3600" b="1" dirty="0">
                <a:solidFill>
                  <a:srgbClr val="002060"/>
                </a:solidFill>
              </a:rPr>
              <a:t> _ K </a:t>
            </a:r>
          </a:p>
          <a:p>
            <a:pPr algn="ctr"/>
            <a:endParaRPr lang="sl-SI" sz="2800" b="1" dirty="0">
              <a:solidFill>
                <a:srgbClr val="002060"/>
              </a:solidFill>
            </a:endParaRPr>
          </a:p>
          <a:p>
            <a:pPr algn="ctr"/>
            <a:endParaRPr lang="sl-SI" sz="2800" b="1" dirty="0">
              <a:solidFill>
                <a:srgbClr val="002060"/>
              </a:solidFill>
            </a:endParaRPr>
          </a:p>
          <a:p>
            <a:pPr algn="ctr"/>
            <a:endParaRPr lang="sl-SI" sz="2800" b="1" dirty="0">
              <a:solidFill>
                <a:srgbClr val="002060"/>
              </a:solidFill>
            </a:endParaRPr>
          </a:p>
        </p:txBody>
      </p:sp>
      <p:sp>
        <p:nvSpPr>
          <p:cNvPr id="8" name="Diagram poteka: Povezovalnik 7"/>
          <p:cNvSpPr/>
          <p:nvPr/>
        </p:nvSpPr>
        <p:spPr>
          <a:xfrm>
            <a:off x="669920" y="5198534"/>
            <a:ext cx="1548000" cy="15480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002060"/>
                </a:solidFill>
                <a:latin typeface="Arial" panose="020B0604020202020204" pitchFamily="34" charset="0"/>
                <a:cs typeface="Arial" panose="020B0604020202020204" pitchFamily="34" charset="0"/>
              </a:rPr>
              <a:t>Normativi in standardi</a:t>
            </a:r>
          </a:p>
        </p:txBody>
      </p:sp>
      <p:sp>
        <p:nvSpPr>
          <p:cNvPr id="9" name="Diagram poteka: Povezovalnik 8"/>
          <p:cNvSpPr/>
          <p:nvPr/>
        </p:nvSpPr>
        <p:spPr>
          <a:xfrm>
            <a:off x="8415866" y="2929463"/>
            <a:ext cx="1548000" cy="15480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002060"/>
                </a:solidFill>
                <a:latin typeface="Arial" panose="020B0604020202020204" pitchFamily="34" charset="0"/>
                <a:cs typeface="Arial" panose="020B0604020202020204" pitchFamily="34" charset="0"/>
              </a:rPr>
              <a:t>Dokumentacija</a:t>
            </a:r>
          </a:p>
        </p:txBody>
      </p:sp>
      <p:sp>
        <p:nvSpPr>
          <p:cNvPr id="10" name="Diagram poteka: Povezovalnik 9"/>
          <p:cNvSpPr/>
          <p:nvPr/>
        </p:nvSpPr>
        <p:spPr>
          <a:xfrm>
            <a:off x="2734732" y="5024435"/>
            <a:ext cx="1548000" cy="15480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002060"/>
                </a:solidFill>
                <a:latin typeface="Arial" panose="020B0604020202020204" pitchFamily="34" charset="0"/>
                <a:cs typeface="Arial" panose="020B0604020202020204" pitchFamily="34" charset="0"/>
              </a:rPr>
              <a:t>Šolski koledar</a:t>
            </a:r>
          </a:p>
        </p:txBody>
      </p:sp>
      <p:sp>
        <p:nvSpPr>
          <p:cNvPr id="11" name="Diagram poteka: Povezovalnik 10"/>
          <p:cNvSpPr/>
          <p:nvPr/>
        </p:nvSpPr>
        <p:spPr>
          <a:xfrm>
            <a:off x="4744864" y="4529668"/>
            <a:ext cx="1548000" cy="15480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002060"/>
                </a:solidFill>
                <a:latin typeface="Arial" panose="020B0604020202020204" pitchFamily="34" charset="0"/>
                <a:cs typeface="Arial" panose="020B0604020202020204" pitchFamily="34" charset="0"/>
              </a:rPr>
              <a:t>Preverjanje in ocenjevane</a:t>
            </a:r>
          </a:p>
        </p:txBody>
      </p:sp>
      <p:sp>
        <p:nvSpPr>
          <p:cNvPr id="12" name="Diagram poteka: Povezovalnik 11"/>
          <p:cNvSpPr/>
          <p:nvPr/>
        </p:nvSpPr>
        <p:spPr>
          <a:xfrm>
            <a:off x="6635757" y="3903130"/>
            <a:ext cx="1548000" cy="15480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002060"/>
                </a:solidFill>
                <a:latin typeface="Arial" panose="020B0604020202020204" pitchFamily="34" charset="0"/>
                <a:cs typeface="Arial" panose="020B0604020202020204" pitchFamily="34" charset="0"/>
              </a:rPr>
              <a:t>Nacionalno</a:t>
            </a:r>
          </a:p>
          <a:p>
            <a:pPr algn="ctr"/>
            <a:r>
              <a:rPr lang="sl-SI" sz="1400" dirty="0">
                <a:solidFill>
                  <a:srgbClr val="002060"/>
                </a:solidFill>
                <a:latin typeface="Arial" panose="020B0604020202020204" pitchFamily="34" charset="0"/>
                <a:cs typeface="Arial" panose="020B0604020202020204" pitchFamily="34" charset="0"/>
              </a:rPr>
              <a:t>Preverjanje</a:t>
            </a:r>
          </a:p>
          <a:p>
            <a:pPr algn="ctr"/>
            <a:r>
              <a:rPr lang="sl-SI" sz="1400" dirty="0">
                <a:solidFill>
                  <a:srgbClr val="002060"/>
                </a:solidFill>
                <a:latin typeface="Arial" panose="020B0604020202020204" pitchFamily="34" charset="0"/>
                <a:cs typeface="Arial" panose="020B0604020202020204" pitchFamily="34" charset="0"/>
              </a:rPr>
              <a:t>znanja</a:t>
            </a:r>
          </a:p>
        </p:txBody>
      </p:sp>
      <p:sp>
        <p:nvSpPr>
          <p:cNvPr id="13" name="Diagram poteka: Povezovalnik 12"/>
          <p:cNvSpPr/>
          <p:nvPr/>
        </p:nvSpPr>
        <p:spPr>
          <a:xfrm>
            <a:off x="9626598" y="1545166"/>
            <a:ext cx="1548000" cy="15480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002060"/>
                </a:solidFill>
                <a:latin typeface="Arial" panose="020B0604020202020204" pitchFamily="34" charset="0"/>
                <a:cs typeface="Arial" panose="020B0604020202020204" pitchFamily="34" charset="0"/>
              </a:rPr>
              <a:t>Javne listine</a:t>
            </a:r>
          </a:p>
        </p:txBody>
      </p:sp>
    </p:spTree>
    <p:extLst>
      <p:ext uri="{BB962C8B-B14F-4D97-AF65-F5344CB8AC3E}">
        <p14:creationId xmlns:p14="http://schemas.microsoft.com/office/powerpoint/2010/main" val="99500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18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EF936958-1A6E-4841-8289-4F7904B204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496451F-B44A-451D-AA20-B1DAA958C3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2033E876-9C10-4610-867C-3F1C1290E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ela 6"/>
          <p:cNvGraphicFramePr>
            <a:graphicFrameLocks noGrp="1"/>
          </p:cNvGraphicFramePr>
          <p:nvPr>
            <p:extLst>
              <p:ext uri="{D42A27DB-BD31-4B8C-83A1-F6EECF244321}">
                <p14:modId xmlns:p14="http://schemas.microsoft.com/office/powerpoint/2010/main" val="3345826626"/>
              </p:ext>
            </p:extLst>
          </p:nvPr>
        </p:nvGraphicFramePr>
        <p:xfrm>
          <a:off x="1120477" y="1268993"/>
          <a:ext cx="9951042" cy="4313870"/>
        </p:xfrm>
        <a:graphic>
          <a:graphicData uri="http://schemas.openxmlformats.org/drawingml/2006/table">
            <a:tbl>
              <a:tblPr firstRow="1" firstCol="1" bandRow="1" bandCol="1">
                <a:tableStyleId>{5C22544A-7EE6-4342-B048-85BDC9FD1C3A}</a:tableStyleId>
              </a:tblPr>
              <a:tblGrid>
                <a:gridCol w="1305503">
                  <a:extLst>
                    <a:ext uri="{9D8B030D-6E8A-4147-A177-3AD203B41FA5}">
                      <a16:colId xmlns:a16="http://schemas.microsoft.com/office/drawing/2014/main" xmlns="" val="20000"/>
                    </a:ext>
                  </a:extLst>
                </a:gridCol>
                <a:gridCol w="2086492">
                  <a:extLst>
                    <a:ext uri="{9D8B030D-6E8A-4147-A177-3AD203B41FA5}">
                      <a16:colId xmlns:a16="http://schemas.microsoft.com/office/drawing/2014/main" xmlns="" val="20001"/>
                    </a:ext>
                  </a:extLst>
                </a:gridCol>
                <a:gridCol w="6559047">
                  <a:extLst>
                    <a:ext uri="{9D8B030D-6E8A-4147-A177-3AD203B41FA5}">
                      <a16:colId xmlns:a16="http://schemas.microsoft.com/office/drawing/2014/main" xmlns="" val="20002"/>
                    </a:ext>
                  </a:extLst>
                </a:gridCol>
              </a:tblGrid>
              <a:tr h="392170">
                <a:tc>
                  <a:txBody>
                    <a:bodyPr/>
                    <a:lstStyle/>
                    <a:p>
                      <a:pPr algn="ctr" hangingPunct="1">
                        <a:lnSpc>
                          <a:spcPct val="107000"/>
                        </a:lnSpc>
                        <a:spcAft>
                          <a:spcPts val="0"/>
                        </a:spcAft>
                      </a:pPr>
                      <a:r>
                        <a:rPr lang="sl-SI" sz="2400">
                          <a:effectLst/>
                        </a:rPr>
                        <a:t>Člen</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ctr" hangingPunct="1">
                        <a:lnSpc>
                          <a:spcPct val="107000"/>
                        </a:lnSpc>
                        <a:spcAft>
                          <a:spcPts val="0"/>
                        </a:spcAft>
                      </a:pPr>
                      <a:r>
                        <a:rPr lang="sl-SI" sz="2400">
                          <a:effectLst/>
                        </a:rPr>
                        <a:t>Aktivnost</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ctr" hangingPunct="1">
                        <a:lnSpc>
                          <a:spcPct val="107000"/>
                        </a:lnSpc>
                        <a:spcAft>
                          <a:spcPts val="0"/>
                        </a:spcAft>
                      </a:pPr>
                      <a:r>
                        <a:rPr lang="sl-SI" sz="2400">
                          <a:effectLst/>
                        </a:rPr>
                        <a:t>Naslov člena</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0"/>
                  </a:ext>
                </a:extLst>
              </a:tr>
              <a:tr h="392170">
                <a:tc>
                  <a:txBody>
                    <a:bodyPr/>
                    <a:lstStyle/>
                    <a:p>
                      <a:pPr algn="ctr" hangingPunct="1">
                        <a:lnSpc>
                          <a:spcPct val="107000"/>
                        </a:lnSpc>
                        <a:spcAft>
                          <a:spcPts val="0"/>
                        </a:spcAft>
                      </a:pPr>
                      <a:r>
                        <a:rPr lang="sl-SI" sz="2400">
                          <a:effectLst/>
                        </a:rPr>
                        <a:t>11.</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a:effectLst/>
                        </a:rPr>
                        <a:t>Sprememba</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Izobraževanje nadarjenih</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1"/>
                  </a:ext>
                </a:extLst>
              </a:tr>
              <a:tr h="392170">
                <a:tc>
                  <a:txBody>
                    <a:bodyPr/>
                    <a:lstStyle/>
                    <a:p>
                      <a:pPr algn="ctr" hangingPunct="1">
                        <a:lnSpc>
                          <a:spcPct val="107000"/>
                        </a:lnSpc>
                        <a:spcAft>
                          <a:spcPts val="0"/>
                        </a:spcAft>
                      </a:pPr>
                      <a:r>
                        <a:rPr lang="sl-SI" sz="2400">
                          <a:effectLst/>
                        </a:rPr>
                        <a:t>12.a</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dirty="0">
                          <a:effectLst/>
                        </a:rPr>
                        <a:t>Sprememba</a:t>
                      </a:r>
                      <a:endParaRPr lang="sl-SI" sz="2400" dirty="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Izobraževanje učencev z učnimi težavami</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2"/>
                  </a:ext>
                </a:extLst>
              </a:tr>
              <a:tr h="392170">
                <a:tc>
                  <a:txBody>
                    <a:bodyPr/>
                    <a:lstStyle/>
                    <a:p>
                      <a:pPr algn="ctr" hangingPunct="1">
                        <a:lnSpc>
                          <a:spcPct val="107000"/>
                        </a:lnSpc>
                        <a:spcAft>
                          <a:spcPts val="0"/>
                        </a:spcAft>
                      </a:pPr>
                      <a:r>
                        <a:rPr lang="sl-SI" sz="2400" dirty="0">
                          <a:effectLst/>
                        </a:rPr>
                        <a:t>15.</a:t>
                      </a:r>
                      <a:endParaRPr lang="sl-SI" sz="2400" dirty="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a:effectLst/>
                        </a:rPr>
                        <a:t>Dopolnitev</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Obvezni program</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3"/>
                  </a:ext>
                </a:extLst>
              </a:tr>
              <a:tr h="392170">
                <a:tc>
                  <a:txBody>
                    <a:bodyPr/>
                    <a:lstStyle/>
                    <a:p>
                      <a:pPr algn="ctr" hangingPunct="1">
                        <a:lnSpc>
                          <a:spcPct val="107000"/>
                        </a:lnSpc>
                        <a:spcAft>
                          <a:spcPts val="0"/>
                        </a:spcAft>
                      </a:pPr>
                      <a:r>
                        <a:rPr lang="sl-SI" sz="2400">
                          <a:effectLst/>
                        </a:rPr>
                        <a:t>16.</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dirty="0">
                          <a:effectLst/>
                        </a:rPr>
                        <a:t>Dopolnitev</a:t>
                      </a:r>
                      <a:endParaRPr lang="sl-SI" sz="2400" dirty="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Obvezni predmeti</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4"/>
                  </a:ext>
                </a:extLst>
              </a:tr>
              <a:tr h="392170">
                <a:tc>
                  <a:txBody>
                    <a:bodyPr/>
                    <a:lstStyle/>
                    <a:p>
                      <a:pPr algn="ctr" hangingPunct="1">
                        <a:lnSpc>
                          <a:spcPct val="107000"/>
                        </a:lnSpc>
                        <a:spcAft>
                          <a:spcPts val="0"/>
                        </a:spcAft>
                      </a:pPr>
                      <a:r>
                        <a:rPr lang="sl-SI" sz="2400">
                          <a:effectLst/>
                        </a:rPr>
                        <a:t>18.b</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a:effectLst/>
                        </a:rPr>
                        <a:t>Novi</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Dopolnilni pouk</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5"/>
                  </a:ext>
                </a:extLst>
              </a:tr>
              <a:tr h="392170">
                <a:tc>
                  <a:txBody>
                    <a:bodyPr/>
                    <a:lstStyle/>
                    <a:p>
                      <a:pPr algn="ctr" hangingPunct="1">
                        <a:lnSpc>
                          <a:spcPct val="107000"/>
                        </a:lnSpc>
                        <a:spcAft>
                          <a:spcPts val="0"/>
                        </a:spcAft>
                      </a:pPr>
                      <a:r>
                        <a:rPr lang="sl-SI" sz="2400">
                          <a:effectLst/>
                        </a:rPr>
                        <a:t>20. </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a:effectLst/>
                        </a:rPr>
                        <a:t>Sprememba</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Razširjeni program</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6"/>
                  </a:ext>
                </a:extLst>
              </a:tr>
              <a:tr h="392170">
                <a:tc>
                  <a:txBody>
                    <a:bodyPr/>
                    <a:lstStyle/>
                    <a:p>
                      <a:pPr algn="ctr" hangingPunct="1">
                        <a:lnSpc>
                          <a:spcPct val="107000"/>
                        </a:lnSpc>
                        <a:spcAft>
                          <a:spcPts val="0"/>
                        </a:spcAft>
                      </a:pPr>
                      <a:r>
                        <a:rPr lang="sl-SI" sz="2400">
                          <a:effectLst/>
                        </a:rPr>
                        <a:t>20.a</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a:effectLst/>
                        </a:rPr>
                        <a:t>Črtanje</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Neobvezni izbirni predmeti</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7"/>
                  </a:ext>
                </a:extLst>
              </a:tr>
              <a:tr h="392170">
                <a:tc>
                  <a:txBody>
                    <a:bodyPr/>
                    <a:lstStyle/>
                    <a:p>
                      <a:pPr algn="ctr" hangingPunct="1">
                        <a:lnSpc>
                          <a:spcPct val="107000"/>
                        </a:lnSpc>
                        <a:spcAft>
                          <a:spcPts val="0"/>
                        </a:spcAft>
                      </a:pPr>
                      <a:r>
                        <a:rPr lang="sl-SI" sz="2400">
                          <a:effectLst/>
                        </a:rPr>
                        <a:t>21.</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a:effectLst/>
                        </a:rPr>
                        <a:t>Črtanje</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Podaljšano bivanje</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8"/>
                  </a:ext>
                </a:extLst>
              </a:tr>
              <a:tr h="392170">
                <a:tc>
                  <a:txBody>
                    <a:bodyPr/>
                    <a:lstStyle/>
                    <a:p>
                      <a:pPr algn="ctr" hangingPunct="1">
                        <a:lnSpc>
                          <a:spcPct val="107000"/>
                        </a:lnSpc>
                        <a:spcAft>
                          <a:spcPts val="0"/>
                        </a:spcAft>
                      </a:pPr>
                      <a:r>
                        <a:rPr lang="sl-SI" sz="2400">
                          <a:effectLst/>
                        </a:rPr>
                        <a:t>22.</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dirty="0">
                          <a:effectLst/>
                        </a:rPr>
                        <a:t>Črtanje</a:t>
                      </a:r>
                      <a:endParaRPr lang="sl-SI" sz="2400" dirty="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a:effectLst/>
                        </a:rPr>
                        <a:t>Jutranje varstvo</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09"/>
                  </a:ext>
                </a:extLst>
              </a:tr>
              <a:tr h="392170">
                <a:tc>
                  <a:txBody>
                    <a:bodyPr/>
                    <a:lstStyle/>
                    <a:p>
                      <a:pPr algn="ctr" hangingPunct="1">
                        <a:lnSpc>
                          <a:spcPct val="107000"/>
                        </a:lnSpc>
                        <a:spcAft>
                          <a:spcPts val="0"/>
                        </a:spcAft>
                      </a:pPr>
                      <a:r>
                        <a:rPr lang="sl-SI" sz="2400">
                          <a:effectLst/>
                        </a:rPr>
                        <a:t>23.</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just" hangingPunct="1">
                        <a:lnSpc>
                          <a:spcPct val="107000"/>
                        </a:lnSpc>
                        <a:spcAft>
                          <a:spcPts val="0"/>
                        </a:spcAft>
                      </a:pPr>
                      <a:r>
                        <a:rPr lang="sl-SI" sz="2400">
                          <a:effectLst/>
                        </a:rPr>
                        <a:t>Črtanje</a:t>
                      </a:r>
                      <a:endParaRPr lang="sl-SI" sz="240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tc>
                  <a:txBody>
                    <a:bodyPr/>
                    <a:lstStyle/>
                    <a:p>
                      <a:pPr algn="l" hangingPunct="1">
                        <a:lnSpc>
                          <a:spcPct val="107000"/>
                        </a:lnSpc>
                        <a:spcAft>
                          <a:spcPts val="0"/>
                        </a:spcAft>
                      </a:pPr>
                      <a:r>
                        <a:rPr lang="sl-SI" sz="2400" dirty="0">
                          <a:effectLst/>
                        </a:rPr>
                        <a:t>Dodatni pouk</a:t>
                      </a:r>
                      <a:endParaRPr lang="sl-SI" sz="2400" dirty="0">
                        <a:effectLst/>
                        <a:latin typeface="Arial" panose="020B0604020202020204" pitchFamily="34" charset="0"/>
                        <a:ea typeface="Times New Roman" panose="02020603050405020304" pitchFamily="18" charset="0"/>
                        <a:cs typeface="Arial" panose="020B0604020202020204" pitchFamily="34" charset="0"/>
                      </a:endParaRPr>
                    </a:p>
                  </a:txBody>
                  <a:tcPr marL="66563" marR="66563" marT="0" marB="0"/>
                </a:tc>
                <a:extLst>
                  <a:ext uri="{0D108BD9-81ED-4DB2-BD59-A6C34878D82A}">
                    <a16:rowId xmlns:a16="http://schemas.microsoft.com/office/drawing/2014/main" xmlns="" val="10010"/>
                  </a:ext>
                </a:extLst>
              </a:tr>
            </a:tbl>
          </a:graphicData>
        </a:graphic>
      </p:graphicFrame>
      <p:sp>
        <p:nvSpPr>
          <p:cNvPr id="6" name="Naslov 1"/>
          <p:cNvSpPr>
            <a:spLocks noGrp="1"/>
          </p:cNvSpPr>
          <p:nvPr>
            <p:ph type="title"/>
          </p:nvPr>
        </p:nvSpPr>
        <p:spPr>
          <a:xfrm>
            <a:off x="2078144" y="163408"/>
            <a:ext cx="9720072" cy="1129091"/>
          </a:xfrm>
        </p:spPr>
        <p:txBody>
          <a:bodyPr/>
          <a:lstStyle/>
          <a:p>
            <a:r>
              <a:rPr lang="sl-SI" dirty="0"/>
              <a:t>Spremembe in dopolnitve členov</a:t>
            </a:r>
          </a:p>
        </p:txBody>
      </p:sp>
    </p:spTree>
    <p:extLst>
      <p:ext uri="{BB962C8B-B14F-4D97-AF65-F5344CB8AC3E}">
        <p14:creationId xmlns:p14="http://schemas.microsoft.com/office/powerpoint/2010/main" val="130115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882707028"/>
              </p:ext>
            </p:extLst>
          </p:nvPr>
        </p:nvGraphicFramePr>
        <p:xfrm>
          <a:off x="1037492" y="708537"/>
          <a:ext cx="10177903" cy="4460621"/>
        </p:xfrm>
        <a:graphic>
          <a:graphicData uri="http://schemas.openxmlformats.org/drawingml/2006/table">
            <a:tbl>
              <a:tblPr firstRow="1" firstCol="1" bandRow="1" bandCol="1">
                <a:tableStyleId>{5C22544A-7EE6-4342-B048-85BDC9FD1C3A}</a:tableStyleId>
              </a:tblPr>
              <a:tblGrid>
                <a:gridCol w="1335265">
                  <a:extLst>
                    <a:ext uri="{9D8B030D-6E8A-4147-A177-3AD203B41FA5}">
                      <a16:colId xmlns:a16="http://schemas.microsoft.com/office/drawing/2014/main" xmlns="" val="20000"/>
                    </a:ext>
                  </a:extLst>
                </a:gridCol>
                <a:gridCol w="2134059">
                  <a:extLst>
                    <a:ext uri="{9D8B030D-6E8A-4147-A177-3AD203B41FA5}">
                      <a16:colId xmlns:a16="http://schemas.microsoft.com/office/drawing/2014/main" xmlns="" val="20001"/>
                    </a:ext>
                  </a:extLst>
                </a:gridCol>
                <a:gridCol w="6708579">
                  <a:extLst>
                    <a:ext uri="{9D8B030D-6E8A-4147-A177-3AD203B41FA5}">
                      <a16:colId xmlns:a16="http://schemas.microsoft.com/office/drawing/2014/main" xmlns="" val="20002"/>
                    </a:ext>
                  </a:extLst>
                </a:gridCol>
              </a:tblGrid>
              <a:tr h="405511">
                <a:tc>
                  <a:txBody>
                    <a:bodyPr/>
                    <a:lstStyle/>
                    <a:p>
                      <a:pPr algn="ctr" hangingPunct="1">
                        <a:lnSpc>
                          <a:spcPct val="107000"/>
                        </a:lnSpc>
                        <a:spcAft>
                          <a:spcPts val="0"/>
                        </a:spcAft>
                      </a:pPr>
                      <a:r>
                        <a:rPr lang="sl-SI" sz="2400" dirty="0">
                          <a:effectLst/>
                        </a:rPr>
                        <a:t>Člen</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1">
                        <a:lnSpc>
                          <a:spcPct val="107000"/>
                        </a:lnSpc>
                        <a:spcAft>
                          <a:spcPts val="0"/>
                        </a:spcAft>
                      </a:pPr>
                      <a:r>
                        <a:rPr lang="sl-SI" sz="2400" dirty="0">
                          <a:effectLst/>
                        </a:rPr>
                        <a:t>Aktivnost</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1">
                        <a:lnSpc>
                          <a:spcPct val="107000"/>
                        </a:lnSpc>
                        <a:spcAft>
                          <a:spcPts val="0"/>
                        </a:spcAft>
                      </a:pPr>
                      <a:r>
                        <a:rPr lang="sl-SI" sz="2400">
                          <a:effectLst/>
                        </a:rPr>
                        <a:t>Naslov člena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05511">
                <a:tc>
                  <a:txBody>
                    <a:bodyPr/>
                    <a:lstStyle/>
                    <a:p>
                      <a:pPr algn="ctr" hangingPunct="1">
                        <a:lnSpc>
                          <a:spcPct val="107000"/>
                        </a:lnSpc>
                        <a:spcAft>
                          <a:spcPts val="0"/>
                        </a:spcAft>
                      </a:pPr>
                      <a:r>
                        <a:rPr lang="sl-SI" sz="2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24.</a:t>
                      </a:r>
                      <a:endParaRPr lang="sl-SI"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Črtanje</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Dopolnilni pouk</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25.</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Črtanje</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Interesne dejavnosti</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05511">
                <a:tc>
                  <a:txBody>
                    <a:bodyPr/>
                    <a:lstStyle/>
                    <a:p>
                      <a:pPr algn="ctr" hangingPunct="1">
                        <a:lnSpc>
                          <a:spcPct val="107000"/>
                        </a:lnSpc>
                        <a:spcAft>
                          <a:spcPts val="0"/>
                        </a:spcAft>
                      </a:pPr>
                      <a:r>
                        <a:rPr lang="sl-SI" sz="2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31.</a:t>
                      </a:r>
                      <a:endParaRPr lang="sl-SI"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Letni delovni načrt</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33.</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Popravek</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Vzgojno-izobraževalna obdobja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35. </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Tedenska obveznost učencev</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38.</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Izvajanje vzgojno-izobraževalnega dela (kadri)</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39.b</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Novi</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Izobraževanje na daljavo</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43.</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Zasebne šole</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50.</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Obiskovanje pouka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405511">
                <a:tc>
                  <a:txBody>
                    <a:bodyPr/>
                    <a:lstStyle/>
                    <a:p>
                      <a:pPr algn="ctr" hangingPunct="1">
                        <a:lnSpc>
                          <a:spcPct val="107000"/>
                        </a:lnSpc>
                        <a:spcAft>
                          <a:spcPts val="0"/>
                        </a:spcAft>
                      </a:pPr>
                      <a:r>
                        <a:rPr lang="sl-SI" sz="2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51.</a:t>
                      </a:r>
                      <a:endParaRPr lang="sl-SI"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Prilagoditve </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90999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1691760363"/>
              </p:ext>
            </p:extLst>
          </p:nvPr>
        </p:nvGraphicFramePr>
        <p:xfrm>
          <a:off x="1056154" y="503263"/>
          <a:ext cx="10196564" cy="5606352"/>
        </p:xfrm>
        <a:graphic>
          <a:graphicData uri="http://schemas.openxmlformats.org/drawingml/2006/table">
            <a:tbl>
              <a:tblPr firstRow="1" firstCol="1" bandRow="1" bandCol="1">
                <a:tableStyleId>{5C22544A-7EE6-4342-B048-85BDC9FD1C3A}</a:tableStyleId>
              </a:tblPr>
              <a:tblGrid>
                <a:gridCol w="1337713">
                  <a:extLst>
                    <a:ext uri="{9D8B030D-6E8A-4147-A177-3AD203B41FA5}">
                      <a16:colId xmlns:a16="http://schemas.microsoft.com/office/drawing/2014/main" xmlns="" val="20000"/>
                    </a:ext>
                  </a:extLst>
                </a:gridCol>
                <a:gridCol w="2137972">
                  <a:extLst>
                    <a:ext uri="{9D8B030D-6E8A-4147-A177-3AD203B41FA5}">
                      <a16:colId xmlns:a16="http://schemas.microsoft.com/office/drawing/2014/main" xmlns="" val="20001"/>
                    </a:ext>
                  </a:extLst>
                </a:gridCol>
                <a:gridCol w="6720879">
                  <a:extLst>
                    <a:ext uri="{9D8B030D-6E8A-4147-A177-3AD203B41FA5}">
                      <a16:colId xmlns:a16="http://schemas.microsoft.com/office/drawing/2014/main" xmlns="" val="20002"/>
                    </a:ext>
                  </a:extLst>
                </a:gridCol>
              </a:tblGrid>
              <a:tr h="405511">
                <a:tc>
                  <a:txBody>
                    <a:bodyPr/>
                    <a:lstStyle/>
                    <a:p>
                      <a:pPr algn="ctr" hangingPunct="1">
                        <a:lnSpc>
                          <a:spcPct val="107000"/>
                        </a:lnSpc>
                        <a:spcAft>
                          <a:spcPts val="0"/>
                        </a:spcAft>
                      </a:pPr>
                      <a:r>
                        <a:rPr lang="sl-SI" sz="2400" dirty="0">
                          <a:effectLst/>
                        </a:rPr>
                        <a:t>Člen</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1">
                        <a:lnSpc>
                          <a:spcPct val="107000"/>
                        </a:lnSpc>
                        <a:spcAft>
                          <a:spcPts val="0"/>
                        </a:spcAft>
                      </a:pPr>
                      <a:r>
                        <a:rPr lang="sl-SI" sz="2400" dirty="0">
                          <a:effectLst/>
                        </a:rPr>
                        <a:t>Aktivnost</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1">
                        <a:lnSpc>
                          <a:spcPct val="107000"/>
                        </a:lnSpc>
                        <a:spcAft>
                          <a:spcPts val="0"/>
                        </a:spcAft>
                      </a:pPr>
                      <a:r>
                        <a:rPr lang="sl-SI" sz="2400">
                          <a:effectLst/>
                        </a:rPr>
                        <a:t>Naslov člena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05511">
                <a:tc>
                  <a:txBody>
                    <a:bodyPr/>
                    <a:lstStyle/>
                    <a:p>
                      <a:pPr algn="ctr" hangingPunct="1">
                        <a:lnSpc>
                          <a:spcPct val="107000"/>
                        </a:lnSpc>
                        <a:spcAft>
                          <a:spcPts val="0"/>
                        </a:spcAft>
                      </a:pPr>
                      <a:r>
                        <a:rPr lang="sl-SI" sz="2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63.</a:t>
                      </a:r>
                      <a:endParaRPr lang="sl-SI"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Obveščanje o uspehu</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64.</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Nacionalno preverjanje znanja, </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65.</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Namen preverjanja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67.</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Prilagojen program</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67.a</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Novi</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Vpogled v preizkuse znanja iz nacionalnega preverjanje znanja in zahteva za ponovno vrednotenje posameznih nalog</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68.</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Ugovor na oceno</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69.</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Napredovanje</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75.</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Podaljšanje izobraževanja za učence s posebnimi potrebami</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84.</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Zaključno spričevalo</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405511">
                <a:tc>
                  <a:txBody>
                    <a:bodyPr/>
                    <a:lstStyle/>
                    <a:p>
                      <a:pPr algn="ctr" hangingPunct="1">
                        <a:lnSpc>
                          <a:spcPct val="107000"/>
                        </a:lnSpc>
                        <a:spcAft>
                          <a:spcPts val="0"/>
                        </a:spcAft>
                      </a:pPr>
                      <a:r>
                        <a:rPr lang="sl-SI" sz="2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88.</a:t>
                      </a:r>
                      <a:endParaRPr lang="sl-SI"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Pravica do izobraževanja na domu</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89859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1937408441"/>
              </p:ext>
            </p:extLst>
          </p:nvPr>
        </p:nvGraphicFramePr>
        <p:xfrm>
          <a:off x="981508" y="248158"/>
          <a:ext cx="10140582" cy="6374892"/>
        </p:xfrm>
        <a:graphic>
          <a:graphicData uri="http://schemas.openxmlformats.org/drawingml/2006/table">
            <a:tbl>
              <a:tblPr firstRow="1" firstCol="1" bandRow="1" bandCol="1">
                <a:tableStyleId>{5C22544A-7EE6-4342-B048-85BDC9FD1C3A}</a:tableStyleId>
              </a:tblPr>
              <a:tblGrid>
                <a:gridCol w="1330369">
                  <a:extLst>
                    <a:ext uri="{9D8B030D-6E8A-4147-A177-3AD203B41FA5}">
                      <a16:colId xmlns:a16="http://schemas.microsoft.com/office/drawing/2014/main" xmlns="" val="20000"/>
                    </a:ext>
                  </a:extLst>
                </a:gridCol>
                <a:gridCol w="2126234">
                  <a:extLst>
                    <a:ext uri="{9D8B030D-6E8A-4147-A177-3AD203B41FA5}">
                      <a16:colId xmlns:a16="http://schemas.microsoft.com/office/drawing/2014/main" xmlns="" val="20001"/>
                    </a:ext>
                  </a:extLst>
                </a:gridCol>
                <a:gridCol w="6683979">
                  <a:extLst>
                    <a:ext uri="{9D8B030D-6E8A-4147-A177-3AD203B41FA5}">
                      <a16:colId xmlns:a16="http://schemas.microsoft.com/office/drawing/2014/main" xmlns="" val="20002"/>
                    </a:ext>
                  </a:extLst>
                </a:gridCol>
              </a:tblGrid>
              <a:tr h="405511">
                <a:tc>
                  <a:txBody>
                    <a:bodyPr/>
                    <a:lstStyle/>
                    <a:p>
                      <a:pPr algn="ctr" hangingPunct="1">
                        <a:lnSpc>
                          <a:spcPct val="107000"/>
                        </a:lnSpc>
                        <a:spcAft>
                          <a:spcPts val="0"/>
                        </a:spcAft>
                      </a:pPr>
                      <a:r>
                        <a:rPr lang="sl-SI" sz="2400" dirty="0">
                          <a:effectLst/>
                        </a:rPr>
                        <a:t>Člen</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1">
                        <a:lnSpc>
                          <a:spcPct val="107000"/>
                        </a:lnSpc>
                        <a:spcAft>
                          <a:spcPts val="0"/>
                        </a:spcAft>
                      </a:pPr>
                      <a:r>
                        <a:rPr lang="sl-SI" sz="2400" dirty="0">
                          <a:effectLst/>
                        </a:rPr>
                        <a:t>Aktivnost</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1">
                        <a:lnSpc>
                          <a:spcPct val="107000"/>
                        </a:lnSpc>
                        <a:spcAft>
                          <a:spcPts val="0"/>
                        </a:spcAft>
                      </a:pPr>
                      <a:r>
                        <a:rPr lang="sl-SI" sz="2400" dirty="0">
                          <a:effectLst/>
                        </a:rPr>
                        <a:t>Naslov člena</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05511">
                <a:tc>
                  <a:txBody>
                    <a:bodyPr/>
                    <a:lstStyle/>
                    <a:p>
                      <a:pPr algn="ctr" hangingPunct="1">
                        <a:lnSpc>
                          <a:spcPct val="107000"/>
                        </a:lnSpc>
                        <a:spcAft>
                          <a:spcPts val="0"/>
                        </a:spcAft>
                      </a:pPr>
                      <a:r>
                        <a:rPr lang="sl-SI" sz="24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89.</a:t>
                      </a:r>
                      <a:endParaRPr lang="sl-SI"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Uveljavljanje pravice do izobraževanja na domu</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89.a</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Novi</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Pravice učencev in obveznosti šole</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90.</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Ocenjevanje znanja</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91.</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Nacionalno preverjanje znanja za učence, ki se izobražujejo na domu</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92.</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Spričevalo o izobraževanju na domu</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92.a</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Izobraževanje na domu za učence s posebnimi potrebami</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92.b</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Novi</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Fleksibilne oblike izobraževanja za učence s posebnimi potrebami</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95.</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Vrsta zbirk podatkov</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96.</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Dopolnitev</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Pridobivanje podatkov</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405511">
                <a:tc>
                  <a:txBody>
                    <a:bodyPr/>
                    <a:lstStyle/>
                    <a:p>
                      <a:pPr algn="ctr" hangingPunct="1">
                        <a:lnSpc>
                          <a:spcPct val="107000"/>
                        </a:lnSpc>
                        <a:spcAft>
                          <a:spcPts val="0"/>
                        </a:spcAft>
                      </a:pPr>
                      <a:r>
                        <a:rPr lang="sl-SI" sz="2400" i="1">
                          <a:solidFill>
                            <a:schemeClr val="bg1"/>
                          </a:solidFill>
                          <a:effectLst/>
                          <a:latin typeface="Arial" panose="020B0604020202020204" pitchFamily="34" charset="0"/>
                          <a:ea typeface="Calibri" panose="020F0502020204030204" pitchFamily="34" charset="0"/>
                          <a:cs typeface="Arial" panose="020B0604020202020204" pitchFamily="34" charset="0"/>
                        </a:rPr>
                        <a:t>97.</a:t>
                      </a:r>
                      <a:endParaRPr lang="sl-SI"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Sprememba</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Namen in uporaba zbirk podatkov</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405511">
                <a:tc>
                  <a:txBody>
                    <a:bodyPr/>
                    <a:lstStyle/>
                    <a:p>
                      <a:pPr algn="ctr" hangingPunct="1">
                        <a:lnSpc>
                          <a:spcPct val="107000"/>
                        </a:lnSpc>
                        <a:spcAft>
                          <a:spcPts val="0"/>
                        </a:spcAft>
                      </a:pPr>
                      <a:r>
                        <a:rPr lang="sl-SI" sz="2400"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102.a</a:t>
                      </a:r>
                      <a:endParaRPr lang="sl-SI"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a:solidFill>
                            <a:srgbClr val="000000"/>
                          </a:solidFill>
                          <a:effectLst/>
                          <a:latin typeface="Arial" panose="020B0604020202020204" pitchFamily="34" charset="0"/>
                          <a:ea typeface="Calibri" panose="020F0502020204030204" pitchFamily="34" charset="0"/>
                          <a:cs typeface="Arial" panose="020B0604020202020204" pitchFamily="34" charset="0"/>
                        </a:rPr>
                        <a:t>Novi</a:t>
                      </a:r>
                      <a:endParaRPr lang="sl-SI"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hangingPunct="1">
                        <a:lnSpc>
                          <a:spcPct val="107000"/>
                        </a:lnSpc>
                        <a:spcAft>
                          <a:spcPts val="0"/>
                        </a:spcAft>
                      </a:pPr>
                      <a:r>
                        <a:rPr lang="sl-SI"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Globa za prekrške zaradi nedovoljene uporabe podatkov nacionalnega preverjanja znanja</a:t>
                      </a:r>
                      <a:endParaRPr lang="sl-SI"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54762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title"/>
          </p:nvPr>
        </p:nvSpPr>
        <p:spPr>
          <a:xfrm>
            <a:off x="2788615" y="731838"/>
            <a:ext cx="8498510" cy="1096962"/>
          </a:xfrm>
        </p:spPr>
        <p:txBody>
          <a:bodyPr>
            <a:noAutofit/>
          </a:bodyPr>
          <a:lstStyle/>
          <a:p>
            <a:r>
              <a:rPr lang="sl-SI" dirty="0"/>
              <a:t>UVEDBA DVEH TUJIH JEZIKOV V OBVEZNI PROGRAM</a:t>
            </a:r>
          </a:p>
        </p:txBody>
      </p:sp>
      <p:sp>
        <p:nvSpPr>
          <p:cNvPr id="14" name="Označba mesta za vsebino 13"/>
          <p:cNvSpPr>
            <a:spLocks noGrp="1"/>
          </p:cNvSpPr>
          <p:nvPr>
            <p:ph idx="1"/>
          </p:nvPr>
        </p:nvSpPr>
        <p:spPr>
          <a:xfrm>
            <a:off x="1009650" y="2604796"/>
            <a:ext cx="9982200" cy="2862554"/>
          </a:xfrm>
        </p:spPr>
        <p:txBody>
          <a:bodyPr rtlCol="0">
            <a:noAutofit/>
          </a:bodyPr>
          <a:lstStyle/>
          <a:p>
            <a:pPr rtl="0">
              <a:buFont typeface="Wingdings" panose="05000000000000000000" pitchFamily="2" charset="2"/>
              <a:buChar char="v"/>
            </a:pPr>
            <a:r>
              <a:rPr lang="sl-SI" sz="2400" b="1" dirty="0"/>
              <a:t>  1.R OBE URI POUKA NEOBVEZNEGA IZBIRNEGA PREDMETA POSTANETA   </a:t>
            </a:r>
          </a:p>
          <a:p>
            <a:pPr marL="0" indent="0" rtl="0">
              <a:buNone/>
            </a:pPr>
            <a:r>
              <a:rPr lang="sl-SI" sz="2400" b="1" dirty="0"/>
              <a:t>     OBVEZI URI TUJEGA JEZIKA;</a:t>
            </a:r>
          </a:p>
          <a:p>
            <a:pPr rtl="0">
              <a:buFont typeface="Wingdings" panose="05000000000000000000" pitchFamily="2" charset="2"/>
              <a:buChar char="v"/>
            </a:pPr>
            <a:r>
              <a:rPr lang="sl-SI" sz="2400" b="1" dirty="0"/>
              <a:t>  V 7., 8. IN 9. RAZREDU SE UVEDETA DVE URI DRUGEGA TUJEGA JEZIKA;</a:t>
            </a:r>
          </a:p>
          <a:p>
            <a:pPr rtl="0">
              <a:buFont typeface="Wingdings" panose="05000000000000000000" pitchFamily="2" charset="2"/>
              <a:buChar char="v"/>
            </a:pPr>
            <a:r>
              <a:rPr lang="sl-SI" sz="2400" b="1" dirty="0"/>
              <a:t>  KRITERIJI IZBORA: SOSEDSKI JEZIK, DELOVNA JEZIKA EU IN JEZIK NA </a:t>
            </a:r>
          </a:p>
          <a:p>
            <a:pPr marL="0" indent="0" rtl="0">
              <a:buNone/>
            </a:pPr>
            <a:r>
              <a:rPr lang="sl-SI" sz="2400" b="1" dirty="0"/>
              <a:t>     MATURI;</a:t>
            </a:r>
          </a:p>
          <a:p>
            <a:pPr rtl="0">
              <a:buFont typeface="Wingdings" panose="05000000000000000000" pitchFamily="2" charset="2"/>
              <a:buChar char="v"/>
            </a:pPr>
            <a:r>
              <a:rPr lang="sl-SI" sz="2400" b="1" dirty="0"/>
              <a:t>  V 4. 5. IN 6. RAZREDU V OKVIRU RAZŠIRJENEGA PROGRAMA ŠOLA  </a:t>
            </a:r>
          </a:p>
          <a:p>
            <a:pPr marL="0" indent="0" rtl="0">
              <a:buNone/>
            </a:pPr>
            <a:r>
              <a:rPr lang="sl-SI" sz="2400" b="1" dirty="0"/>
              <a:t>     IZVAJA DEJAVNOST POUKA TUJEGA JEZIKA.</a:t>
            </a:r>
          </a:p>
        </p:txBody>
      </p:sp>
      <p:sp>
        <p:nvSpPr>
          <p:cNvPr id="4" name="Srce 3"/>
          <p:cNvSpPr/>
          <p:nvPr/>
        </p:nvSpPr>
        <p:spPr>
          <a:xfrm rot="17257616">
            <a:off x="902338" y="527540"/>
            <a:ext cx="1583688" cy="1353711"/>
          </a:xfrm>
          <a:prstGeom prst="heart">
            <a:avLst/>
          </a:prstGeom>
          <a:gradFill>
            <a:gsLst>
              <a:gs pos="75000">
                <a:srgbClr val="2FAF2F"/>
              </a:gs>
              <a:gs pos="87000">
                <a:schemeClr val="accent1">
                  <a:lumMod val="45000"/>
                  <a:lumOff val="55000"/>
                </a:schemeClr>
              </a:gs>
              <a:gs pos="9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745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104F60C6-C97C-3479-76F0-F9F22122F17A}"/>
              </a:ext>
            </a:extLst>
          </p:cNvPr>
          <p:cNvPicPr>
            <a:picLocks noChangeAspect="1"/>
          </p:cNvPicPr>
          <p:nvPr/>
        </p:nvPicPr>
        <p:blipFill>
          <a:blip r:embed="rId2"/>
          <a:stretch>
            <a:fillRect/>
          </a:stretch>
        </p:blipFill>
        <p:spPr>
          <a:xfrm>
            <a:off x="2151730" y="2296149"/>
            <a:ext cx="2619375" cy="1743075"/>
          </a:xfrm>
          <a:prstGeom prst="rect">
            <a:avLst/>
          </a:prstGeom>
        </p:spPr>
      </p:pic>
      <p:sp>
        <p:nvSpPr>
          <p:cNvPr id="6" name="PoljeZBesedilom 5">
            <a:extLst>
              <a:ext uri="{FF2B5EF4-FFF2-40B4-BE49-F238E27FC236}">
                <a16:creationId xmlns:a16="http://schemas.microsoft.com/office/drawing/2014/main" xmlns="" id="{A256C48C-9EAA-619B-3C6F-DDDC33215440}"/>
              </a:ext>
            </a:extLst>
          </p:cNvPr>
          <p:cNvSpPr txBox="1"/>
          <p:nvPr/>
        </p:nvSpPr>
        <p:spPr>
          <a:xfrm>
            <a:off x="6229325" y="2294335"/>
            <a:ext cx="4517138" cy="1200329"/>
          </a:xfrm>
          <a:prstGeom prst="rect">
            <a:avLst/>
          </a:prstGeom>
          <a:noFill/>
        </p:spPr>
        <p:txBody>
          <a:bodyPr wrap="square" rtlCol="0">
            <a:spAutoFit/>
          </a:bodyPr>
          <a:lstStyle/>
          <a:p>
            <a:r>
              <a:rPr lang="sl-SI" sz="2400" b="1" dirty="0"/>
              <a:t>93.10%) </a:t>
            </a:r>
            <a:r>
              <a:rPr lang="sl-SI" sz="2400" dirty="0"/>
              <a:t>PRVOŠOLCEV OBISKUJE POUK NEOBVEZNEGA IZBIRNEGA PREDMETA TUJI JEZIK</a:t>
            </a:r>
          </a:p>
        </p:txBody>
      </p:sp>
      <p:graphicFrame>
        <p:nvGraphicFramePr>
          <p:cNvPr id="7" name="Tabela 6">
            <a:extLst>
              <a:ext uri="{FF2B5EF4-FFF2-40B4-BE49-F238E27FC236}">
                <a16:creationId xmlns:a16="http://schemas.microsoft.com/office/drawing/2014/main" xmlns="" id="{97D9F44C-64F0-6711-3C2A-62F11CB37A10}"/>
              </a:ext>
            </a:extLst>
          </p:cNvPr>
          <p:cNvGraphicFramePr>
            <a:graphicFrameLocks noGrp="1"/>
          </p:cNvGraphicFramePr>
          <p:nvPr>
            <p:extLst>
              <p:ext uri="{D42A27DB-BD31-4B8C-83A1-F6EECF244321}">
                <p14:modId xmlns:p14="http://schemas.microsoft.com/office/powerpoint/2010/main" val="1887454010"/>
              </p:ext>
            </p:extLst>
          </p:nvPr>
        </p:nvGraphicFramePr>
        <p:xfrm>
          <a:off x="4037846" y="4723895"/>
          <a:ext cx="3303079" cy="822960"/>
        </p:xfrm>
        <a:graphic>
          <a:graphicData uri="http://schemas.openxmlformats.org/drawingml/2006/table">
            <a:tbl>
              <a:tblPr firstRow="1" bandRow="1">
                <a:tableStyleId>{2D5ABB26-0587-4C30-8999-92F81FD0307C}</a:tableStyleId>
              </a:tblPr>
              <a:tblGrid>
                <a:gridCol w="1145731">
                  <a:extLst>
                    <a:ext uri="{9D8B030D-6E8A-4147-A177-3AD203B41FA5}">
                      <a16:colId xmlns:a16="http://schemas.microsoft.com/office/drawing/2014/main" xmlns="" val="20000"/>
                    </a:ext>
                  </a:extLst>
                </a:gridCol>
                <a:gridCol w="2157348">
                  <a:extLst>
                    <a:ext uri="{9D8B030D-6E8A-4147-A177-3AD203B41FA5}">
                      <a16:colId xmlns:a16="http://schemas.microsoft.com/office/drawing/2014/main" xmlns="" val="20001"/>
                    </a:ext>
                  </a:extLst>
                </a:gridCol>
              </a:tblGrid>
              <a:tr h="184666">
                <a:tc>
                  <a:txBody>
                    <a:bodyPr/>
                    <a:lstStyle/>
                    <a:p>
                      <a:endParaRPr lang="sl-SI" dirty="0"/>
                    </a:p>
                  </a:txBody>
                  <a:tcPr/>
                </a:tc>
                <a:tc>
                  <a:txBody>
                    <a:bodyPr/>
                    <a:lstStyle/>
                    <a:p>
                      <a:endParaRPr lang="sl-SI" dirty="0"/>
                    </a:p>
                  </a:txBody>
                  <a:tcPr/>
                </a:tc>
                <a:extLst>
                  <a:ext uri="{0D108BD9-81ED-4DB2-BD59-A6C34878D82A}">
                    <a16:rowId xmlns:a16="http://schemas.microsoft.com/office/drawing/2014/main" xmlns="" val="10000"/>
                  </a:ext>
                </a:extLst>
              </a:tr>
              <a:tr h="184666">
                <a:tc>
                  <a:txBody>
                    <a:bodyPr/>
                    <a:lstStyle/>
                    <a:p>
                      <a:endParaRPr lang="sl-SI" dirty="0"/>
                    </a:p>
                  </a:txBody>
                  <a:tcPr/>
                </a:tc>
                <a:tc>
                  <a:txBody>
                    <a:bodyPr/>
                    <a:lstStyle/>
                    <a:p>
                      <a:r>
                        <a:rPr lang="sl-SI" sz="2400" b="1" dirty="0"/>
                        <a:t>BREZ</a:t>
                      </a:r>
                      <a:r>
                        <a:rPr lang="sl-SI" sz="2400" b="1" baseline="0" dirty="0"/>
                        <a:t> IZBORA</a:t>
                      </a:r>
                      <a:endParaRPr lang="sl-SI" sz="2400" b="1" dirty="0"/>
                    </a:p>
                  </a:txBody>
                  <a:tcPr/>
                </a:tc>
                <a:extLst>
                  <a:ext uri="{0D108BD9-81ED-4DB2-BD59-A6C34878D82A}">
                    <a16:rowId xmlns:a16="http://schemas.microsoft.com/office/drawing/2014/main" xmlns="" val="10001"/>
                  </a:ext>
                </a:extLst>
              </a:tr>
            </a:tbl>
          </a:graphicData>
        </a:graphic>
      </p:graphicFrame>
      <p:pic>
        <p:nvPicPr>
          <p:cNvPr id="8" name="Slika 7">
            <a:extLst>
              <a:ext uri="{FF2B5EF4-FFF2-40B4-BE49-F238E27FC236}">
                <a16:creationId xmlns:a16="http://schemas.microsoft.com/office/drawing/2014/main" xmlns="" id="{5B614046-034E-F368-2E98-47F125A3D4E3}"/>
              </a:ext>
            </a:extLst>
          </p:cNvPr>
          <p:cNvPicPr>
            <a:picLocks noChangeAspect="1"/>
          </p:cNvPicPr>
          <p:nvPr/>
        </p:nvPicPr>
        <p:blipFill>
          <a:blip r:embed="rId3"/>
          <a:stretch>
            <a:fillRect/>
          </a:stretch>
        </p:blipFill>
        <p:spPr>
          <a:xfrm>
            <a:off x="6350266" y="3773970"/>
            <a:ext cx="542591" cy="335309"/>
          </a:xfrm>
          <a:prstGeom prst="rect">
            <a:avLst/>
          </a:prstGeom>
        </p:spPr>
      </p:pic>
      <p:pic>
        <p:nvPicPr>
          <p:cNvPr id="9" name="Slika 8">
            <a:extLst>
              <a:ext uri="{FF2B5EF4-FFF2-40B4-BE49-F238E27FC236}">
                <a16:creationId xmlns:a16="http://schemas.microsoft.com/office/drawing/2014/main" xmlns="" id="{BF1F10BB-5454-E6A9-0E11-ADF01D4FD041}"/>
              </a:ext>
            </a:extLst>
          </p:cNvPr>
          <p:cNvPicPr>
            <a:picLocks noChangeAspect="1"/>
          </p:cNvPicPr>
          <p:nvPr/>
        </p:nvPicPr>
        <p:blipFill>
          <a:blip r:embed="rId4"/>
          <a:stretch>
            <a:fillRect/>
          </a:stretch>
        </p:blipFill>
        <p:spPr>
          <a:xfrm>
            <a:off x="6356363" y="4412193"/>
            <a:ext cx="536494" cy="395597"/>
          </a:xfrm>
          <a:prstGeom prst="rect">
            <a:avLst/>
          </a:prstGeom>
        </p:spPr>
      </p:pic>
      <p:sp>
        <p:nvSpPr>
          <p:cNvPr id="10" name="PoljeZBesedilom 9">
            <a:extLst>
              <a:ext uri="{FF2B5EF4-FFF2-40B4-BE49-F238E27FC236}">
                <a16:creationId xmlns:a16="http://schemas.microsoft.com/office/drawing/2014/main" xmlns="" id="{A981B34E-E8D3-0D78-7727-824B1D7C25E4}"/>
              </a:ext>
            </a:extLst>
          </p:cNvPr>
          <p:cNvSpPr txBox="1"/>
          <p:nvPr/>
        </p:nvSpPr>
        <p:spPr>
          <a:xfrm>
            <a:off x="7420896" y="3686903"/>
            <a:ext cx="1261377" cy="461665"/>
          </a:xfrm>
          <a:prstGeom prst="rect">
            <a:avLst/>
          </a:prstGeom>
          <a:noFill/>
        </p:spPr>
        <p:txBody>
          <a:bodyPr wrap="square" rtlCol="0">
            <a:spAutoFit/>
          </a:bodyPr>
          <a:lstStyle/>
          <a:p>
            <a:r>
              <a:rPr lang="sl-SI" sz="2400" b="1" dirty="0"/>
              <a:t>90,8 %</a:t>
            </a:r>
          </a:p>
        </p:txBody>
      </p:sp>
      <p:sp>
        <p:nvSpPr>
          <p:cNvPr id="11" name="PoljeZBesedilom 10">
            <a:extLst>
              <a:ext uri="{FF2B5EF4-FFF2-40B4-BE49-F238E27FC236}">
                <a16:creationId xmlns:a16="http://schemas.microsoft.com/office/drawing/2014/main" xmlns="" id="{5671D1BF-33F2-2CDD-DAAC-35C916F1916F}"/>
              </a:ext>
            </a:extLst>
          </p:cNvPr>
          <p:cNvSpPr txBox="1"/>
          <p:nvPr/>
        </p:nvSpPr>
        <p:spPr>
          <a:xfrm>
            <a:off x="7340925" y="4379160"/>
            <a:ext cx="1238638" cy="461665"/>
          </a:xfrm>
          <a:prstGeom prst="rect">
            <a:avLst/>
          </a:prstGeom>
          <a:noFill/>
        </p:spPr>
        <p:txBody>
          <a:bodyPr wrap="square" rtlCol="0">
            <a:spAutoFit/>
          </a:bodyPr>
          <a:lstStyle/>
          <a:p>
            <a:r>
              <a:rPr lang="sl-SI" b="1" dirty="0"/>
              <a:t>   </a:t>
            </a:r>
            <a:r>
              <a:rPr lang="sl-SI" sz="2400" b="1" dirty="0"/>
              <a:t>2,3 %</a:t>
            </a:r>
          </a:p>
        </p:txBody>
      </p:sp>
      <p:sp>
        <p:nvSpPr>
          <p:cNvPr id="12" name="PoljeZBesedilom 11">
            <a:extLst>
              <a:ext uri="{FF2B5EF4-FFF2-40B4-BE49-F238E27FC236}">
                <a16:creationId xmlns:a16="http://schemas.microsoft.com/office/drawing/2014/main" xmlns="" id="{A30B4F2F-C28F-9D20-1C29-DD2CD6C1FC71}"/>
              </a:ext>
            </a:extLst>
          </p:cNvPr>
          <p:cNvSpPr txBox="1"/>
          <p:nvPr/>
        </p:nvSpPr>
        <p:spPr>
          <a:xfrm>
            <a:off x="7329227" y="5033064"/>
            <a:ext cx="1158667" cy="461665"/>
          </a:xfrm>
          <a:prstGeom prst="rect">
            <a:avLst/>
          </a:prstGeom>
          <a:noFill/>
        </p:spPr>
        <p:txBody>
          <a:bodyPr wrap="square" rtlCol="0">
            <a:spAutoFit/>
          </a:bodyPr>
          <a:lstStyle/>
          <a:p>
            <a:r>
              <a:rPr lang="sl-SI" dirty="0"/>
              <a:t>   </a:t>
            </a:r>
            <a:r>
              <a:rPr lang="sl-SI" sz="2400" b="1" dirty="0"/>
              <a:t>6,9 %</a:t>
            </a:r>
          </a:p>
        </p:txBody>
      </p:sp>
      <p:sp>
        <p:nvSpPr>
          <p:cNvPr id="13" name="PoljeZBesedilom 12">
            <a:extLst>
              <a:ext uri="{FF2B5EF4-FFF2-40B4-BE49-F238E27FC236}">
                <a16:creationId xmlns:a16="http://schemas.microsoft.com/office/drawing/2014/main" xmlns="" id="{5B07A614-40E8-BB42-4BD9-008F8378DA0B}"/>
              </a:ext>
            </a:extLst>
          </p:cNvPr>
          <p:cNvSpPr txBox="1"/>
          <p:nvPr/>
        </p:nvSpPr>
        <p:spPr>
          <a:xfrm>
            <a:off x="1003865" y="595014"/>
            <a:ext cx="9552476" cy="861774"/>
          </a:xfrm>
          <a:prstGeom prst="rect">
            <a:avLst/>
          </a:prstGeom>
          <a:noFill/>
        </p:spPr>
        <p:txBody>
          <a:bodyPr wrap="square" rtlCol="0">
            <a:spAutoFit/>
          </a:bodyPr>
          <a:lstStyle/>
          <a:p>
            <a:r>
              <a:rPr lang="sl-SI" sz="5000" cap="all" spc="100" dirty="0">
                <a:solidFill>
                  <a:schemeClr val="tx1">
                    <a:lumMod val="95000"/>
                    <a:lumOff val="5000"/>
                  </a:schemeClr>
                </a:solidFill>
                <a:latin typeface="+mj-lt"/>
                <a:ea typeface="+mj-ea"/>
                <a:cs typeface="+mj-cs"/>
              </a:rPr>
              <a:t>Neobvezni izbirni tuji jezik 1. razred</a:t>
            </a:r>
          </a:p>
        </p:txBody>
      </p:sp>
    </p:spTree>
    <p:extLst>
      <p:ext uri="{BB962C8B-B14F-4D97-AF65-F5344CB8AC3E}">
        <p14:creationId xmlns:p14="http://schemas.microsoft.com/office/powerpoint/2010/main" val="142238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924E133569114E81DB2CFCAA033B64" ma:contentTypeVersion="2" ma:contentTypeDescription="Create a new document." ma:contentTypeScope="" ma:versionID="83e4b6643b0db25f7d937c3afe86ff3c">
  <xsd:schema xmlns:xsd="http://www.w3.org/2001/XMLSchema" xmlns:xs="http://www.w3.org/2001/XMLSchema" xmlns:p="http://schemas.microsoft.com/office/2006/metadata/properties" xmlns:ns2="5062380e-f82a-4a43-81f8-699841744a6e" targetNamespace="http://schemas.microsoft.com/office/2006/metadata/properties" ma:root="true" ma:fieldsID="8ce3ef933c0bf4171995e3e19653cb69" ns2:_="">
    <xsd:import namespace="5062380e-f82a-4a43-81f8-699841744a6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2380e-f82a-4a43-81f8-699841744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DBB83-77C1-4099-A0AA-289882E745E2}">
  <ds:schemaRefs>
    <ds:schemaRef ds:uri="http://purl.org/dc/dcmitype/"/>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4873beb7-5857-4685-be1f-d57550cc96cc"/>
    <ds:schemaRef ds:uri="http://www.w3.org/XML/1998/namespace"/>
  </ds:schemaRefs>
</ds:datastoreItem>
</file>

<file path=customXml/itemProps2.xml><?xml version="1.0" encoding="utf-8"?>
<ds:datastoreItem xmlns:ds="http://schemas.openxmlformats.org/officeDocument/2006/customXml" ds:itemID="{B913B35E-B5A9-4616-A7C8-F287FD2FFD73}"/>
</file>

<file path=customXml/itemProps3.xml><?xml version="1.0" encoding="utf-8"?>
<ds:datastoreItem xmlns:ds="http://schemas.openxmlformats.org/officeDocument/2006/customXml" ds:itemID="{19F4943B-8AB5-4A90-809C-3743898CCD86}"/>
</file>

<file path=docProps/app.xml><?xml version="1.0" encoding="utf-8"?>
<Properties xmlns="http://schemas.openxmlformats.org/officeDocument/2006/extended-properties" xmlns:vt="http://schemas.openxmlformats.org/officeDocument/2006/docPropsVTypes">
  <Template>Integral</Template>
  <TotalTime>0</TotalTime>
  <Words>1578</Words>
  <Application>Microsoft Office PowerPoint</Application>
  <PresentationFormat>Širokozaslonsko</PresentationFormat>
  <Paragraphs>563</Paragraphs>
  <Slides>33</Slides>
  <Notes>0</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33</vt:i4>
      </vt:variant>
    </vt:vector>
  </HeadingPairs>
  <TitlesOfParts>
    <vt:vector size="44" baseType="lpstr">
      <vt:lpstr>Aharoni</vt:lpstr>
      <vt:lpstr>Arial</vt:lpstr>
      <vt:lpstr>Arial Narrow</vt:lpstr>
      <vt:lpstr>Calibri</vt:lpstr>
      <vt:lpstr>Euphemia</vt:lpstr>
      <vt:lpstr>Times New Roman</vt:lpstr>
      <vt:lpstr>Tw Cen MT</vt:lpstr>
      <vt:lpstr>Tw Cen MT Condensed</vt:lpstr>
      <vt:lpstr>Wingdings</vt:lpstr>
      <vt:lpstr>Wingdings 3</vt:lpstr>
      <vt:lpstr>Integral</vt:lpstr>
      <vt:lpstr>Spremembe zakona  o osnovni šoli</vt:lpstr>
      <vt:lpstr>Kaj dopolnjujemo in kaj spreminjamo ?</vt:lpstr>
      <vt:lpstr>PowerPointova predstavitev</vt:lpstr>
      <vt:lpstr>Spremembe in dopolnitve členov</vt:lpstr>
      <vt:lpstr>PowerPointova predstavitev</vt:lpstr>
      <vt:lpstr>PowerPointova predstavitev</vt:lpstr>
      <vt:lpstr>PowerPointova predstavitev</vt:lpstr>
      <vt:lpstr>UVEDBA DVEH TUJIH JEZIKOV V OBVEZNI PROGRAM</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POSODOBITEV RAZŠIRJENEGA PROGRAMA</vt:lpstr>
      <vt:lpstr>PowerPointova predstavitev</vt:lpstr>
      <vt:lpstr>PowerPointova predstavitev</vt:lpstr>
      <vt:lpstr>Razširjeni program OŠ – kalkulacija </vt:lpstr>
      <vt:lpstr>PowerPointova predstavitev</vt:lpstr>
      <vt:lpstr>PowerPointova predstavitev</vt:lpstr>
      <vt:lpstr>PowerPointova predstavitev</vt:lpstr>
      <vt:lpstr>NACIONALNO PREVERJANJE ZNANJA (NPZ)</vt:lpstr>
      <vt:lpstr>PowerPointova predstavitev</vt:lpstr>
      <vt:lpstr>PowerPointova predstavitev</vt:lpstr>
      <vt:lpstr>PowerPointova predstavitev</vt:lpstr>
      <vt:lpstr>PowerPointova predstavitev</vt:lpstr>
      <vt:lpstr>IZOBRAŽEVANJE NA DOMU</vt:lpstr>
      <vt:lpstr>PowerPointova predstavitev</vt:lpstr>
      <vt:lpstr>Izobraževanje na domu - ocenjeVanje</vt:lpstr>
      <vt:lpstr>Zakon in pravilniki</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2023-02-04T22:29:42Z</dcterms:created>
  <dcterms:modified xsi:type="dcterms:W3CDTF">2023-03-21T17:42:31Z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0x0101004B924E133569114E81DB2CFCAA033B64</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