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1" r:id="rId4"/>
  </p:sldMasterIdLst>
  <p:notesMasterIdLst>
    <p:notesMasterId r:id="rId13"/>
  </p:notesMasterIdLst>
  <p:sldIdLst>
    <p:sldId id="256" r:id="rId5"/>
    <p:sldId id="264" r:id="rId6"/>
    <p:sldId id="265" r:id="rId7"/>
    <p:sldId id="258" r:id="rId8"/>
    <p:sldId id="257" r:id="rId9"/>
    <p:sldId id="263" r:id="rId10"/>
    <p:sldId id="268" r:id="rId11"/>
    <p:sldId id="266" r:id="rId12"/>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3922" autoAdjust="0"/>
  </p:normalViewPr>
  <p:slideViewPr>
    <p:cSldViewPr snapToGrid="0">
      <p:cViewPr varScale="1">
        <p:scale>
          <a:sx n="69" d="100"/>
          <a:sy n="69" d="100"/>
        </p:scale>
        <p:origin x="123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D0F012-9541-4BBF-9A95-2A2E7ACD8264}"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9A634694-6196-4401-90BF-1AFD62052BAC}">
      <dgm:prSet/>
      <dgm:spPr/>
      <dgm:t>
        <a:bodyPr/>
        <a:lstStyle/>
        <a:p>
          <a:r>
            <a:rPr lang="sl-SI" dirty="0"/>
            <a:t>Vizija - inkluzija za optimalni razvoj otrok</a:t>
          </a:r>
          <a:endParaRPr lang="en-US" dirty="0"/>
        </a:p>
      </dgm:t>
    </dgm:pt>
    <dgm:pt modelId="{094AE485-4103-4253-ADC6-BC03B28EEA53}" type="parTrans" cxnId="{FCF78676-078A-4A9C-8980-70325F74AC36}">
      <dgm:prSet/>
      <dgm:spPr/>
      <dgm:t>
        <a:bodyPr/>
        <a:lstStyle/>
        <a:p>
          <a:endParaRPr lang="en-US"/>
        </a:p>
      </dgm:t>
    </dgm:pt>
    <dgm:pt modelId="{B739DDAF-6FFD-4501-9FFE-2CC8BAC763E5}" type="sibTrans" cxnId="{FCF78676-078A-4A9C-8980-70325F74AC36}">
      <dgm:prSet/>
      <dgm:spPr/>
      <dgm:t>
        <a:bodyPr/>
        <a:lstStyle/>
        <a:p>
          <a:endParaRPr lang="en-US"/>
        </a:p>
      </dgm:t>
    </dgm:pt>
    <dgm:pt modelId="{CC2C2EDB-85E0-4166-9927-04C2BB28035E}">
      <dgm:prSet/>
      <dgm:spPr/>
      <dgm:t>
        <a:bodyPr/>
        <a:lstStyle/>
        <a:p>
          <a:r>
            <a:rPr lang="sl-SI" dirty="0"/>
            <a:t>Konkretizacija – </a:t>
          </a:r>
          <a:br>
            <a:rPr lang="sl-SI" dirty="0"/>
          </a:br>
          <a:r>
            <a:rPr lang="sl-SI" dirty="0"/>
            <a:t>usmerjanje zakonodaje v smer, ki bo omogočala uvajanje inkluzije; </a:t>
          </a:r>
          <a:br>
            <a:rPr lang="sl-SI" dirty="0"/>
          </a:br>
          <a:r>
            <a:rPr lang="sl-SI" dirty="0"/>
            <a:t>nov zakon z novim imenom</a:t>
          </a:r>
          <a:endParaRPr lang="en-US" dirty="0"/>
        </a:p>
      </dgm:t>
    </dgm:pt>
    <dgm:pt modelId="{28BD2E59-7A16-43A3-B669-4D3D950B916B}" type="parTrans" cxnId="{16931B35-9D08-4839-ABAC-B1D4E9390625}">
      <dgm:prSet/>
      <dgm:spPr/>
      <dgm:t>
        <a:bodyPr/>
        <a:lstStyle/>
        <a:p>
          <a:endParaRPr lang="en-US"/>
        </a:p>
      </dgm:t>
    </dgm:pt>
    <dgm:pt modelId="{B86A6EE7-90E7-4ED4-82C4-2F55A5B47EA5}" type="sibTrans" cxnId="{16931B35-9D08-4839-ABAC-B1D4E9390625}">
      <dgm:prSet/>
      <dgm:spPr/>
      <dgm:t>
        <a:bodyPr/>
        <a:lstStyle/>
        <a:p>
          <a:endParaRPr lang="en-US"/>
        </a:p>
      </dgm:t>
    </dgm:pt>
    <dgm:pt modelId="{4D252E99-CBA8-49EB-BA7A-0AE228B69636}" type="pres">
      <dgm:prSet presAssocID="{17D0F012-9541-4BBF-9A95-2A2E7ACD8264}" presName="hierChild1" presStyleCnt="0">
        <dgm:presLayoutVars>
          <dgm:chPref val="1"/>
          <dgm:dir/>
          <dgm:animOne val="branch"/>
          <dgm:animLvl val="lvl"/>
          <dgm:resizeHandles/>
        </dgm:presLayoutVars>
      </dgm:prSet>
      <dgm:spPr/>
    </dgm:pt>
    <dgm:pt modelId="{D1680104-EBA2-4BD7-95C2-4B39F46B2D6B}" type="pres">
      <dgm:prSet presAssocID="{9A634694-6196-4401-90BF-1AFD62052BAC}" presName="hierRoot1" presStyleCnt="0"/>
      <dgm:spPr/>
    </dgm:pt>
    <dgm:pt modelId="{92A9409F-2196-4A43-AC92-32E7DF45B156}" type="pres">
      <dgm:prSet presAssocID="{9A634694-6196-4401-90BF-1AFD62052BAC}" presName="composite" presStyleCnt="0"/>
      <dgm:spPr/>
    </dgm:pt>
    <dgm:pt modelId="{4E960BEE-4D32-4B83-87CA-CECFEFEE2852}" type="pres">
      <dgm:prSet presAssocID="{9A634694-6196-4401-90BF-1AFD62052BAC}" presName="background" presStyleLbl="node0" presStyleIdx="0" presStyleCnt="2"/>
      <dgm:spPr/>
    </dgm:pt>
    <dgm:pt modelId="{BAB0115B-F633-4079-82BE-690334489B29}" type="pres">
      <dgm:prSet presAssocID="{9A634694-6196-4401-90BF-1AFD62052BAC}" presName="text" presStyleLbl="fgAcc0" presStyleIdx="0" presStyleCnt="2">
        <dgm:presLayoutVars>
          <dgm:chPref val="3"/>
        </dgm:presLayoutVars>
      </dgm:prSet>
      <dgm:spPr/>
    </dgm:pt>
    <dgm:pt modelId="{FF40EDBB-2D7C-4065-AC15-7A5013D4216A}" type="pres">
      <dgm:prSet presAssocID="{9A634694-6196-4401-90BF-1AFD62052BAC}" presName="hierChild2" presStyleCnt="0"/>
      <dgm:spPr/>
    </dgm:pt>
    <dgm:pt modelId="{B29C5F56-04CB-486A-8D24-DB03580B53C9}" type="pres">
      <dgm:prSet presAssocID="{CC2C2EDB-85E0-4166-9927-04C2BB28035E}" presName="hierRoot1" presStyleCnt="0"/>
      <dgm:spPr/>
    </dgm:pt>
    <dgm:pt modelId="{6C3FFE59-29DC-454E-84AF-FAD85F9DFC9A}" type="pres">
      <dgm:prSet presAssocID="{CC2C2EDB-85E0-4166-9927-04C2BB28035E}" presName="composite" presStyleCnt="0"/>
      <dgm:spPr/>
    </dgm:pt>
    <dgm:pt modelId="{92F5587B-86AE-48CA-97B5-4F79266742DC}" type="pres">
      <dgm:prSet presAssocID="{CC2C2EDB-85E0-4166-9927-04C2BB28035E}" presName="background" presStyleLbl="node0" presStyleIdx="1" presStyleCnt="2"/>
      <dgm:spPr/>
    </dgm:pt>
    <dgm:pt modelId="{CF9AE52C-E8BC-42D0-B840-38F957824DAC}" type="pres">
      <dgm:prSet presAssocID="{CC2C2EDB-85E0-4166-9927-04C2BB28035E}" presName="text" presStyleLbl="fgAcc0" presStyleIdx="1" presStyleCnt="2">
        <dgm:presLayoutVars>
          <dgm:chPref val="3"/>
        </dgm:presLayoutVars>
      </dgm:prSet>
      <dgm:spPr/>
    </dgm:pt>
    <dgm:pt modelId="{D783B9DF-81CF-4E62-B492-302365AE7E11}" type="pres">
      <dgm:prSet presAssocID="{CC2C2EDB-85E0-4166-9927-04C2BB28035E}" presName="hierChild2" presStyleCnt="0"/>
      <dgm:spPr/>
    </dgm:pt>
  </dgm:ptLst>
  <dgm:cxnLst>
    <dgm:cxn modelId="{A6A28203-11B3-4D86-AA8D-5D42099E0479}" type="presOf" srcId="{17D0F012-9541-4BBF-9A95-2A2E7ACD8264}" destId="{4D252E99-CBA8-49EB-BA7A-0AE228B69636}" srcOrd="0" destOrd="0" presId="urn:microsoft.com/office/officeart/2005/8/layout/hierarchy1"/>
    <dgm:cxn modelId="{16931B35-9D08-4839-ABAC-B1D4E9390625}" srcId="{17D0F012-9541-4BBF-9A95-2A2E7ACD8264}" destId="{CC2C2EDB-85E0-4166-9927-04C2BB28035E}" srcOrd="1" destOrd="0" parTransId="{28BD2E59-7A16-43A3-B669-4D3D950B916B}" sibTransId="{B86A6EE7-90E7-4ED4-82C4-2F55A5B47EA5}"/>
    <dgm:cxn modelId="{12F50B61-7D46-4F4F-9D30-9A4CAD2B74CB}" type="presOf" srcId="{9A634694-6196-4401-90BF-1AFD62052BAC}" destId="{BAB0115B-F633-4079-82BE-690334489B29}" srcOrd="0" destOrd="0" presId="urn:microsoft.com/office/officeart/2005/8/layout/hierarchy1"/>
    <dgm:cxn modelId="{FCF78676-078A-4A9C-8980-70325F74AC36}" srcId="{17D0F012-9541-4BBF-9A95-2A2E7ACD8264}" destId="{9A634694-6196-4401-90BF-1AFD62052BAC}" srcOrd="0" destOrd="0" parTransId="{094AE485-4103-4253-ADC6-BC03B28EEA53}" sibTransId="{B739DDAF-6FFD-4501-9FFE-2CC8BAC763E5}"/>
    <dgm:cxn modelId="{C269C4FD-EFAD-4FED-B2C1-346B02E9415A}" type="presOf" srcId="{CC2C2EDB-85E0-4166-9927-04C2BB28035E}" destId="{CF9AE52C-E8BC-42D0-B840-38F957824DAC}" srcOrd="0" destOrd="0" presId="urn:microsoft.com/office/officeart/2005/8/layout/hierarchy1"/>
    <dgm:cxn modelId="{4CDF6F8E-7EF5-47A0-8420-891DC19A2004}" type="presParOf" srcId="{4D252E99-CBA8-49EB-BA7A-0AE228B69636}" destId="{D1680104-EBA2-4BD7-95C2-4B39F46B2D6B}" srcOrd="0" destOrd="0" presId="urn:microsoft.com/office/officeart/2005/8/layout/hierarchy1"/>
    <dgm:cxn modelId="{21A42F86-E9CF-408F-8888-A81EC6EA32FA}" type="presParOf" srcId="{D1680104-EBA2-4BD7-95C2-4B39F46B2D6B}" destId="{92A9409F-2196-4A43-AC92-32E7DF45B156}" srcOrd="0" destOrd="0" presId="urn:microsoft.com/office/officeart/2005/8/layout/hierarchy1"/>
    <dgm:cxn modelId="{0C180700-4A1D-4ADC-B992-F33DED89AF92}" type="presParOf" srcId="{92A9409F-2196-4A43-AC92-32E7DF45B156}" destId="{4E960BEE-4D32-4B83-87CA-CECFEFEE2852}" srcOrd="0" destOrd="0" presId="urn:microsoft.com/office/officeart/2005/8/layout/hierarchy1"/>
    <dgm:cxn modelId="{9FFAE97F-EF3D-4957-963A-DF029D3CE33C}" type="presParOf" srcId="{92A9409F-2196-4A43-AC92-32E7DF45B156}" destId="{BAB0115B-F633-4079-82BE-690334489B29}" srcOrd="1" destOrd="0" presId="urn:microsoft.com/office/officeart/2005/8/layout/hierarchy1"/>
    <dgm:cxn modelId="{CDABF13B-76D2-454F-97FF-72CF37E0D9A5}" type="presParOf" srcId="{D1680104-EBA2-4BD7-95C2-4B39F46B2D6B}" destId="{FF40EDBB-2D7C-4065-AC15-7A5013D4216A}" srcOrd="1" destOrd="0" presId="urn:microsoft.com/office/officeart/2005/8/layout/hierarchy1"/>
    <dgm:cxn modelId="{087BABD9-AA6F-4B6D-804C-DB5463B72E99}" type="presParOf" srcId="{4D252E99-CBA8-49EB-BA7A-0AE228B69636}" destId="{B29C5F56-04CB-486A-8D24-DB03580B53C9}" srcOrd="1" destOrd="0" presId="urn:microsoft.com/office/officeart/2005/8/layout/hierarchy1"/>
    <dgm:cxn modelId="{01A3809D-34C6-48C9-88E2-370731CC1E3E}" type="presParOf" srcId="{B29C5F56-04CB-486A-8D24-DB03580B53C9}" destId="{6C3FFE59-29DC-454E-84AF-FAD85F9DFC9A}" srcOrd="0" destOrd="0" presId="urn:microsoft.com/office/officeart/2005/8/layout/hierarchy1"/>
    <dgm:cxn modelId="{21A29264-6160-4A44-BDD9-1D16324F0FFD}" type="presParOf" srcId="{6C3FFE59-29DC-454E-84AF-FAD85F9DFC9A}" destId="{92F5587B-86AE-48CA-97B5-4F79266742DC}" srcOrd="0" destOrd="0" presId="urn:microsoft.com/office/officeart/2005/8/layout/hierarchy1"/>
    <dgm:cxn modelId="{12E223DF-45E9-4A7E-966F-05A981E50A47}" type="presParOf" srcId="{6C3FFE59-29DC-454E-84AF-FAD85F9DFC9A}" destId="{CF9AE52C-E8BC-42D0-B840-38F957824DAC}" srcOrd="1" destOrd="0" presId="urn:microsoft.com/office/officeart/2005/8/layout/hierarchy1"/>
    <dgm:cxn modelId="{C00BCABE-B6C8-483E-A8F7-D59063631BBC}" type="presParOf" srcId="{B29C5F56-04CB-486A-8D24-DB03580B53C9}" destId="{D783B9DF-81CF-4E62-B492-302365AE7E1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960BEE-4D32-4B83-87CA-CECFEFEE2852}">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B0115B-F633-4079-82BE-690334489B29}">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sl-SI" sz="2800" kern="1200" dirty="0"/>
            <a:t>Vizija - inkluzija za optimalni razvoj otrok</a:t>
          </a:r>
          <a:endParaRPr lang="en-US" sz="2800" kern="1200" dirty="0"/>
        </a:p>
      </dsp:txBody>
      <dsp:txXfrm>
        <a:off x="696297" y="538547"/>
        <a:ext cx="4171627" cy="2590157"/>
      </dsp:txXfrm>
    </dsp:sp>
    <dsp:sp modelId="{92F5587B-86AE-48CA-97B5-4F79266742DC}">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9AE52C-E8BC-42D0-B840-38F957824DAC}">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sl-SI" sz="2800" kern="1200" dirty="0"/>
            <a:t>Konkretizacija – </a:t>
          </a:r>
          <a:br>
            <a:rPr lang="sl-SI" sz="2800" kern="1200" dirty="0"/>
          </a:br>
          <a:r>
            <a:rPr lang="sl-SI" sz="2800" kern="1200" dirty="0"/>
            <a:t>usmerjanje zakonodaje v smer, ki bo omogočala uvajanje inkluzije; </a:t>
          </a:r>
          <a:br>
            <a:rPr lang="sl-SI" sz="2800" kern="1200" dirty="0"/>
          </a:br>
          <a:r>
            <a:rPr lang="sl-SI" sz="2800" kern="1200" dirty="0"/>
            <a:t>nov zakon z novim imenom</a:t>
          </a:r>
          <a:endParaRPr lang="en-US" sz="2800" kern="1200" dirty="0"/>
        </a:p>
      </dsp:txBody>
      <dsp:txXfrm>
        <a:off x="5991936" y="538547"/>
        <a:ext cx="4171627" cy="25901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1D6E0E-45DA-44C5-8901-FA912DD89C9D}" type="datetimeFigureOut">
              <a:rPr lang="sl-SI" smtClean="0"/>
              <a:t>25. 09. 2023</a:t>
            </a:fld>
            <a:endParaRPr lang="sl-SI"/>
          </a:p>
        </p:txBody>
      </p:sp>
      <p:sp>
        <p:nvSpPr>
          <p:cNvPr id="4" name="Označba mesta stranske slik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6" name="Označba mesta no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E8A7F8-E033-47F6-ABFD-778CC9E9D244}" type="slidenum">
              <a:rPr lang="sl-SI" smtClean="0"/>
              <a:t>‹#›</a:t>
            </a:fld>
            <a:endParaRPr lang="sl-SI"/>
          </a:p>
        </p:txBody>
      </p:sp>
    </p:spTree>
    <p:extLst>
      <p:ext uri="{BB962C8B-B14F-4D97-AF65-F5344CB8AC3E}">
        <p14:creationId xmlns:p14="http://schemas.microsoft.com/office/powerpoint/2010/main" val="2038600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dirty="0"/>
              <a:t>V začetku razvoja se je inkluzivno izobraževanje sicer nanašalo predvsem na vključevanje otrok s posebnimi potrebami v redne vzgojno-izobraževalne institucije, ko lahko govorimo o </a:t>
            </a:r>
            <a:r>
              <a:rPr lang="sl-SI" dirty="0" err="1"/>
              <a:t>t.i</a:t>
            </a:r>
            <a:r>
              <a:rPr lang="sl-SI" dirty="0"/>
              <a:t>. ožji definiciji (</a:t>
            </a:r>
            <a:r>
              <a:rPr lang="sl-SI" dirty="0" err="1"/>
              <a:t>Ainscow</a:t>
            </a:r>
            <a:r>
              <a:rPr lang="sl-SI" dirty="0"/>
              <a:t> idr., 2006), vendar se je sčasoma utrdila </a:t>
            </a:r>
            <a:r>
              <a:rPr lang="sl-SI" dirty="0" err="1"/>
              <a:t>t.i</a:t>
            </a:r>
            <a:r>
              <a:rPr lang="sl-SI" dirty="0"/>
              <a:t>. širša definicija, ki vključuje vzgojno-izobraževalne izkušnje vseh otrok in tako pripomore k izboljševanju celotnih izobraževalnih sistemov (</a:t>
            </a:r>
            <a:r>
              <a:rPr lang="sl-SI" dirty="0" err="1"/>
              <a:t>Ainscow</a:t>
            </a:r>
            <a:r>
              <a:rPr lang="sl-SI" dirty="0"/>
              <a:t>, 2020).</a:t>
            </a:r>
          </a:p>
          <a:p>
            <a:endParaRPr lang="sl-SI" dirty="0"/>
          </a:p>
        </p:txBody>
      </p:sp>
      <p:sp>
        <p:nvSpPr>
          <p:cNvPr id="4" name="Označba mesta številke diapozitiva 3"/>
          <p:cNvSpPr>
            <a:spLocks noGrp="1"/>
          </p:cNvSpPr>
          <p:nvPr>
            <p:ph type="sldNum" sz="quarter" idx="5"/>
          </p:nvPr>
        </p:nvSpPr>
        <p:spPr/>
        <p:txBody>
          <a:bodyPr/>
          <a:lstStyle/>
          <a:p>
            <a:fld id="{FCE8A7F8-E033-47F6-ABFD-778CC9E9D244}" type="slidenum">
              <a:rPr lang="sl-SI" smtClean="0"/>
              <a:t>2</a:t>
            </a:fld>
            <a:endParaRPr lang="sl-SI"/>
          </a:p>
        </p:txBody>
      </p:sp>
    </p:spTree>
    <p:extLst>
      <p:ext uri="{BB962C8B-B14F-4D97-AF65-F5344CB8AC3E}">
        <p14:creationId xmlns:p14="http://schemas.microsoft.com/office/powerpoint/2010/main" val="1939939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dirty="0"/>
              <a:t>Vse to so prvine, ki so skladne s pojmovanjem inkluzivnega okolja v vzgoji in izobraževanju, še najmanj (ali pa najbolj) morda eksplicitne določbe, vezane na OPP, saj so na tak  način obravnavane drugače, kot drugi</a:t>
            </a:r>
          </a:p>
          <a:p>
            <a:endParaRPr lang="sl-SI" dirty="0"/>
          </a:p>
          <a:p>
            <a:r>
              <a:rPr lang="sl-SI" dirty="0"/>
              <a:t>Obstajajo še številne smernice, ki nagovarjajo posamezne skupine</a:t>
            </a:r>
          </a:p>
        </p:txBody>
      </p:sp>
      <p:sp>
        <p:nvSpPr>
          <p:cNvPr id="4" name="Označba mesta številke diapozitiva 3"/>
          <p:cNvSpPr>
            <a:spLocks noGrp="1"/>
          </p:cNvSpPr>
          <p:nvPr>
            <p:ph type="sldNum" sz="quarter" idx="5"/>
          </p:nvPr>
        </p:nvSpPr>
        <p:spPr/>
        <p:txBody>
          <a:bodyPr/>
          <a:lstStyle/>
          <a:p>
            <a:fld id="{FCE8A7F8-E033-47F6-ABFD-778CC9E9D244}" type="slidenum">
              <a:rPr lang="sl-SI" smtClean="0"/>
              <a:t>4</a:t>
            </a:fld>
            <a:endParaRPr lang="sl-SI"/>
          </a:p>
        </p:txBody>
      </p:sp>
    </p:spTree>
    <p:extLst>
      <p:ext uri="{BB962C8B-B14F-4D97-AF65-F5344CB8AC3E}">
        <p14:creationId xmlns:p14="http://schemas.microsoft.com/office/powerpoint/2010/main" val="806546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a:lnSpc>
                <a:spcPct val="115000"/>
              </a:lnSpc>
              <a:spcAft>
                <a:spcPts val="1000"/>
              </a:spcAft>
            </a:pPr>
            <a:r>
              <a:rPr lang="sl-SI" sz="1800" dirty="0">
                <a:effectLst/>
                <a:latin typeface="Arial" panose="020B0604020202020204" pitchFamily="34" charset="0"/>
                <a:ea typeface="Calibri" panose="020F0502020204030204" pitchFamily="34" charset="0"/>
                <a:cs typeface="Times New Roman" panose="02020603050405020304" pitchFamily="18" charset="0"/>
              </a:rPr>
              <a:t>Danes smo veliko govorili o različnih vidikih in možnostih vzpostavljanja varnega, spodbudnega  in vključujočega učnega okolja.</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sl-SI" sz="1800" dirty="0">
                <a:effectLst/>
                <a:latin typeface="Arial" panose="020B0604020202020204" pitchFamily="34" charset="0"/>
                <a:ea typeface="Calibri" panose="020F0502020204030204" pitchFamily="34" charset="0"/>
                <a:cs typeface="Times New Roman" panose="02020603050405020304" pitchFamily="18" charset="0"/>
              </a:rPr>
              <a:t>In krasno je, da toliko ljudi razmišlja o tem pomembnem vidiku vzgojno-izobraževalnega sistema.</a:t>
            </a:r>
          </a:p>
          <a:p>
            <a:pPr>
              <a:lnSpc>
                <a:spcPct val="115000"/>
              </a:lnSpc>
              <a:spcAft>
                <a:spcPts val="1000"/>
              </a:spcAft>
            </a:pPr>
            <a:endParaRPr lang="sl-SI" sz="18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sl-SI" sz="1800" dirty="0">
                <a:effectLst/>
                <a:latin typeface="Arial" panose="020B0604020202020204" pitchFamily="34" charset="0"/>
                <a:ea typeface="Calibri" panose="020F0502020204030204" pitchFamily="34" charset="0"/>
                <a:cs typeface="Times New Roman" panose="02020603050405020304" pitchFamily="18" charset="0"/>
              </a:rPr>
              <a:t>Vendarle pa pogrešam vizijo, ki bi jo zastopali odločevalci. Nekdo, ki reče: tako bo, stremeli bomo k temu. </a:t>
            </a:r>
          </a:p>
          <a:p>
            <a:pPr>
              <a:lnSpc>
                <a:spcPct val="115000"/>
              </a:lnSpc>
              <a:spcAft>
                <a:spcPts val="1000"/>
              </a:spcAft>
            </a:pPr>
            <a:r>
              <a:rPr lang="sl-SI" sz="1800" dirty="0">
                <a:effectLst/>
                <a:latin typeface="Arial" panose="020B0604020202020204" pitchFamily="34" charset="0"/>
                <a:ea typeface="Calibri" panose="020F0502020204030204" pitchFamily="34" charset="0"/>
                <a:cs typeface="Times New Roman" panose="02020603050405020304" pitchFamily="18" charset="0"/>
              </a:rPr>
              <a:t>In potem to tudi podpre – organizacijsko in finančno, kar bi omogočilo sistemsko podprt in trajnostni razvoj tega področja (in potem seveda tudi drugih).</a:t>
            </a:r>
          </a:p>
          <a:p>
            <a:pPr>
              <a:lnSpc>
                <a:spcPct val="115000"/>
              </a:lnSpc>
              <a:spcAft>
                <a:spcPts val="1000"/>
              </a:spcAft>
            </a:pPr>
            <a:r>
              <a:rPr lang="sl-SI" sz="1800" dirty="0">
                <a:effectLst/>
                <a:latin typeface="Arial" panose="020B0604020202020204" pitchFamily="34" charset="0"/>
                <a:ea typeface="Calibri" panose="020F0502020204030204" pitchFamily="34" charset="0"/>
                <a:cs typeface="Times New Roman" panose="02020603050405020304" pitchFamily="18" charset="0"/>
              </a:rPr>
              <a:t>Pogrešam vizijo, konsenz, ki se ne ugasne, ko se zamenja vlada, minister, ministrica…</a:t>
            </a:r>
          </a:p>
          <a:p>
            <a:pPr>
              <a:lnSpc>
                <a:spcPct val="115000"/>
              </a:lnSpc>
              <a:spcAft>
                <a:spcPts val="1000"/>
              </a:spcAft>
            </a:pP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l-SI" dirty="0"/>
          </a:p>
        </p:txBody>
      </p:sp>
      <p:sp>
        <p:nvSpPr>
          <p:cNvPr id="4" name="Označba mesta številke diapozitiva 3"/>
          <p:cNvSpPr>
            <a:spLocks noGrp="1"/>
          </p:cNvSpPr>
          <p:nvPr>
            <p:ph type="sldNum" sz="quarter" idx="5"/>
          </p:nvPr>
        </p:nvSpPr>
        <p:spPr/>
        <p:txBody>
          <a:bodyPr/>
          <a:lstStyle/>
          <a:p>
            <a:fld id="{FCE8A7F8-E033-47F6-ABFD-778CC9E9D244}" type="slidenum">
              <a:rPr lang="sl-SI" smtClean="0"/>
              <a:t>5</a:t>
            </a:fld>
            <a:endParaRPr lang="sl-SI"/>
          </a:p>
        </p:txBody>
      </p:sp>
    </p:spTree>
    <p:extLst>
      <p:ext uri="{BB962C8B-B14F-4D97-AF65-F5344CB8AC3E}">
        <p14:creationId xmlns:p14="http://schemas.microsoft.com/office/powerpoint/2010/main" val="3600492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sz="1200" dirty="0">
                <a:effectLst/>
                <a:latin typeface="Times New Roman" panose="02020603050405020304" pitchFamily="18" charset="0"/>
                <a:ea typeface="Calibri" panose="020F0502020204030204" pitchFamily="34" charset="0"/>
              </a:rPr>
              <a:t>Namen inkluzivnega izobraževanja je vsekakor zagotavljanje optimalnih možnosti za razvoj vsem učencem, pri čemer je pomembno, da se izvajajo ukrepi za bolj inkluzivno izobraževanje na več področjih. </a:t>
            </a:r>
          </a:p>
          <a:p>
            <a:endParaRPr lang="sl-SI" dirty="0"/>
          </a:p>
        </p:txBody>
      </p:sp>
      <p:sp>
        <p:nvSpPr>
          <p:cNvPr id="4" name="Označba mesta številke diapozitiva 3"/>
          <p:cNvSpPr>
            <a:spLocks noGrp="1"/>
          </p:cNvSpPr>
          <p:nvPr>
            <p:ph type="sldNum" sz="quarter" idx="5"/>
          </p:nvPr>
        </p:nvSpPr>
        <p:spPr/>
        <p:txBody>
          <a:bodyPr/>
          <a:lstStyle/>
          <a:p>
            <a:fld id="{FCE8A7F8-E033-47F6-ABFD-778CC9E9D244}" type="slidenum">
              <a:rPr lang="sl-SI" smtClean="0"/>
              <a:t>8</a:t>
            </a:fld>
            <a:endParaRPr lang="sl-SI"/>
          </a:p>
        </p:txBody>
      </p:sp>
    </p:spTree>
    <p:extLst>
      <p:ext uri="{BB962C8B-B14F-4D97-AF65-F5344CB8AC3E}">
        <p14:creationId xmlns:p14="http://schemas.microsoft.com/office/powerpoint/2010/main" val="1177663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4C917E0-954B-4D93-89BA-531A92A7AD67}"/>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2857A7CE-9D9E-4ADA-BFA9-8D8CBC2F84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E7F43A39-B616-4629-BA2C-6EB5997DF223}"/>
              </a:ext>
            </a:extLst>
          </p:cNvPr>
          <p:cNvSpPr>
            <a:spLocks noGrp="1"/>
          </p:cNvSpPr>
          <p:nvPr>
            <p:ph type="dt" sz="half" idx="10"/>
          </p:nvPr>
        </p:nvSpPr>
        <p:spPr/>
        <p:txBody>
          <a:bodyPr/>
          <a:lstStyle/>
          <a:p>
            <a:fld id="{CBAEB4DC-72A6-40ED-97E8-84E341303626}" type="datetime1">
              <a:rPr lang="sl-SI" smtClean="0"/>
              <a:t>25. 09. 2023</a:t>
            </a:fld>
            <a:endParaRPr lang="sl-SI"/>
          </a:p>
        </p:txBody>
      </p:sp>
      <p:sp>
        <p:nvSpPr>
          <p:cNvPr id="5" name="Označba mesta noge 4">
            <a:extLst>
              <a:ext uri="{FF2B5EF4-FFF2-40B4-BE49-F238E27FC236}">
                <a16:creationId xmlns:a16="http://schemas.microsoft.com/office/drawing/2014/main" id="{6AAA9936-F5E1-4F56-B2A2-2C5922124C32}"/>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6" name="Označba mesta številke diapozitiva 5">
            <a:extLst>
              <a:ext uri="{FF2B5EF4-FFF2-40B4-BE49-F238E27FC236}">
                <a16:creationId xmlns:a16="http://schemas.microsoft.com/office/drawing/2014/main" id="{6708CF7E-859D-4688-A998-7324757325BA}"/>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1618780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3FB198C-C41A-4D93-8C08-44172C0C9C0B}"/>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B49E0F87-EE66-4DF2-B259-A0EDECCED432}"/>
              </a:ext>
            </a:extLst>
          </p:cNvPr>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BB643FB9-91BE-4269-A321-F5F0E4698A51}"/>
              </a:ext>
            </a:extLst>
          </p:cNvPr>
          <p:cNvSpPr>
            <a:spLocks noGrp="1"/>
          </p:cNvSpPr>
          <p:nvPr>
            <p:ph type="dt" sz="half" idx="10"/>
          </p:nvPr>
        </p:nvSpPr>
        <p:spPr/>
        <p:txBody>
          <a:bodyPr/>
          <a:lstStyle/>
          <a:p>
            <a:fld id="{776C076F-4446-460F-BDAE-19CFDF0234B2}" type="datetime1">
              <a:rPr lang="sl-SI" smtClean="0"/>
              <a:t>25. 09. 2023</a:t>
            </a:fld>
            <a:endParaRPr lang="sl-SI"/>
          </a:p>
        </p:txBody>
      </p:sp>
      <p:sp>
        <p:nvSpPr>
          <p:cNvPr id="5" name="Označba mesta noge 4">
            <a:extLst>
              <a:ext uri="{FF2B5EF4-FFF2-40B4-BE49-F238E27FC236}">
                <a16:creationId xmlns:a16="http://schemas.microsoft.com/office/drawing/2014/main" id="{8498B7C6-A0A0-4F06-8C0C-7D52ECFCFCAA}"/>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6" name="Označba mesta številke diapozitiva 5">
            <a:extLst>
              <a:ext uri="{FF2B5EF4-FFF2-40B4-BE49-F238E27FC236}">
                <a16:creationId xmlns:a16="http://schemas.microsoft.com/office/drawing/2014/main" id="{C667BA1C-FCC4-4C03-A071-929A28A59BD6}"/>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3589923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1BA2B894-9D99-4D90-8B75-5D6B07E96F14}"/>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01F6C61D-3809-428D-8C25-5F78CE9ED744}"/>
              </a:ext>
            </a:extLst>
          </p:cNvPr>
          <p:cNvSpPr>
            <a:spLocks noGrp="1"/>
          </p:cNvSpPr>
          <p:nvPr>
            <p:ph type="body" orient="vert" idx="1"/>
          </p:nvPr>
        </p:nvSpPr>
        <p:spPr>
          <a:xfrm>
            <a:off x="838200" y="365125"/>
            <a:ext cx="7734300" cy="5811838"/>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F34FE2D6-74FC-4CB5-BB3A-1B589E4DD73E}"/>
              </a:ext>
            </a:extLst>
          </p:cNvPr>
          <p:cNvSpPr>
            <a:spLocks noGrp="1"/>
          </p:cNvSpPr>
          <p:nvPr>
            <p:ph type="dt" sz="half" idx="10"/>
          </p:nvPr>
        </p:nvSpPr>
        <p:spPr/>
        <p:txBody>
          <a:bodyPr/>
          <a:lstStyle/>
          <a:p>
            <a:fld id="{807E91D1-F9C6-449A-BB24-43B0A780AA9A}" type="datetime1">
              <a:rPr lang="sl-SI" smtClean="0"/>
              <a:t>25. 09. 2023</a:t>
            </a:fld>
            <a:endParaRPr lang="sl-SI"/>
          </a:p>
        </p:txBody>
      </p:sp>
      <p:sp>
        <p:nvSpPr>
          <p:cNvPr id="5" name="Označba mesta noge 4">
            <a:extLst>
              <a:ext uri="{FF2B5EF4-FFF2-40B4-BE49-F238E27FC236}">
                <a16:creationId xmlns:a16="http://schemas.microsoft.com/office/drawing/2014/main" id="{7091CAC2-04FC-4D8D-82D3-5EBD7D1998F8}"/>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6" name="Označba mesta številke diapozitiva 5">
            <a:extLst>
              <a:ext uri="{FF2B5EF4-FFF2-40B4-BE49-F238E27FC236}">
                <a16:creationId xmlns:a16="http://schemas.microsoft.com/office/drawing/2014/main" id="{362B64EC-EDB5-465A-ADE9-7FFAAF459A00}"/>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3951094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B6FC5B3-DAE3-4FAB-B40A-BD81BCB4469E}"/>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27DD419D-3C2F-488C-8F0C-07F3BBBA790E}"/>
              </a:ext>
            </a:extLst>
          </p:cNvPr>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BDC117FE-F7B5-4E5C-8FAA-09ABCC650722}"/>
              </a:ext>
            </a:extLst>
          </p:cNvPr>
          <p:cNvSpPr>
            <a:spLocks noGrp="1"/>
          </p:cNvSpPr>
          <p:nvPr>
            <p:ph type="dt" sz="half" idx="10"/>
          </p:nvPr>
        </p:nvSpPr>
        <p:spPr/>
        <p:txBody>
          <a:bodyPr/>
          <a:lstStyle/>
          <a:p>
            <a:fld id="{8DAB7645-55FC-4400-9554-E051C8665CA5}" type="datetime1">
              <a:rPr lang="sl-SI" smtClean="0"/>
              <a:t>25. 09. 2023</a:t>
            </a:fld>
            <a:endParaRPr lang="sl-SI"/>
          </a:p>
        </p:txBody>
      </p:sp>
      <p:sp>
        <p:nvSpPr>
          <p:cNvPr id="5" name="Označba mesta noge 4">
            <a:extLst>
              <a:ext uri="{FF2B5EF4-FFF2-40B4-BE49-F238E27FC236}">
                <a16:creationId xmlns:a16="http://schemas.microsoft.com/office/drawing/2014/main" id="{350EC63A-3172-4E52-8417-F3CABEB36A18}"/>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6" name="Označba mesta številke diapozitiva 5">
            <a:extLst>
              <a:ext uri="{FF2B5EF4-FFF2-40B4-BE49-F238E27FC236}">
                <a16:creationId xmlns:a16="http://schemas.microsoft.com/office/drawing/2014/main" id="{C03FD51F-604B-441F-9EDE-0F36D7564F14}"/>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180085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64DD8D1-A6F7-4265-BC0D-4DCF218828C6}"/>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340D898D-4414-486A-A67C-1B63E1E2D9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Uredite sloge besedila matrice</a:t>
            </a:r>
          </a:p>
        </p:txBody>
      </p:sp>
      <p:sp>
        <p:nvSpPr>
          <p:cNvPr id="4" name="Označba mesta datuma 3">
            <a:extLst>
              <a:ext uri="{FF2B5EF4-FFF2-40B4-BE49-F238E27FC236}">
                <a16:creationId xmlns:a16="http://schemas.microsoft.com/office/drawing/2014/main" id="{265AC0C3-6D4F-4391-A175-D3F2157E81F6}"/>
              </a:ext>
            </a:extLst>
          </p:cNvPr>
          <p:cNvSpPr>
            <a:spLocks noGrp="1"/>
          </p:cNvSpPr>
          <p:nvPr>
            <p:ph type="dt" sz="half" idx="10"/>
          </p:nvPr>
        </p:nvSpPr>
        <p:spPr/>
        <p:txBody>
          <a:bodyPr/>
          <a:lstStyle/>
          <a:p>
            <a:fld id="{A6D201AA-496F-49EA-8888-8706574ED7A5}" type="datetime1">
              <a:rPr lang="sl-SI" smtClean="0"/>
              <a:t>25. 09. 2023</a:t>
            </a:fld>
            <a:endParaRPr lang="sl-SI"/>
          </a:p>
        </p:txBody>
      </p:sp>
      <p:sp>
        <p:nvSpPr>
          <p:cNvPr id="5" name="Označba mesta noge 4">
            <a:extLst>
              <a:ext uri="{FF2B5EF4-FFF2-40B4-BE49-F238E27FC236}">
                <a16:creationId xmlns:a16="http://schemas.microsoft.com/office/drawing/2014/main" id="{34A232AA-99B4-4986-8832-A9FB68270EB8}"/>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6" name="Označba mesta številke diapozitiva 5">
            <a:extLst>
              <a:ext uri="{FF2B5EF4-FFF2-40B4-BE49-F238E27FC236}">
                <a16:creationId xmlns:a16="http://schemas.microsoft.com/office/drawing/2014/main" id="{8AD5E0AD-61ED-481C-B032-B9F22D3728A6}"/>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302498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241D308-504A-4E57-89FE-D73F2C0E8750}"/>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1958F820-DCAD-4A72-9097-1795D4CC4103}"/>
              </a:ext>
            </a:extLst>
          </p:cNvPr>
          <p:cNvSpPr>
            <a:spLocks noGrp="1"/>
          </p:cNvSpPr>
          <p:nvPr>
            <p:ph sz="half" idx="1"/>
          </p:nvPr>
        </p:nvSpPr>
        <p:spPr>
          <a:xfrm>
            <a:off x="838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52C0574D-0667-4E7F-9F23-61B04EE77340}"/>
              </a:ext>
            </a:extLst>
          </p:cNvPr>
          <p:cNvSpPr>
            <a:spLocks noGrp="1"/>
          </p:cNvSpPr>
          <p:nvPr>
            <p:ph sz="half" idx="2"/>
          </p:nvPr>
        </p:nvSpPr>
        <p:spPr>
          <a:xfrm>
            <a:off x="6172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B26B9D6C-69B0-419D-956B-9047AD5658AA}"/>
              </a:ext>
            </a:extLst>
          </p:cNvPr>
          <p:cNvSpPr>
            <a:spLocks noGrp="1"/>
          </p:cNvSpPr>
          <p:nvPr>
            <p:ph type="dt" sz="half" idx="10"/>
          </p:nvPr>
        </p:nvSpPr>
        <p:spPr/>
        <p:txBody>
          <a:bodyPr/>
          <a:lstStyle/>
          <a:p>
            <a:fld id="{B7E2D952-8BBF-469F-AD1B-584AE1FB1BDB}" type="datetime1">
              <a:rPr lang="sl-SI" smtClean="0"/>
              <a:t>25. 09. 2023</a:t>
            </a:fld>
            <a:endParaRPr lang="sl-SI"/>
          </a:p>
        </p:txBody>
      </p:sp>
      <p:sp>
        <p:nvSpPr>
          <p:cNvPr id="6" name="Označba mesta noge 5">
            <a:extLst>
              <a:ext uri="{FF2B5EF4-FFF2-40B4-BE49-F238E27FC236}">
                <a16:creationId xmlns:a16="http://schemas.microsoft.com/office/drawing/2014/main" id="{3B640FF2-86EC-4835-9DB9-C3A81EE37FC3}"/>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7" name="Označba mesta številke diapozitiva 6">
            <a:extLst>
              <a:ext uri="{FF2B5EF4-FFF2-40B4-BE49-F238E27FC236}">
                <a16:creationId xmlns:a16="http://schemas.microsoft.com/office/drawing/2014/main" id="{5BD634B0-F424-41A2-A823-4F4FF94656D0}"/>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2042343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414256B-3A5D-4B44-86A1-4B0A5E1C3B5F}"/>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7F636226-7A3E-4239-8749-B5BBB83DA4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Označba mesta vsebine 3">
            <a:extLst>
              <a:ext uri="{FF2B5EF4-FFF2-40B4-BE49-F238E27FC236}">
                <a16:creationId xmlns:a16="http://schemas.microsoft.com/office/drawing/2014/main" id="{7CD53C87-EF64-4F28-B3BC-C1B7BA26E610}"/>
              </a:ext>
            </a:extLst>
          </p:cNvPr>
          <p:cNvSpPr>
            <a:spLocks noGrp="1"/>
          </p:cNvSpPr>
          <p:nvPr>
            <p:ph sz="half" idx="2"/>
          </p:nvPr>
        </p:nvSpPr>
        <p:spPr>
          <a:xfrm>
            <a:off x="839788" y="2505075"/>
            <a:ext cx="5157787"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8763C3E5-3DE0-4E3C-A400-282AFC90E1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Označba mesta vsebine 5">
            <a:extLst>
              <a:ext uri="{FF2B5EF4-FFF2-40B4-BE49-F238E27FC236}">
                <a16:creationId xmlns:a16="http://schemas.microsoft.com/office/drawing/2014/main" id="{D5F04C78-009D-4D5F-AF80-BC3CC897121F}"/>
              </a:ext>
            </a:extLst>
          </p:cNvPr>
          <p:cNvSpPr>
            <a:spLocks noGrp="1"/>
          </p:cNvSpPr>
          <p:nvPr>
            <p:ph sz="quarter" idx="4"/>
          </p:nvPr>
        </p:nvSpPr>
        <p:spPr>
          <a:xfrm>
            <a:off x="6172200" y="2505075"/>
            <a:ext cx="5183188"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0633DFAC-403F-4613-B027-EACAC5B755B8}"/>
              </a:ext>
            </a:extLst>
          </p:cNvPr>
          <p:cNvSpPr>
            <a:spLocks noGrp="1"/>
          </p:cNvSpPr>
          <p:nvPr>
            <p:ph type="dt" sz="half" idx="10"/>
          </p:nvPr>
        </p:nvSpPr>
        <p:spPr/>
        <p:txBody>
          <a:bodyPr/>
          <a:lstStyle/>
          <a:p>
            <a:fld id="{82CCC26C-4CE0-4DDE-B671-59558F6A7CBF}" type="datetime1">
              <a:rPr lang="sl-SI" smtClean="0"/>
              <a:t>25. 09. 2023</a:t>
            </a:fld>
            <a:endParaRPr lang="sl-SI"/>
          </a:p>
        </p:txBody>
      </p:sp>
      <p:sp>
        <p:nvSpPr>
          <p:cNvPr id="8" name="Označba mesta noge 7">
            <a:extLst>
              <a:ext uri="{FF2B5EF4-FFF2-40B4-BE49-F238E27FC236}">
                <a16:creationId xmlns:a16="http://schemas.microsoft.com/office/drawing/2014/main" id="{C348430F-ED46-4D10-8E9B-8DEDD4CCAA7C}"/>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9" name="Označba mesta številke diapozitiva 8">
            <a:extLst>
              <a:ext uri="{FF2B5EF4-FFF2-40B4-BE49-F238E27FC236}">
                <a16:creationId xmlns:a16="http://schemas.microsoft.com/office/drawing/2014/main" id="{E4E0FEFE-E5E0-4CFE-8D0E-7612525B3279}"/>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1358197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DBEB72A-FE89-40AF-9831-AF6DFB312DA2}"/>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8A7A8842-5E3E-43FF-A06D-FC023437174F}"/>
              </a:ext>
            </a:extLst>
          </p:cNvPr>
          <p:cNvSpPr>
            <a:spLocks noGrp="1"/>
          </p:cNvSpPr>
          <p:nvPr>
            <p:ph type="dt" sz="half" idx="10"/>
          </p:nvPr>
        </p:nvSpPr>
        <p:spPr/>
        <p:txBody>
          <a:bodyPr/>
          <a:lstStyle/>
          <a:p>
            <a:fld id="{90E7DE37-B229-496B-AAD8-88E849898395}" type="datetime1">
              <a:rPr lang="sl-SI" smtClean="0"/>
              <a:t>25. 09. 2023</a:t>
            </a:fld>
            <a:endParaRPr lang="sl-SI"/>
          </a:p>
        </p:txBody>
      </p:sp>
      <p:sp>
        <p:nvSpPr>
          <p:cNvPr id="4" name="Označba mesta noge 3">
            <a:extLst>
              <a:ext uri="{FF2B5EF4-FFF2-40B4-BE49-F238E27FC236}">
                <a16:creationId xmlns:a16="http://schemas.microsoft.com/office/drawing/2014/main" id="{CD51FA27-B968-4A24-9F5F-F4FE36C321DC}"/>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5" name="Označba mesta številke diapozitiva 4">
            <a:extLst>
              <a:ext uri="{FF2B5EF4-FFF2-40B4-BE49-F238E27FC236}">
                <a16:creationId xmlns:a16="http://schemas.microsoft.com/office/drawing/2014/main" id="{2DD669D0-ED10-4EC4-AB69-FE6C8FFB0A18}"/>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132311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07DCEED7-3361-49AF-8318-23DFA0034B42}"/>
              </a:ext>
            </a:extLst>
          </p:cNvPr>
          <p:cNvSpPr>
            <a:spLocks noGrp="1"/>
          </p:cNvSpPr>
          <p:nvPr>
            <p:ph type="dt" sz="half" idx="10"/>
          </p:nvPr>
        </p:nvSpPr>
        <p:spPr/>
        <p:txBody>
          <a:bodyPr/>
          <a:lstStyle/>
          <a:p>
            <a:fld id="{EB703A4C-F800-49CD-9A86-08FB2DD2F3D6}" type="datetime1">
              <a:rPr lang="sl-SI" smtClean="0"/>
              <a:t>25. 09. 2023</a:t>
            </a:fld>
            <a:endParaRPr lang="sl-SI"/>
          </a:p>
        </p:txBody>
      </p:sp>
      <p:sp>
        <p:nvSpPr>
          <p:cNvPr id="3" name="Označba mesta noge 2">
            <a:extLst>
              <a:ext uri="{FF2B5EF4-FFF2-40B4-BE49-F238E27FC236}">
                <a16:creationId xmlns:a16="http://schemas.microsoft.com/office/drawing/2014/main" id="{02D6E99F-C480-4B6E-AECC-026679940204}"/>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4" name="Označba mesta številke diapozitiva 3">
            <a:extLst>
              <a:ext uri="{FF2B5EF4-FFF2-40B4-BE49-F238E27FC236}">
                <a16:creationId xmlns:a16="http://schemas.microsoft.com/office/drawing/2014/main" id="{D82ADE1D-7325-4AC8-BEF8-2BF801D45A40}"/>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1880725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659C52D-B80F-42D6-9C1F-FBA0230DA93A}"/>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47F78D57-7A99-44D6-986A-6EA4C5E17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CC43DE68-B64A-4960-A828-50464BEE41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a:extLst>
              <a:ext uri="{FF2B5EF4-FFF2-40B4-BE49-F238E27FC236}">
                <a16:creationId xmlns:a16="http://schemas.microsoft.com/office/drawing/2014/main" id="{C430E4C0-F1D0-4FCC-80CE-4DB178DF5F2F}"/>
              </a:ext>
            </a:extLst>
          </p:cNvPr>
          <p:cNvSpPr>
            <a:spLocks noGrp="1"/>
          </p:cNvSpPr>
          <p:nvPr>
            <p:ph type="dt" sz="half" idx="10"/>
          </p:nvPr>
        </p:nvSpPr>
        <p:spPr/>
        <p:txBody>
          <a:bodyPr/>
          <a:lstStyle/>
          <a:p>
            <a:fld id="{29E1BD4D-1011-4860-A5FD-BD05A82C5287}" type="datetime1">
              <a:rPr lang="sl-SI" smtClean="0"/>
              <a:t>25. 09. 2023</a:t>
            </a:fld>
            <a:endParaRPr lang="sl-SI"/>
          </a:p>
        </p:txBody>
      </p:sp>
      <p:sp>
        <p:nvSpPr>
          <p:cNvPr id="6" name="Označba mesta noge 5">
            <a:extLst>
              <a:ext uri="{FF2B5EF4-FFF2-40B4-BE49-F238E27FC236}">
                <a16:creationId xmlns:a16="http://schemas.microsoft.com/office/drawing/2014/main" id="{B3CC78F8-C7ED-4839-A7A6-225A8F91E11D}"/>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7" name="Označba mesta številke diapozitiva 6">
            <a:extLst>
              <a:ext uri="{FF2B5EF4-FFF2-40B4-BE49-F238E27FC236}">
                <a16:creationId xmlns:a16="http://schemas.microsoft.com/office/drawing/2014/main" id="{9A9A1F3A-2BFB-4ADB-B9E6-76846FCDD93D}"/>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3372545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4DE1439-D3AD-4DA3-8383-C89E239688F4}"/>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1003F04F-B0D7-4745-94FE-2AA86CF06C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a:extLst>
              <a:ext uri="{FF2B5EF4-FFF2-40B4-BE49-F238E27FC236}">
                <a16:creationId xmlns:a16="http://schemas.microsoft.com/office/drawing/2014/main" id="{3AB753A5-E469-460F-BB89-41EA45E628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a:extLst>
              <a:ext uri="{FF2B5EF4-FFF2-40B4-BE49-F238E27FC236}">
                <a16:creationId xmlns:a16="http://schemas.microsoft.com/office/drawing/2014/main" id="{91EF2825-B594-472C-92C1-89D65ECC2295}"/>
              </a:ext>
            </a:extLst>
          </p:cNvPr>
          <p:cNvSpPr>
            <a:spLocks noGrp="1"/>
          </p:cNvSpPr>
          <p:nvPr>
            <p:ph type="dt" sz="half" idx="10"/>
          </p:nvPr>
        </p:nvSpPr>
        <p:spPr/>
        <p:txBody>
          <a:bodyPr/>
          <a:lstStyle/>
          <a:p>
            <a:fld id="{800DDA41-6AD3-4BBF-8387-51AE31524BD1}" type="datetime1">
              <a:rPr lang="sl-SI" smtClean="0"/>
              <a:t>25. 09. 2023</a:t>
            </a:fld>
            <a:endParaRPr lang="sl-SI"/>
          </a:p>
        </p:txBody>
      </p:sp>
      <p:sp>
        <p:nvSpPr>
          <p:cNvPr id="6" name="Označba mesta noge 5">
            <a:extLst>
              <a:ext uri="{FF2B5EF4-FFF2-40B4-BE49-F238E27FC236}">
                <a16:creationId xmlns:a16="http://schemas.microsoft.com/office/drawing/2014/main" id="{EA636B28-578B-4CD0-BC36-DD3D333A65A0}"/>
              </a:ext>
            </a:extLst>
          </p:cNvPr>
          <p:cNvSpPr>
            <a:spLocks noGrp="1"/>
          </p:cNvSpPr>
          <p:nvPr>
            <p:ph type="ftr" sz="quarter" idx="11"/>
          </p:nvPr>
        </p:nvSpPr>
        <p:spPr/>
        <p:txBody>
          <a:bodyPr/>
          <a:lstStyle/>
          <a:p>
            <a:r>
              <a:rPr lang="sl-SI"/>
              <a:t>Raziskovanje v vzgoji in izobražćevanju: Izobraževanje učiteljic in učiteljev za raziskovalno učenje in poučevanje</a:t>
            </a:r>
          </a:p>
        </p:txBody>
      </p:sp>
      <p:sp>
        <p:nvSpPr>
          <p:cNvPr id="7" name="Označba mesta številke diapozitiva 6">
            <a:extLst>
              <a:ext uri="{FF2B5EF4-FFF2-40B4-BE49-F238E27FC236}">
                <a16:creationId xmlns:a16="http://schemas.microsoft.com/office/drawing/2014/main" id="{6D604CB0-D2D7-48E9-A757-6567429CE7D1}"/>
              </a:ext>
            </a:extLst>
          </p:cNvPr>
          <p:cNvSpPr>
            <a:spLocks noGrp="1"/>
          </p:cNvSpPr>
          <p:nvPr>
            <p:ph type="sldNum" sz="quarter" idx="12"/>
          </p:nvPr>
        </p:nvSpPr>
        <p:spPr/>
        <p:txBody>
          <a:bodyPr/>
          <a:lstStyle/>
          <a:p>
            <a:fld id="{BB84EBA5-447F-45C2-8ED9-577B8D8FF932}" type="slidenum">
              <a:rPr lang="sl-SI" smtClean="0"/>
              <a:t>‹#›</a:t>
            </a:fld>
            <a:endParaRPr lang="sl-SI"/>
          </a:p>
        </p:txBody>
      </p:sp>
    </p:spTree>
    <p:extLst>
      <p:ext uri="{BB962C8B-B14F-4D97-AF65-F5344CB8AC3E}">
        <p14:creationId xmlns:p14="http://schemas.microsoft.com/office/powerpoint/2010/main" val="963923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B39AB02E-CC35-4C16-8796-089F5BEE74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C427568D-93AD-47AD-9EAE-002FD3E319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CA1FA2D6-48F8-4CE1-85FA-12FC2835BB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3A9175-8E38-488B-A129-D192722C09CC}" type="datetime1">
              <a:rPr lang="sl-SI" smtClean="0"/>
              <a:t>25. 09. 2023</a:t>
            </a:fld>
            <a:endParaRPr lang="sl-SI"/>
          </a:p>
        </p:txBody>
      </p:sp>
      <p:sp>
        <p:nvSpPr>
          <p:cNvPr id="5" name="Označba mesta noge 4">
            <a:extLst>
              <a:ext uri="{FF2B5EF4-FFF2-40B4-BE49-F238E27FC236}">
                <a16:creationId xmlns:a16="http://schemas.microsoft.com/office/drawing/2014/main" id="{98833578-5B69-4CD4-BFD0-5CFEA3371A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l-SI"/>
              <a:t>Raziskovanje v vzgoji in izobražćevanju: Izobraževanje učiteljic in učiteljev za raziskovalno učenje in poučevanje</a:t>
            </a:r>
          </a:p>
        </p:txBody>
      </p:sp>
      <p:sp>
        <p:nvSpPr>
          <p:cNvPr id="6" name="Označba mesta številke diapozitiva 5">
            <a:extLst>
              <a:ext uri="{FF2B5EF4-FFF2-40B4-BE49-F238E27FC236}">
                <a16:creationId xmlns:a16="http://schemas.microsoft.com/office/drawing/2014/main" id="{F65E17EC-8E50-4F10-9846-A95B7AAC15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4EBA5-447F-45C2-8ED9-577B8D8FF932}" type="slidenum">
              <a:rPr lang="sl-SI" smtClean="0"/>
              <a:t>‹#›</a:t>
            </a:fld>
            <a:endParaRPr lang="sl-SI"/>
          </a:p>
        </p:txBody>
      </p:sp>
    </p:spTree>
    <p:extLst>
      <p:ext uri="{BB962C8B-B14F-4D97-AF65-F5344CB8AC3E}">
        <p14:creationId xmlns:p14="http://schemas.microsoft.com/office/powerpoint/2010/main" val="531651329"/>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D9F1ADF-5F52-DFC9-43D6-32343423A4E9}"/>
              </a:ext>
            </a:extLst>
          </p:cNvPr>
          <p:cNvSpPr>
            <a:spLocks noGrp="1"/>
          </p:cNvSpPr>
          <p:nvPr>
            <p:ph type="ctrTitle"/>
          </p:nvPr>
        </p:nvSpPr>
        <p:spPr>
          <a:xfrm>
            <a:off x="1524000" y="1423644"/>
            <a:ext cx="9144000" cy="2387600"/>
          </a:xfrm>
        </p:spPr>
        <p:txBody>
          <a:bodyPr>
            <a:normAutofit/>
          </a:bodyPr>
          <a:lstStyle/>
          <a:p>
            <a:r>
              <a:rPr lang="sl-SI" b="1" dirty="0"/>
              <a:t>Izzivi inkluzije</a:t>
            </a:r>
            <a:br>
              <a:rPr lang="sl-SI" b="1" dirty="0"/>
            </a:br>
            <a:r>
              <a:rPr lang="sl-SI" sz="2000" b="1" dirty="0"/>
              <a:t>Tina Vršnik Perše</a:t>
            </a:r>
          </a:p>
        </p:txBody>
      </p:sp>
      <p:sp>
        <p:nvSpPr>
          <p:cNvPr id="3" name="Podnaslov 2">
            <a:extLst>
              <a:ext uri="{FF2B5EF4-FFF2-40B4-BE49-F238E27FC236}">
                <a16:creationId xmlns:a16="http://schemas.microsoft.com/office/drawing/2014/main" id="{DDB5160E-225C-6398-F4D9-F256F41BDDE4}"/>
              </a:ext>
            </a:extLst>
          </p:cNvPr>
          <p:cNvSpPr>
            <a:spLocks noGrp="1"/>
          </p:cNvSpPr>
          <p:nvPr>
            <p:ph type="subTitle" idx="1"/>
          </p:nvPr>
        </p:nvSpPr>
        <p:spPr>
          <a:xfrm>
            <a:off x="1524000" y="4988992"/>
            <a:ext cx="9144000" cy="1655762"/>
          </a:xfrm>
        </p:spPr>
        <p:txBody>
          <a:bodyPr/>
          <a:lstStyle/>
          <a:p>
            <a:r>
              <a:rPr lang="sl-SI" sz="1800" dirty="0">
                <a:solidFill>
                  <a:srgbClr val="000000"/>
                </a:solidFill>
                <a:latin typeface="Arial" panose="020B0604020202020204" pitchFamily="34" charset="0"/>
                <a:ea typeface="Calibri" panose="020F0502020204030204" pitchFamily="34" charset="0"/>
              </a:rPr>
              <a:t>J</a:t>
            </a:r>
            <a:r>
              <a:rPr lang="sl-SI" sz="1800" dirty="0">
                <a:solidFill>
                  <a:srgbClr val="000000"/>
                </a:solidFill>
                <a:effectLst/>
                <a:latin typeface="Arial" panose="020B0604020202020204" pitchFamily="34" charset="0"/>
                <a:ea typeface="Calibri" panose="020F0502020204030204" pitchFamily="34" charset="0"/>
              </a:rPr>
              <a:t>avna predstavitev strokovnih stališč in predlogov na področju ustvarjanja varnega in spodbudnega učnega okolja za optimalen razvoj posameznika</a:t>
            </a:r>
            <a:endParaRPr lang="sl-SI" sz="1400" i="1" dirty="0"/>
          </a:p>
          <a:p>
            <a:r>
              <a:rPr lang="sl-SI" sz="1400" i="1" dirty="0"/>
              <a:t>25. september 2023</a:t>
            </a:r>
          </a:p>
        </p:txBody>
      </p:sp>
      <p:pic>
        <p:nvPicPr>
          <p:cNvPr id="1038" name="Picture 14" descr="Vstopna stran - Pedagoška Fakulteta UM">
            <a:extLst>
              <a:ext uri="{FF2B5EF4-FFF2-40B4-BE49-F238E27FC236}">
                <a16:creationId xmlns:a16="http://schemas.microsoft.com/office/drawing/2014/main" id="{676E0FF9-CD62-C281-E14B-A416C352EF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003" y="324564"/>
            <a:ext cx="2078746" cy="1012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4421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7B49EEA-241A-614C-8C7B-D41F79F91B4E}"/>
              </a:ext>
            </a:extLst>
          </p:cNvPr>
          <p:cNvSpPr>
            <a:spLocks noGrp="1"/>
          </p:cNvSpPr>
          <p:nvPr>
            <p:ph type="title"/>
          </p:nvPr>
        </p:nvSpPr>
        <p:spPr/>
        <p:txBody>
          <a:bodyPr/>
          <a:lstStyle/>
          <a:p>
            <a:pPr algn="ctr"/>
            <a:r>
              <a:rPr lang="sl-SI" b="1" dirty="0"/>
              <a:t>INKLUZIJA</a:t>
            </a:r>
          </a:p>
        </p:txBody>
      </p:sp>
      <p:sp>
        <p:nvSpPr>
          <p:cNvPr id="3" name="Označba mesta vsebine 2">
            <a:extLst>
              <a:ext uri="{FF2B5EF4-FFF2-40B4-BE49-F238E27FC236}">
                <a16:creationId xmlns:a16="http://schemas.microsoft.com/office/drawing/2014/main" id="{D6DF3794-9C68-FD6E-CD9C-CE1BA6015A1A}"/>
              </a:ext>
            </a:extLst>
          </p:cNvPr>
          <p:cNvSpPr>
            <a:spLocks noGrp="1"/>
          </p:cNvSpPr>
          <p:nvPr>
            <p:ph idx="1"/>
          </p:nvPr>
        </p:nvSpPr>
        <p:spPr/>
        <p:txBody>
          <a:bodyPr>
            <a:normAutofit/>
          </a:bodyPr>
          <a:lstStyle/>
          <a:p>
            <a:pPr marL="0" indent="0" algn="just">
              <a:buNone/>
            </a:pPr>
            <a:r>
              <a:rPr lang="sl-SI" altLang="sl-SI" dirty="0"/>
              <a:t>Inkluzija je pedagoški, socialni in psihološki proces sobivanja v vzgojno-izobraževalnem delu.</a:t>
            </a:r>
          </a:p>
          <a:p>
            <a:pPr marL="0" indent="0" algn="just">
              <a:buNone/>
            </a:pPr>
            <a:r>
              <a:rPr lang="sl-SI" dirty="0"/>
              <a:t>Inkluzijo v vzgojno-izobraževalnem sistemu razumemo kot zagotavljanje enakih možnosti za sodelovanje vseh otrok pri vzgojno-izobraževalnih dejavnostih, ki ustrezajo posameznikovim potrebam, ne glede na njihove sposobnosti, raso, etnično pripadnost, spol ali socialni status in so podprte z inkluzivnimi politikami in/ali zakonodajo (</a:t>
            </a:r>
            <a:r>
              <a:rPr lang="sl-SI" dirty="0" err="1"/>
              <a:t>Winters</a:t>
            </a:r>
            <a:r>
              <a:rPr lang="sl-SI" dirty="0"/>
              <a:t>, 2020).</a:t>
            </a:r>
          </a:p>
          <a:p>
            <a:endParaRPr lang="sl-SI" dirty="0"/>
          </a:p>
        </p:txBody>
      </p:sp>
    </p:spTree>
    <p:extLst>
      <p:ext uri="{BB962C8B-B14F-4D97-AF65-F5344CB8AC3E}">
        <p14:creationId xmlns:p14="http://schemas.microsoft.com/office/powerpoint/2010/main" val="337389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748D063-9754-CEB2-CD6F-C3454581DBCB}"/>
              </a:ext>
            </a:extLst>
          </p:cNvPr>
          <p:cNvSpPr>
            <a:spLocks noGrp="1"/>
          </p:cNvSpPr>
          <p:nvPr>
            <p:ph type="title"/>
          </p:nvPr>
        </p:nvSpPr>
        <p:spPr>
          <a:xfrm>
            <a:off x="838200" y="375882"/>
            <a:ext cx="10515600" cy="1325563"/>
          </a:xfrm>
        </p:spPr>
        <p:txBody>
          <a:bodyPr/>
          <a:lstStyle/>
          <a:p>
            <a:pPr algn="ctr"/>
            <a:r>
              <a:rPr lang="sl-SI" b="1" dirty="0"/>
              <a:t>PASTI INKLUZIJE</a:t>
            </a:r>
          </a:p>
        </p:txBody>
      </p:sp>
      <p:sp>
        <p:nvSpPr>
          <p:cNvPr id="3" name="Označba mesta vsebine 2">
            <a:extLst>
              <a:ext uri="{FF2B5EF4-FFF2-40B4-BE49-F238E27FC236}">
                <a16:creationId xmlns:a16="http://schemas.microsoft.com/office/drawing/2014/main" id="{AACD9480-BEFA-48AF-4BBF-0C53EE708AE0}"/>
              </a:ext>
            </a:extLst>
          </p:cNvPr>
          <p:cNvSpPr>
            <a:spLocks noGrp="1"/>
          </p:cNvSpPr>
          <p:nvPr>
            <p:ph idx="1"/>
          </p:nvPr>
        </p:nvSpPr>
        <p:spPr>
          <a:xfrm>
            <a:off x="838200" y="2130780"/>
            <a:ext cx="10515600" cy="4351338"/>
          </a:xfrm>
        </p:spPr>
        <p:txBody>
          <a:bodyPr>
            <a:normAutofit lnSpcReduction="10000"/>
          </a:bodyPr>
          <a:lstStyle/>
          <a:p>
            <a:pPr marL="0" indent="0" algn="just">
              <a:buNone/>
            </a:pPr>
            <a:r>
              <a:rPr lang="sl-SI" dirty="0"/>
              <a:t>Armstrong idr. (2011) opozarjajo, da je imela inkluzija velik vpliv na izobraževalne sisteme (npr. uvajanje zakonodaje z namenom zmanjševanja diskriminacije) in na to, kako se šole odzivajo na raznolikosti v številnih državah, hkrati pa je bila v številnih primerih </a:t>
            </a:r>
            <a:r>
              <a:rPr lang="sl-SI" b="1" dirty="0"/>
              <a:t>omejena le na spreminjanje terminologije, ne pa tudi prakse</a:t>
            </a:r>
            <a:r>
              <a:rPr lang="sl-SI" dirty="0"/>
              <a:t>.</a:t>
            </a:r>
          </a:p>
          <a:p>
            <a:pPr marL="0" indent="0" algn="just">
              <a:buNone/>
            </a:pPr>
            <a:r>
              <a:rPr lang="sl-SI" sz="2800" dirty="0">
                <a:effectLst/>
                <a:ea typeface="Calibri" panose="020F0502020204030204" pitchFamily="34" charset="0"/>
              </a:rPr>
              <a:t>Zavedanje prepleta vplivov različnih dejavnikov, ki izhajajo iz </a:t>
            </a:r>
            <a:r>
              <a:rPr lang="sl-SI" sz="2800" b="1" dirty="0">
                <a:effectLst/>
                <a:ea typeface="Calibri" panose="020F0502020204030204" pitchFamily="34" charset="0"/>
              </a:rPr>
              <a:t>ekonomske, statusne in politične hierarhije in niso posledica le individualnih specifičnosti, </a:t>
            </a:r>
            <a:r>
              <a:rPr lang="sl-SI" sz="2800" dirty="0">
                <a:effectLst/>
                <a:ea typeface="Calibri" panose="020F0502020204030204" pitchFamily="34" charset="0"/>
              </a:rPr>
              <a:t>je nujno, če želimo oblikovati šolski sistem, ki bo omogočal udejanjanje ideje inkluzije. V našem šolskem sistemu je trenutno prisoten le </a:t>
            </a:r>
            <a:r>
              <a:rPr lang="sl-SI" sz="2800" dirty="0" err="1">
                <a:effectLst/>
                <a:ea typeface="Calibri" panose="020F0502020204030204" pitchFamily="34" charset="0"/>
              </a:rPr>
              <a:t>redistributivni</a:t>
            </a:r>
            <a:r>
              <a:rPr lang="sl-SI" sz="2800" dirty="0">
                <a:effectLst/>
                <a:ea typeface="Calibri" panose="020F0502020204030204" pitchFamily="34" charset="0"/>
              </a:rPr>
              <a:t> koncept pravičnosti, a tudi ta pri nekaterih populacijah marginaliziranih učencev ni v celoti uresničen </a:t>
            </a:r>
            <a:r>
              <a:rPr lang="sl-SI" dirty="0">
                <a:ea typeface="Calibri" panose="020F0502020204030204" pitchFamily="34" charset="0"/>
              </a:rPr>
              <a:t>(Lesar, 2013).</a:t>
            </a:r>
            <a:endParaRPr lang="sl-SI" dirty="0"/>
          </a:p>
          <a:p>
            <a:pPr marL="0" indent="0" algn="just">
              <a:buNone/>
            </a:pPr>
            <a:endParaRPr lang="sl-SI" dirty="0"/>
          </a:p>
        </p:txBody>
      </p:sp>
    </p:spTree>
    <p:extLst>
      <p:ext uri="{BB962C8B-B14F-4D97-AF65-F5344CB8AC3E}">
        <p14:creationId xmlns:p14="http://schemas.microsoft.com/office/powerpoint/2010/main" val="3742980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3EEEA59-27BB-5CF7-A8D2-DE00CC631403}"/>
              </a:ext>
            </a:extLst>
          </p:cNvPr>
          <p:cNvSpPr>
            <a:spLocks noGrp="1"/>
          </p:cNvSpPr>
          <p:nvPr>
            <p:ph type="title"/>
          </p:nvPr>
        </p:nvSpPr>
        <p:spPr>
          <a:xfrm>
            <a:off x="3816626" y="261758"/>
            <a:ext cx="3745066" cy="1325563"/>
          </a:xfrm>
        </p:spPr>
        <p:txBody>
          <a:bodyPr/>
          <a:lstStyle/>
          <a:p>
            <a:r>
              <a:rPr lang="sl-SI" b="1" dirty="0"/>
              <a:t>ZAKONODAJA</a:t>
            </a:r>
          </a:p>
        </p:txBody>
      </p:sp>
      <p:sp>
        <p:nvSpPr>
          <p:cNvPr id="3" name="Označba mesta vsebine 2">
            <a:extLst>
              <a:ext uri="{FF2B5EF4-FFF2-40B4-BE49-F238E27FC236}">
                <a16:creationId xmlns:a16="http://schemas.microsoft.com/office/drawing/2014/main" id="{E2142E8C-B2D9-19CB-F3D9-0195BB0BFC2C}"/>
              </a:ext>
            </a:extLst>
          </p:cNvPr>
          <p:cNvSpPr>
            <a:spLocks noGrp="1"/>
          </p:cNvSpPr>
          <p:nvPr>
            <p:ph idx="1"/>
          </p:nvPr>
        </p:nvSpPr>
        <p:spPr>
          <a:xfrm>
            <a:off x="720762" y="1355464"/>
            <a:ext cx="10633038" cy="4821499"/>
          </a:xfrm>
        </p:spPr>
        <p:txBody>
          <a:bodyPr>
            <a:normAutofit lnSpcReduction="10000"/>
          </a:bodyPr>
          <a:lstStyle/>
          <a:p>
            <a:pPr algn="just"/>
            <a:r>
              <a:rPr lang="sl-SI" sz="2400" dirty="0"/>
              <a:t>Zakon o organizaciji in financiranju vzgoje in izobraževanja (1996):</a:t>
            </a:r>
          </a:p>
          <a:p>
            <a:pPr lvl="1" algn="just">
              <a:buFont typeface="Wingdings" panose="05000000000000000000" pitchFamily="2" charset="2"/>
              <a:buChar char="§"/>
            </a:pPr>
            <a:r>
              <a:rPr lang="sl-SI" sz="2000" dirty="0"/>
              <a:t>Eksplicitno določbe za </a:t>
            </a:r>
            <a:r>
              <a:rPr lang="sl-SI" sz="2000" b="0" i="0" dirty="0">
                <a:solidFill>
                  <a:srgbClr val="000000"/>
                </a:solidFill>
                <a:effectLst/>
              </a:rPr>
              <a:t>vzgojo in izobraževanja </a:t>
            </a:r>
            <a:r>
              <a:rPr lang="sl-SI" sz="1600" b="0" i="0" dirty="0">
                <a:solidFill>
                  <a:srgbClr val="000000"/>
                </a:solidFill>
                <a:effectLst/>
                <a:latin typeface="Arial" panose="020B0604020202020204" pitchFamily="34" charset="0"/>
              </a:rPr>
              <a:t>otrok, mladoletnikov in mlajših polnoletnih oseb s posebnimi potrebami,</a:t>
            </a:r>
          </a:p>
          <a:p>
            <a:pPr lvl="1" algn="just">
              <a:buFont typeface="Wingdings" panose="05000000000000000000" pitchFamily="2" charset="2"/>
              <a:buChar char="§"/>
            </a:pPr>
            <a:r>
              <a:rPr lang="sl-SI" sz="1600" dirty="0">
                <a:solidFill>
                  <a:srgbClr val="000000"/>
                </a:solidFill>
                <a:latin typeface="Arial" panose="020B0604020202020204" pitchFamily="34" charset="0"/>
              </a:rPr>
              <a:t>Eksplicitno varno in spodbudno učno okolje (2. a člen)</a:t>
            </a:r>
          </a:p>
          <a:p>
            <a:pPr marL="914400" lvl="2" indent="0" algn="just">
              <a:buNone/>
            </a:pPr>
            <a:r>
              <a:rPr lang="sl-SI" sz="1100" b="0" i="0" dirty="0">
                <a:solidFill>
                  <a:srgbClr val="000000"/>
                </a:solidFill>
                <a:effectLst/>
                <a:latin typeface="Arial" panose="020B0604020202020204" pitchFamily="34" charset="0"/>
              </a:rPr>
              <a:t>V vrtcih, šolah in drugih zavodih za vzgojo in izobraževanje otrok in </a:t>
            </a:r>
            <a:r>
              <a:rPr lang="sl-SI" sz="1100" i="0" dirty="0">
                <a:solidFill>
                  <a:srgbClr val="000000"/>
                </a:solidFill>
                <a:effectLst/>
                <a:latin typeface="Arial" panose="020B0604020202020204" pitchFamily="34" charset="0"/>
              </a:rPr>
              <a:t>mladostnikov s posebnimi potrebami </a:t>
            </a:r>
            <a:r>
              <a:rPr lang="sl-SI" sz="1100" b="0" i="0" dirty="0">
                <a:solidFill>
                  <a:srgbClr val="000000"/>
                </a:solidFill>
                <a:effectLst/>
                <a:latin typeface="Arial" panose="020B0604020202020204" pitchFamily="34" charset="0"/>
              </a:rPr>
              <a:t>se v skladu s cilji iz prejšnjega člena zagotovi varno in spodbudno učno okolje, kjer je prepovedano telesno kaznovanje otrok in vsakršna druga oblika nasilja nad in med otroki in neenakopravna obravnava, ki bi temeljila na spolu, spolni usmerjenosti, socialnem in kulturnem poreklu, veroizpovedi, rasni, etnični in narodni pripadnosti ter posebnosti v telesnem in duševnem razvoju.</a:t>
            </a:r>
            <a:endParaRPr lang="sl-SI" sz="1200" b="0" i="0" dirty="0">
              <a:solidFill>
                <a:srgbClr val="000000"/>
              </a:solidFill>
              <a:effectLst/>
              <a:latin typeface="Arial" panose="020B0604020202020204" pitchFamily="34" charset="0"/>
            </a:endParaRPr>
          </a:p>
          <a:p>
            <a:pPr lvl="1" algn="just">
              <a:buFont typeface="Wingdings" panose="05000000000000000000" pitchFamily="2" charset="2"/>
              <a:buChar char="§"/>
            </a:pPr>
            <a:r>
              <a:rPr lang="sl-SI" sz="2000" dirty="0"/>
              <a:t>posredno je v ciljih vzgoje in izobraževanja  (2. člen) opredeljeno: </a:t>
            </a:r>
          </a:p>
          <a:p>
            <a:pPr lvl="2" algn="just">
              <a:buFont typeface="Wingdings" panose="05000000000000000000" pitchFamily="2" charset="2"/>
              <a:buChar char="Ø"/>
            </a:pPr>
            <a:r>
              <a:rPr lang="sl-SI" sz="1400" b="0" i="0" dirty="0">
                <a:solidFill>
                  <a:srgbClr val="000000"/>
                </a:solidFill>
                <a:effectLst/>
                <a:latin typeface="Arial" panose="020B0604020202020204" pitchFamily="34" charset="0"/>
              </a:rPr>
              <a:t>zagotavljanje optimalnega razvoja posameznika ne glede na spol, socialno in kulturno poreklo, veroizpoved, rasno, etnično in narodno pripadnost ter telesno in duševno konstitucijo oziroma invalidnost,</a:t>
            </a:r>
          </a:p>
          <a:p>
            <a:pPr lvl="2" algn="just">
              <a:buFont typeface="Wingdings" panose="05000000000000000000" pitchFamily="2" charset="2"/>
              <a:buChar char="Ø"/>
            </a:pPr>
            <a:r>
              <a:rPr lang="sl-SI" sz="1400" b="0" i="0" dirty="0">
                <a:solidFill>
                  <a:srgbClr val="000000"/>
                </a:solidFill>
                <a:effectLst/>
                <a:latin typeface="Arial" panose="020B0604020202020204" pitchFamily="34" charset="0"/>
              </a:rPr>
              <a:t>vzgajanje za medsebojno strpnost, razvijanje zavesti o enakopravnosti spolov, spoštovanje drugačnosti in sodelovanje z drugimi, spoštovanje otrokovih in človekovih pravic in temeljnih svoboščin, razvijanje enakih možnosti obeh spolov ter s tem razvijanje sposobnosti za življenje v demokratični družbi,</a:t>
            </a:r>
            <a:endParaRPr lang="sl-SI" sz="1200" dirty="0">
              <a:solidFill>
                <a:srgbClr val="000000"/>
              </a:solidFill>
              <a:latin typeface="Arial" panose="020B0604020202020204" pitchFamily="34" charset="0"/>
            </a:endParaRPr>
          </a:p>
          <a:p>
            <a:pPr lvl="2" algn="just">
              <a:buFont typeface="Wingdings" panose="05000000000000000000" pitchFamily="2" charset="2"/>
              <a:buChar char="Ø"/>
            </a:pPr>
            <a:r>
              <a:rPr lang="sl-SI" sz="1400" b="0" i="0" dirty="0">
                <a:solidFill>
                  <a:srgbClr val="000000"/>
                </a:solidFill>
                <a:effectLst/>
                <a:latin typeface="Arial" panose="020B0604020202020204" pitchFamily="34" charset="0"/>
              </a:rPr>
              <a:t>vzgajanje in izobraževanje za trajnostni razvoj in za dejavno vključevanje v demokratično družbo, kar vključuje tudi globlje poznavanje in odgovoren odnos do sebe, svojega zdravja, do drugih ljudi, do svoje in drugih kultur, do naravnega in družbenega okolja, do prihodnjih generacij,</a:t>
            </a:r>
            <a:endParaRPr lang="sl-SI" sz="1400" dirty="0">
              <a:solidFill>
                <a:srgbClr val="000000"/>
              </a:solidFill>
              <a:latin typeface="Arial" panose="020B0604020202020204" pitchFamily="34" charset="0"/>
            </a:endParaRPr>
          </a:p>
          <a:p>
            <a:pPr algn="just">
              <a:buFont typeface="Wingdings" panose="05000000000000000000" pitchFamily="2" charset="2"/>
              <a:buChar char="§"/>
            </a:pPr>
            <a:r>
              <a:rPr lang="sl-SI" sz="2200" b="0" i="0" dirty="0">
                <a:solidFill>
                  <a:srgbClr val="000000"/>
                </a:solidFill>
                <a:effectLst/>
                <a:latin typeface="Arial" panose="020B0604020202020204" pitchFamily="34" charset="0"/>
              </a:rPr>
              <a:t>Zakon o usmerjanju otrok s posebnimi potrebami (2011)</a:t>
            </a:r>
          </a:p>
          <a:p>
            <a:pPr algn="just">
              <a:buFont typeface="Wingdings" panose="05000000000000000000" pitchFamily="2" charset="2"/>
              <a:buChar char="§"/>
            </a:pPr>
            <a:r>
              <a:rPr lang="sl-SI" sz="2200" b="0" i="0" dirty="0">
                <a:solidFill>
                  <a:srgbClr val="000000"/>
                </a:solidFill>
                <a:effectLst/>
                <a:latin typeface="Arial" panose="020B0604020202020204" pitchFamily="34" charset="0"/>
              </a:rPr>
              <a:t>Zakon o obravnavi otrok in mladostnikov s čustvenimi in vedenjskimi težavami in motnjami v vzgoji in izobraževanju (2020)</a:t>
            </a:r>
          </a:p>
        </p:txBody>
      </p:sp>
    </p:spTree>
    <p:extLst>
      <p:ext uri="{BB962C8B-B14F-4D97-AF65-F5344CB8AC3E}">
        <p14:creationId xmlns:p14="http://schemas.microsoft.com/office/powerpoint/2010/main" val="1206831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CC541C1-746E-6723-9CD7-F76506E4C2D2}"/>
              </a:ext>
            </a:extLst>
          </p:cNvPr>
          <p:cNvSpPr>
            <a:spLocks noGrp="1"/>
          </p:cNvSpPr>
          <p:nvPr>
            <p:ph type="title"/>
          </p:nvPr>
        </p:nvSpPr>
        <p:spPr>
          <a:xfrm>
            <a:off x="1043631" y="809898"/>
            <a:ext cx="10173010" cy="1554480"/>
          </a:xfrm>
        </p:spPr>
        <p:txBody>
          <a:bodyPr anchor="ctr">
            <a:normAutofit/>
          </a:bodyPr>
          <a:lstStyle/>
          <a:p>
            <a:r>
              <a:rPr lang="sl-SI" sz="4800" b="1" dirty="0"/>
              <a:t>KAM?</a:t>
            </a:r>
          </a:p>
        </p:txBody>
      </p:sp>
      <p:graphicFrame>
        <p:nvGraphicFramePr>
          <p:cNvPr id="5" name="Označba mesta vsebine 2">
            <a:extLst>
              <a:ext uri="{FF2B5EF4-FFF2-40B4-BE49-F238E27FC236}">
                <a16:creationId xmlns:a16="http://schemas.microsoft.com/office/drawing/2014/main" id="{6F39A2FE-9196-9DBF-1F5C-10F5E47C4D16}"/>
              </a:ext>
            </a:extLst>
          </p:cNvPr>
          <p:cNvGraphicFramePr>
            <a:graphicFrameLocks noGrp="1"/>
          </p:cNvGraphicFramePr>
          <p:nvPr>
            <p:ph idx="1"/>
            <p:extLst>
              <p:ext uri="{D42A27DB-BD31-4B8C-83A1-F6EECF244321}">
                <p14:modId xmlns:p14="http://schemas.microsoft.com/office/powerpoint/2010/main" val="862366003"/>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48876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A23B99F-7B10-AFAC-F4A9-6BF15C5CEBC5}"/>
              </a:ext>
            </a:extLst>
          </p:cNvPr>
          <p:cNvSpPr>
            <a:spLocks noGrp="1"/>
          </p:cNvSpPr>
          <p:nvPr>
            <p:ph type="title"/>
          </p:nvPr>
        </p:nvSpPr>
        <p:spPr>
          <a:xfrm>
            <a:off x="838200" y="2601430"/>
            <a:ext cx="10515600" cy="1325563"/>
          </a:xfrm>
        </p:spPr>
        <p:txBody>
          <a:bodyPr>
            <a:normAutofit fontScale="90000"/>
          </a:bodyPr>
          <a:lstStyle/>
          <a:p>
            <a:pPr algn="ctr"/>
            <a:r>
              <a:rPr lang="sl-SI" b="1" dirty="0"/>
              <a:t>HVALA ZA POZORNOST</a:t>
            </a:r>
            <a:br>
              <a:rPr lang="sl-SI" b="1" dirty="0"/>
            </a:br>
            <a:br>
              <a:rPr lang="sl-SI" b="1" dirty="0"/>
            </a:br>
            <a:r>
              <a:rPr lang="sl-SI" b="1" dirty="0"/>
              <a:t>tina.vrsnik@um.si</a:t>
            </a:r>
          </a:p>
        </p:txBody>
      </p:sp>
    </p:spTree>
    <p:extLst>
      <p:ext uri="{BB962C8B-B14F-4D97-AF65-F5344CB8AC3E}">
        <p14:creationId xmlns:p14="http://schemas.microsoft.com/office/powerpoint/2010/main" val="2041648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CF8354-D9E0-12ED-6355-FB55B8947F13}"/>
              </a:ext>
            </a:extLst>
          </p:cNvPr>
          <p:cNvSpPr>
            <a:spLocks noGrp="1"/>
          </p:cNvSpPr>
          <p:nvPr>
            <p:ph type="title"/>
          </p:nvPr>
        </p:nvSpPr>
        <p:spPr/>
        <p:txBody>
          <a:bodyPr/>
          <a:lstStyle/>
          <a:p>
            <a:r>
              <a:rPr lang="sl-SI" b="1" dirty="0"/>
              <a:t>PREDLOGI ZA ZAKONSKO PODPORO INKLUZIJE</a:t>
            </a:r>
          </a:p>
        </p:txBody>
      </p:sp>
      <p:sp>
        <p:nvSpPr>
          <p:cNvPr id="3" name="Označba mesta vsebine 2">
            <a:extLst>
              <a:ext uri="{FF2B5EF4-FFF2-40B4-BE49-F238E27FC236}">
                <a16:creationId xmlns:a16="http://schemas.microsoft.com/office/drawing/2014/main" id="{6C427EBC-51EB-2662-908A-FF7DE00E59BA}"/>
              </a:ext>
            </a:extLst>
          </p:cNvPr>
          <p:cNvSpPr>
            <a:spLocks noGrp="1"/>
          </p:cNvSpPr>
          <p:nvPr>
            <p:ph idx="1"/>
          </p:nvPr>
        </p:nvSpPr>
        <p:spPr/>
        <p:txBody>
          <a:bodyPr/>
          <a:lstStyle/>
          <a:p>
            <a:pPr>
              <a:buFontTx/>
              <a:buChar char="-"/>
            </a:pPr>
            <a:r>
              <a:rPr lang="sl-SI" dirty="0"/>
              <a:t>Vključitev kontinuirane podpore in pomoči za vse otroke v okviru prvih štirih stopenj 5-stopenjskega modela</a:t>
            </a:r>
          </a:p>
          <a:p>
            <a:pPr lvl="1">
              <a:buFontTx/>
              <a:buChar char="-"/>
            </a:pPr>
            <a:r>
              <a:rPr lang="sl-SI" dirty="0"/>
              <a:t>Finančne posledice (sistemiziranje učne pomoči, kadri, normativi…)</a:t>
            </a:r>
          </a:p>
          <a:p>
            <a:pPr lvl="1">
              <a:buFontTx/>
              <a:buChar char="-"/>
            </a:pPr>
            <a:r>
              <a:rPr lang="sl-SI" dirty="0"/>
              <a:t>Organizacijske posledice (vloga DSP, ISP, dopolnilni pouk, ŠSS…)</a:t>
            </a:r>
          </a:p>
          <a:p>
            <a:pPr>
              <a:buFontTx/>
              <a:buChar char="-"/>
            </a:pPr>
            <a:r>
              <a:rPr lang="sl-SI" dirty="0"/>
              <a:t>IP (namenjen vsem otrokom, ki potrebujejo podporo)</a:t>
            </a:r>
          </a:p>
          <a:p>
            <a:pPr lvl="1">
              <a:buFontTx/>
              <a:buChar char="-"/>
            </a:pPr>
            <a:r>
              <a:rPr lang="sl-SI" dirty="0"/>
              <a:t>specifične opredelitve, ki bi zmanjševale razlike, ki se pojavljajo</a:t>
            </a:r>
          </a:p>
          <a:p>
            <a:pPr lvl="1">
              <a:buFontTx/>
              <a:buChar char="-"/>
            </a:pPr>
            <a:r>
              <a:rPr lang="sl-SI" dirty="0"/>
              <a:t>vloga staršev </a:t>
            </a:r>
          </a:p>
          <a:p>
            <a:pPr lvl="1">
              <a:buFontTx/>
              <a:buChar char="-"/>
            </a:pPr>
            <a:r>
              <a:rPr lang="sl-SI" dirty="0"/>
              <a:t>vloga razrednika</a:t>
            </a:r>
          </a:p>
        </p:txBody>
      </p:sp>
    </p:spTree>
    <p:extLst>
      <p:ext uri="{BB962C8B-B14F-4D97-AF65-F5344CB8AC3E}">
        <p14:creationId xmlns:p14="http://schemas.microsoft.com/office/powerpoint/2010/main" val="2431483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3E37876-BC9E-1D9F-DCE3-1E2ACB4A245D}"/>
              </a:ext>
            </a:extLst>
          </p:cNvPr>
          <p:cNvSpPr>
            <a:spLocks noGrp="1"/>
          </p:cNvSpPr>
          <p:nvPr>
            <p:ph type="title"/>
          </p:nvPr>
        </p:nvSpPr>
        <p:spPr/>
        <p:txBody>
          <a:bodyPr>
            <a:noAutofit/>
          </a:bodyPr>
          <a:lstStyle/>
          <a:p>
            <a:pPr algn="ctr"/>
            <a:r>
              <a:rPr lang="sl-SI" sz="4800" b="1" dirty="0">
                <a:ea typeface="Calibri" panose="020F0502020204030204" pitchFamily="34" charset="0"/>
              </a:rPr>
              <a:t>UPOŠTEVANJE RAZLIČNIH </a:t>
            </a:r>
            <a:r>
              <a:rPr lang="sl-SI" sz="4800" b="1" dirty="0">
                <a:effectLst/>
                <a:ea typeface="Calibri" panose="020F0502020204030204" pitchFamily="34" charset="0"/>
              </a:rPr>
              <a:t>VIDIKOV INKLUZIJE</a:t>
            </a:r>
            <a:endParaRPr lang="sl-SI" sz="4800" b="1" dirty="0"/>
          </a:p>
        </p:txBody>
      </p:sp>
      <p:sp>
        <p:nvSpPr>
          <p:cNvPr id="3" name="Označba mesta vsebine 2">
            <a:extLst>
              <a:ext uri="{FF2B5EF4-FFF2-40B4-BE49-F238E27FC236}">
                <a16:creationId xmlns:a16="http://schemas.microsoft.com/office/drawing/2014/main" id="{451709FD-B5CF-B8BD-2BCA-78C32ACC80BE}"/>
              </a:ext>
            </a:extLst>
          </p:cNvPr>
          <p:cNvSpPr>
            <a:spLocks noGrp="1"/>
          </p:cNvSpPr>
          <p:nvPr>
            <p:ph idx="1"/>
          </p:nvPr>
        </p:nvSpPr>
        <p:spPr/>
        <p:txBody>
          <a:bodyPr>
            <a:normAutofit fontScale="92500"/>
          </a:bodyPr>
          <a:lstStyle/>
          <a:p>
            <a:pPr>
              <a:buFont typeface="Wingdings" panose="05000000000000000000" pitchFamily="2" charset="2"/>
              <a:buChar char="§"/>
            </a:pPr>
            <a:r>
              <a:rPr lang="sl-SI" sz="2600" dirty="0">
                <a:effectLst/>
                <a:ea typeface="Calibri" panose="020F0502020204030204" pitchFamily="34" charset="0"/>
              </a:rPr>
              <a:t>timsko delo in sodelovalno poučevanje, </a:t>
            </a:r>
          </a:p>
          <a:p>
            <a:pPr>
              <a:buFont typeface="Wingdings" panose="05000000000000000000" pitchFamily="2" charset="2"/>
              <a:buChar char="§"/>
            </a:pPr>
            <a:r>
              <a:rPr lang="sl-SI" sz="2600" dirty="0">
                <a:effectLst/>
                <a:ea typeface="Calibri" panose="020F0502020204030204" pitchFamily="34" charset="0"/>
              </a:rPr>
              <a:t>oblikovanje učnih skupin, </a:t>
            </a:r>
          </a:p>
          <a:p>
            <a:pPr>
              <a:buFont typeface="Wingdings" panose="05000000000000000000" pitchFamily="2" charset="2"/>
              <a:buChar char="§"/>
            </a:pPr>
            <a:r>
              <a:rPr lang="sl-SI" sz="2600" dirty="0">
                <a:effectLst/>
                <a:ea typeface="Calibri" panose="020F0502020204030204" pitchFamily="34" charset="0"/>
              </a:rPr>
              <a:t>prilagajanje (ocenjevanja, vsebine, obsega, poučevanja, učnega okolja, gradiva, procesa, izdelka in časovnega okvira),</a:t>
            </a:r>
          </a:p>
          <a:p>
            <a:pPr>
              <a:buFont typeface="Wingdings" panose="05000000000000000000" pitchFamily="2" charset="2"/>
              <a:buChar char="§"/>
            </a:pPr>
            <a:r>
              <a:rPr lang="sl-SI" sz="2600" dirty="0">
                <a:effectLst/>
                <a:ea typeface="Calibri" panose="020F0502020204030204" pitchFamily="34" charset="0"/>
              </a:rPr>
              <a:t> individualna motivacija,</a:t>
            </a:r>
            <a:endParaRPr lang="sl-SI" sz="2600" dirty="0">
              <a:ea typeface="Calibri" panose="020F0502020204030204" pitchFamily="34" charset="0"/>
            </a:endParaRPr>
          </a:p>
          <a:p>
            <a:pPr>
              <a:buFont typeface="Wingdings" panose="05000000000000000000" pitchFamily="2" charset="2"/>
              <a:buChar char="§"/>
            </a:pPr>
            <a:r>
              <a:rPr lang="sl-SI" sz="2600" dirty="0">
                <a:effectLst/>
                <a:ea typeface="Calibri" panose="020F0502020204030204" pitchFamily="34" charset="0"/>
              </a:rPr>
              <a:t>povratna informacija,  </a:t>
            </a:r>
            <a:endParaRPr lang="sl-SI" sz="2600" dirty="0">
              <a:ea typeface="Calibri" panose="020F0502020204030204" pitchFamily="34" charset="0"/>
            </a:endParaRPr>
          </a:p>
          <a:p>
            <a:pPr>
              <a:buFont typeface="Wingdings" panose="05000000000000000000" pitchFamily="2" charset="2"/>
              <a:buChar char="§"/>
            </a:pPr>
            <a:r>
              <a:rPr lang="sl-SI" sz="2600" dirty="0">
                <a:effectLst/>
                <a:ea typeface="Calibri" panose="020F0502020204030204" pitchFamily="34" charset="0"/>
              </a:rPr>
              <a:t>osebna podpora učencem. </a:t>
            </a:r>
          </a:p>
          <a:p>
            <a:pPr marL="0" indent="0">
              <a:buNone/>
            </a:pPr>
            <a:r>
              <a:rPr lang="sl-SI" sz="2600" dirty="0">
                <a:effectLst/>
                <a:ea typeface="Calibri" panose="020F0502020204030204" pitchFamily="34" charset="0"/>
              </a:rPr>
              <a:t>(</a:t>
            </a:r>
            <a:r>
              <a:rPr lang="sl-SI" sz="2600" dirty="0" err="1">
                <a:effectLst/>
                <a:ea typeface="Calibri" panose="020F0502020204030204" pitchFamily="34" charset="0"/>
              </a:rPr>
              <a:t>Lindner</a:t>
            </a:r>
            <a:r>
              <a:rPr lang="sl-SI" sz="2600" dirty="0">
                <a:effectLst/>
                <a:ea typeface="Calibri" panose="020F0502020204030204" pitchFamily="34" charset="0"/>
              </a:rPr>
              <a:t> in Schwab (2020)</a:t>
            </a:r>
          </a:p>
          <a:p>
            <a:pPr marL="0" indent="0">
              <a:buNone/>
            </a:pPr>
            <a:r>
              <a:rPr lang="sl-SI" sz="2400" dirty="0">
                <a:ea typeface="Calibri" panose="020F0502020204030204" pitchFamily="34" charset="0"/>
              </a:rPr>
              <a:t>I</a:t>
            </a:r>
            <a:r>
              <a:rPr lang="sl-SI" sz="2400" dirty="0">
                <a:effectLst/>
                <a:ea typeface="Calibri" panose="020F0502020204030204" pitchFamily="34" charset="0"/>
              </a:rPr>
              <a:t>nkluzivno izobraževanje bo učinkovito šele takrat, ko bo podprto iz vseh zornih kotov in deležnikov, vključno z učitelji, učenci, njihovimi starši in širšo družbo (</a:t>
            </a:r>
            <a:r>
              <a:rPr lang="sl-SI" sz="2400" dirty="0" err="1">
                <a:effectLst/>
                <a:ea typeface="Calibri" panose="020F0502020204030204" pitchFamily="34" charset="0"/>
              </a:rPr>
              <a:t>Krischler</a:t>
            </a:r>
            <a:r>
              <a:rPr lang="sl-SI" sz="2400" dirty="0">
                <a:effectLst/>
                <a:ea typeface="Calibri" panose="020F0502020204030204" pitchFamily="34" charset="0"/>
              </a:rPr>
              <a:t> idr., 2019).</a:t>
            </a:r>
          </a:p>
        </p:txBody>
      </p:sp>
    </p:spTree>
    <p:extLst>
      <p:ext uri="{BB962C8B-B14F-4D97-AF65-F5344CB8AC3E}">
        <p14:creationId xmlns:p14="http://schemas.microsoft.com/office/powerpoint/2010/main" val="1618772415"/>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B77FBFEAB342647B867B465D455EB2D" ma:contentTypeVersion="17" ma:contentTypeDescription="Ustvari nov dokument." ma:contentTypeScope="" ma:versionID="09abd8516e0b5a4f3a7ca519ab042c98">
  <xsd:schema xmlns:xsd="http://www.w3.org/2001/XMLSchema" xmlns:xs="http://www.w3.org/2001/XMLSchema" xmlns:p="http://schemas.microsoft.com/office/2006/metadata/properties" xmlns:ns3="76db1b95-062a-4af0-9bd5-918b8397dd73" xmlns:ns4="f4395e51-b3c0-42a7-8458-776c8220dc39" targetNamespace="http://schemas.microsoft.com/office/2006/metadata/properties" ma:root="true" ma:fieldsID="46fd22c43ac64387aa4727781a1e2a69" ns3:_="" ns4:_="">
    <xsd:import namespace="76db1b95-062a-4af0-9bd5-918b8397dd73"/>
    <xsd:import namespace="f4395e51-b3c0-42a7-8458-776c8220dc39"/>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3:MediaLengthInSeconds" minOccurs="0"/>
                <xsd:element ref="ns3:MediaServiceSearchPropertie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b1b95-062a-4af0-9bd5-918b8397dd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395e51-b3c0-42a7-8458-776c8220dc39" elementFormDefault="qualified">
    <xsd:import namespace="http://schemas.microsoft.com/office/2006/documentManagement/types"/>
    <xsd:import namespace="http://schemas.microsoft.com/office/infopath/2007/PartnerControls"/>
    <xsd:element name="SharedWithUsers" ma:index="11" nillable="true" ma:displayName="V skupni rabi z"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V skupni rabi s podrobnostmi" ma:internalName="SharedWithDetails" ma:readOnly="true">
      <xsd:simpleType>
        <xsd:restriction base="dms:Note">
          <xsd:maxLength value="255"/>
        </xsd:restriction>
      </xsd:simpleType>
    </xsd:element>
    <xsd:element name="SharingHintHash" ma:index="13" nillable="true" ma:displayName="Razprševanje namiga za skupno rabo"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Vrsta vsebine"/>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76db1b95-062a-4af0-9bd5-918b8397dd73" xsi:nil="true"/>
  </documentManagement>
</p:properties>
</file>

<file path=customXml/itemProps1.xml><?xml version="1.0" encoding="utf-8"?>
<ds:datastoreItem xmlns:ds="http://schemas.openxmlformats.org/officeDocument/2006/customXml" ds:itemID="{11E6DD3D-29F7-4ABC-A557-67F84A0CC0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b1b95-062a-4af0-9bd5-918b8397dd73"/>
    <ds:schemaRef ds:uri="f4395e51-b3c0-42a7-8458-776c8220dc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C7D72A8-7B3F-4081-B6F5-90C9338813F5}">
  <ds:schemaRefs>
    <ds:schemaRef ds:uri="http://schemas.microsoft.com/sharepoint/v3/contenttype/forms"/>
  </ds:schemaRefs>
</ds:datastoreItem>
</file>

<file path=customXml/itemProps3.xml><?xml version="1.0" encoding="utf-8"?>
<ds:datastoreItem xmlns:ds="http://schemas.openxmlformats.org/officeDocument/2006/customXml" ds:itemID="{5D66FBC5-E641-44C8-B242-4B1E0916E9DA}">
  <ds:schemaRefs>
    <ds:schemaRef ds:uri="http://purl.org/dc/dcmitype/"/>
    <ds:schemaRef ds:uri="http://schemas.openxmlformats.org/package/2006/metadata/core-properties"/>
    <ds:schemaRef ds:uri="http://schemas.microsoft.com/office/2006/documentManagement/types"/>
    <ds:schemaRef ds:uri="f4395e51-b3c0-42a7-8458-776c8220dc39"/>
    <ds:schemaRef ds:uri="http://purl.org/dc/elements/1.1/"/>
    <ds:schemaRef ds:uri="http://schemas.microsoft.com/office/2006/metadata/properties"/>
    <ds:schemaRef ds:uri="http://purl.org/dc/terms/"/>
    <ds:schemaRef ds:uri="http://schemas.microsoft.com/office/infopath/2007/PartnerControls"/>
    <ds:schemaRef ds:uri="76db1b95-062a-4af0-9bd5-918b8397dd7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280</TotalTime>
  <Words>963</Words>
  <Application>Microsoft Office PowerPoint</Application>
  <PresentationFormat>Širokozaslonsko</PresentationFormat>
  <Paragraphs>56</Paragraphs>
  <Slides>8</Slides>
  <Notes>4</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8</vt:i4>
      </vt:variant>
    </vt:vector>
  </HeadingPairs>
  <TitlesOfParts>
    <vt:vector size="14" baseType="lpstr">
      <vt:lpstr>Arial</vt:lpstr>
      <vt:lpstr>Calibri</vt:lpstr>
      <vt:lpstr>Calibri Light</vt:lpstr>
      <vt:lpstr>Times New Roman</vt:lpstr>
      <vt:lpstr>Wingdings</vt:lpstr>
      <vt:lpstr>Officeova tema</vt:lpstr>
      <vt:lpstr>Izzivi inkluzije Tina Vršnik Perše</vt:lpstr>
      <vt:lpstr>INKLUZIJA</vt:lpstr>
      <vt:lpstr>PASTI INKLUZIJE</vt:lpstr>
      <vt:lpstr>ZAKONODAJA</vt:lpstr>
      <vt:lpstr>KAM?</vt:lpstr>
      <vt:lpstr>HVALA ZA POZORNOST  tina.vrsnik@um.si</vt:lpstr>
      <vt:lpstr>PREDLOGI ZA ZAKONSKO PODPORO INKLUZIJE</vt:lpstr>
      <vt:lpstr>UPOŠTEVANJE RAZLIČNIH VIDIKOV INKLUZIJE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Izzivi inkluzije v visokošolskem prostoru – netradicionalne skupine študentov</dc:title>
  <dc:creator>Patricija Sedminek</dc:creator>
  <cp:lastModifiedBy>Tina Vršnik Perše</cp:lastModifiedBy>
  <cp:revision>15</cp:revision>
  <dcterms:created xsi:type="dcterms:W3CDTF">2023-09-18T06:05:26Z</dcterms:created>
  <dcterms:modified xsi:type="dcterms:W3CDTF">2023-09-25T12:53:55Z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0x0101008B77FBFEAB342647B867B465D455EB2D</vt:lpwstr>
  </property>
</Properties>
</file>