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08866-52E9-465E-BE53-1B78C768B10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A459E9D4-C352-4F70-B656-97D856EE524C}">
      <dgm:prSet phldrT="[besedilo]" custT="1"/>
      <dgm:spPr/>
      <dgm:t>
        <a:bodyPr/>
        <a:lstStyle/>
        <a:p>
          <a:r>
            <a:rPr lang="sl-SI" sz="3000" dirty="0"/>
            <a:t>RAZVOJNI TIMI</a:t>
          </a:r>
        </a:p>
      </dgm:t>
    </dgm:pt>
    <dgm:pt modelId="{9FC073A1-9924-429C-BD89-EDE2154600D7}" type="parTrans" cxnId="{F493030B-80F7-483F-9B9A-246D1EC7D84E}">
      <dgm:prSet/>
      <dgm:spPr/>
      <dgm:t>
        <a:bodyPr/>
        <a:lstStyle/>
        <a:p>
          <a:endParaRPr lang="sl-SI"/>
        </a:p>
      </dgm:t>
    </dgm:pt>
    <dgm:pt modelId="{63688CA8-3CB3-4A7B-8A9C-AF657AC93898}" type="sibTrans" cxnId="{F493030B-80F7-483F-9B9A-246D1EC7D84E}">
      <dgm:prSet/>
      <dgm:spPr/>
      <dgm:t>
        <a:bodyPr/>
        <a:lstStyle/>
        <a:p>
          <a:endParaRPr lang="sl-SI"/>
        </a:p>
      </dgm:t>
    </dgm:pt>
    <dgm:pt modelId="{56C728A8-D692-44ED-9F52-9C4DB0CEC9D5}">
      <dgm:prSet phldrT="[besedilo]" custT="1"/>
      <dgm:spPr/>
      <dgm:t>
        <a:bodyPr/>
        <a:lstStyle/>
        <a:p>
          <a:r>
            <a:rPr lang="sl-SI" sz="3000" dirty="0"/>
            <a:t>ONIRU</a:t>
          </a:r>
        </a:p>
      </dgm:t>
    </dgm:pt>
    <dgm:pt modelId="{8DA067BA-7F6C-4505-BC8F-0249D0C8D072}" type="parTrans" cxnId="{7361CBA2-92E6-4ED1-A75C-5D7F7952B137}">
      <dgm:prSet/>
      <dgm:spPr/>
      <dgm:t>
        <a:bodyPr/>
        <a:lstStyle/>
        <a:p>
          <a:endParaRPr lang="sl-SI"/>
        </a:p>
      </dgm:t>
    </dgm:pt>
    <dgm:pt modelId="{FAAFA39F-54D1-4CC2-87F4-7FBA4917473B}" type="sibTrans" cxnId="{7361CBA2-92E6-4ED1-A75C-5D7F7952B137}">
      <dgm:prSet/>
      <dgm:spPr/>
      <dgm:t>
        <a:bodyPr/>
        <a:lstStyle/>
        <a:p>
          <a:endParaRPr lang="sl-SI"/>
        </a:p>
      </dgm:t>
    </dgm:pt>
    <dgm:pt modelId="{9CED29CB-AAD4-45F6-B285-12F5B3791CA9}">
      <dgm:prSet phldrT="[besedilo]" custT="1"/>
      <dgm:spPr/>
      <dgm:t>
        <a:bodyPr/>
        <a:lstStyle/>
        <a:p>
          <a:r>
            <a:rPr lang="sl-SI" sz="3000" dirty="0"/>
            <a:t>SODELOVANJE S STARŠI</a:t>
          </a:r>
        </a:p>
      </dgm:t>
    </dgm:pt>
    <dgm:pt modelId="{97FAA78B-2148-46D2-B4DC-63C0DCE098F2}" type="parTrans" cxnId="{A0E80A14-5BE5-4FD4-95BD-BC7471FF084B}">
      <dgm:prSet/>
      <dgm:spPr/>
      <dgm:t>
        <a:bodyPr/>
        <a:lstStyle/>
        <a:p>
          <a:endParaRPr lang="sl-SI"/>
        </a:p>
      </dgm:t>
    </dgm:pt>
    <dgm:pt modelId="{9AF0C3CA-D2DC-42E8-BF02-9F2D7DABFEB3}" type="sibTrans" cxnId="{A0E80A14-5BE5-4FD4-95BD-BC7471FF084B}">
      <dgm:prSet/>
      <dgm:spPr/>
      <dgm:t>
        <a:bodyPr/>
        <a:lstStyle/>
        <a:p>
          <a:endParaRPr lang="sl-SI"/>
        </a:p>
      </dgm:t>
    </dgm:pt>
    <dgm:pt modelId="{FA33E13F-65B8-4D8E-B6EE-3C114B56AD16}">
      <dgm:prSet phldrT="[besedilo]" custT="1"/>
      <dgm:spPr/>
      <dgm:t>
        <a:bodyPr/>
        <a:lstStyle/>
        <a:p>
          <a:r>
            <a:rPr lang="sl-SI" sz="2500" dirty="0"/>
            <a:t>PODPORA ČUSTVOVANJU IN VEDENJU</a:t>
          </a:r>
        </a:p>
      </dgm:t>
    </dgm:pt>
    <dgm:pt modelId="{1C09B968-6C36-4D86-B120-F90A59C17EE2}" type="parTrans" cxnId="{C283AFEF-C365-49FF-8D62-47FAF4FAE67D}">
      <dgm:prSet/>
      <dgm:spPr/>
      <dgm:t>
        <a:bodyPr/>
        <a:lstStyle/>
        <a:p>
          <a:endParaRPr lang="sl-SI"/>
        </a:p>
      </dgm:t>
    </dgm:pt>
    <dgm:pt modelId="{888A4F1A-F832-4416-99D3-86970C4B6F4B}" type="sibTrans" cxnId="{C283AFEF-C365-49FF-8D62-47FAF4FAE67D}">
      <dgm:prSet/>
      <dgm:spPr/>
      <dgm:t>
        <a:bodyPr/>
        <a:lstStyle/>
        <a:p>
          <a:endParaRPr lang="sl-SI"/>
        </a:p>
      </dgm:t>
    </dgm:pt>
    <dgm:pt modelId="{F5A7C03E-072E-4284-A6C7-1007C510C1D4}" type="pres">
      <dgm:prSet presAssocID="{38808866-52E9-465E-BE53-1B78C768B1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2F7F42-98F0-49E4-810E-627F7C94451B}" type="pres">
      <dgm:prSet presAssocID="{A459E9D4-C352-4F70-B656-97D856EE524C}" presName="hierRoot1" presStyleCnt="0">
        <dgm:presLayoutVars>
          <dgm:hierBranch val="init"/>
        </dgm:presLayoutVars>
      </dgm:prSet>
      <dgm:spPr/>
    </dgm:pt>
    <dgm:pt modelId="{C3ED0B36-D1AB-4F82-86C1-DED775EAE78D}" type="pres">
      <dgm:prSet presAssocID="{A459E9D4-C352-4F70-B656-97D856EE524C}" presName="rootComposite1" presStyleCnt="0"/>
      <dgm:spPr/>
    </dgm:pt>
    <dgm:pt modelId="{F5200BE8-1F95-4FE5-A67F-2299113AE98D}" type="pres">
      <dgm:prSet presAssocID="{A459E9D4-C352-4F70-B656-97D856EE524C}" presName="rootText1" presStyleLbl="node0" presStyleIdx="0" presStyleCnt="1">
        <dgm:presLayoutVars>
          <dgm:chPref val="3"/>
        </dgm:presLayoutVars>
      </dgm:prSet>
      <dgm:spPr/>
    </dgm:pt>
    <dgm:pt modelId="{489795E9-7093-42BF-BBE2-FCC3F2A9ACA4}" type="pres">
      <dgm:prSet presAssocID="{A459E9D4-C352-4F70-B656-97D856EE524C}" presName="rootConnector1" presStyleLbl="node1" presStyleIdx="0" presStyleCnt="0"/>
      <dgm:spPr/>
    </dgm:pt>
    <dgm:pt modelId="{FF777798-AC22-421D-8DD9-573A99D3E45D}" type="pres">
      <dgm:prSet presAssocID="{A459E9D4-C352-4F70-B656-97D856EE524C}" presName="hierChild2" presStyleCnt="0"/>
      <dgm:spPr/>
    </dgm:pt>
    <dgm:pt modelId="{C085B802-59A9-4DD8-BB42-527D85DF637B}" type="pres">
      <dgm:prSet presAssocID="{8DA067BA-7F6C-4505-BC8F-0249D0C8D072}" presName="Name37" presStyleLbl="parChTrans1D2" presStyleIdx="0" presStyleCnt="3"/>
      <dgm:spPr/>
    </dgm:pt>
    <dgm:pt modelId="{372B11E6-97C8-406B-B5D8-A3324EC31209}" type="pres">
      <dgm:prSet presAssocID="{56C728A8-D692-44ED-9F52-9C4DB0CEC9D5}" presName="hierRoot2" presStyleCnt="0">
        <dgm:presLayoutVars>
          <dgm:hierBranch val="init"/>
        </dgm:presLayoutVars>
      </dgm:prSet>
      <dgm:spPr/>
    </dgm:pt>
    <dgm:pt modelId="{48C0E751-EF8C-45A1-81F9-0A44FDD504A7}" type="pres">
      <dgm:prSet presAssocID="{56C728A8-D692-44ED-9F52-9C4DB0CEC9D5}" presName="rootComposite" presStyleCnt="0"/>
      <dgm:spPr/>
    </dgm:pt>
    <dgm:pt modelId="{21F0D202-E4BC-464B-A3AA-517A9422D3C4}" type="pres">
      <dgm:prSet presAssocID="{56C728A8-D692-44ED-9F52-9C4DB0CEC9D5}" presName="rootText" presStyleLbl="node2" presStyleIdx="0" presStyleCnt="3">
        <dgm:presLayoutVars>
          <dgm:chPref val="3"/>
        </dgm:presLayoutVars>
      </dgm:prSet>
      <dgm:spPr/>
    </dgm:pt>
    <dgm:pt modelId="{E43F283B-DB40-4EF4-9FF2-A0C2299CC152}" type="pres">
      <dgm:prSet presAssocID="{56C728A8-D692-44ED-9F52-9C4DB0CEC9D5}" presName="rootConnector" presStyleLbl="node2" presStyleIdx="0" presStyleCnt="3"/>
      <dgm:spPr/>
    </dgm:pt>
    <dgm:pt modelId="{1110C9F8-70A3-446C-A8B7-8E4F448E827A}" type="pres">
      <dgm:prSet presAssocID="{56C728A8-D692-44ED-9F52-9C4DB0CEC9D5}" presName="hierChild4" presStyleCnt="0"/>
      <dgm:spPr/>
    </dgm:pt>
    <dgm:pt modelId="{1FE7857B-1C70-4F31-A4E5-E2BD5803B02E}" type="pres">
      <dgm:prSet presAssocID="{56C728A8-D692-44ED-9F52-9C4DB0CEC9D5}" presName="hierChild5" presStyleCnt="0"/>
      <dgm:spPr/>
    </dgm:pt>
    <dgm:pt modelId="{A6083450-E628-4231-9BF7-6BAD0481B197}" type="pres">
      <dgm:prSet presAssocID="{97FAA78B-2148-46D2-B4DC-63C0DCE098F2}" presName="Name37" presStyleLbl="parChTrans1D2" presStyleIdx="1" presStyleCnt="3"/>
      <dgm:spPr/>
    </dgm:pt>
    <dgm:pt modelId="{37489B91-1B5B-4529-9FE9-D46887A334A4}" type="pres">
      <dgm:prSet presAssocID="{9CED29CB-AAD4-45F6-B285-12F5B3791CA9}" presName="hierRoot2" presStyleCnt="0">
        <dgm:presLayoutVars>
          <dgm:hierBranch val="init"/>
        </dgm:presLayoutVars>
      </dgm:prSet>
      <dgm:spPr/>
    </dgm:pt>
    <dgm:pt modelId="{6B798136-9927-4CC7-BD4F-0CDE678FB5FE}" type="pres">
      <dgm:prSet presAssocID="{9CED29CB-AAD4-45F6-B285-12F5B3791CA9}" presName="rootComposite" presStyleCnt="0"/>
      <dgm:spPr/>
    </dgm:pt>
    <dgm:pt modelId="{AA1180FB-BB0E-4A71-A8E5-DDCF85CB5672}" type="pres">
      <dgm:prSet presAssocID="{9CED29CB-AAD4-45F6-B285-12F5B3791CA9}" presName="rootText" presStyleLbl="node2" presStyleIdx="1" presStyleCnt="3">
        <dgm:presLayoutVars>
          <dgm:chPref val="3"/>
        </dgm:presLayoutVars>
      </dgm:prSet>
      <dgm:spPr/>
    </dgm:pt>
    <dgm:pt modelId="{4056E03E-1AD4-495D-AEEB-1B8B1AA699F5}" type="pres">
      <dgm:prSet presAssocID="{9CED29CB-AAD4-45F6-B285-12F5B3791CA9}" presName="rootConnector" presStyleLbl="node2" presStyleIdx="1" presStyleCnt="3"/>
      <dgm:spPr/>
    </dgm:pt>
    <dgm:pt modelId="{B15F5C17-97C2-4687-AA96-CB87DC3B9EA2}" type="pres">
      <dgm:prSet presAssocID="{9CED29CB-AAD4-45F6-B285-12F5B3791CA9}" presName="hierChild4" presStyleCnt="0"/>
      <dgm:spPr/>
    </dgm:pt>
    <dgm:pt modelId="{6891ABEC-75DC-4ECE-88CF-BBAFE473CA62}" type="pres">
      <dgm:prSet presAssocID="{9CED29CB-AAD4-45F6-B285-12F5B3791CA9}" presName="hierChild5" presStyleCnt="0"/>
      <dgm:spPr/>
    </dgm:pt>
    <dgm:pt modelId="{73C09C0D-AA9E-451C-942A-91CC6F389945}" type="pres">
      <dgm:prSet presAssocID="{1C09B968-6C36-4D86-B120-F90A59C17EE2}" presName="Name37" presStyleLbl="parChTrans1D2" presStyleIdx="2" presStyleCnt="3"/>
      <dgm:spPr/>
    </dgm:pt>
    <dgm:pt modelId="{8AF44793-371B-4F32-927E-63A33EA58726}" type="pres">
      <dgm:prSet presAssocID="{FA33E13F-65B8-4D8E-B6EE-3C114B56AD16}" presName="hierRoot2" presStyleCnt="0">
        <dgm:presLayoutVars>
          <dgm:hierBranch val="init"/>
        </dgm:presLayoutVars>
      </dgm:prSet>
      <dgm:spPr/>
    </dgm:pt>
    <dgm:pt modelId="{6E951980-5DEB-4F77-9A82-DA772ADD3324}" type="pres">
      <dgm:prSet presAssocID="{FA33E13F-65B8-4D8E-B6EE-3C114B56AD16}" presName="rootComposite" presStyleCnt="0"/>
      <dgm:spPr/>
    </dgm:pt>
    <dgm:pt modelId="{25BD6F67-EA9A-46B3-B646-A97A333FF399}" type="pres">
      <dgm:prSet presAssocID="{FA33E13F-65B8-4D8E-B6EE-3C114B56AD16}" presName="rootText" presStyleLbl="node2" presStyleIdx="2" presStyleCnt="3">
        <dgm:presLayoutVars>
          <dgm:chPref val="3"/>
        </dgm:presLayoutVars>
      </dgm:prSet>
      <dgm:spPr/>
    </dgm:pt>
    <dgm:pt modelId="{D0450967-5CD6-4200-9287-FAA46D5A5FE0}" type="pres">
      <dgm:prSet presAssocID="{FA33E13F-65B8-4D8E-B6EE-3C114B56AD16}" presName="rootConnector" presStyleLbl="node2" presStyleIdx="2" presStyleCnt="3"/>
      <dgm:spPr/>
    </dgm:pt>
    <dgm:pt modelId="{B6226F1A-9F9A-4A31-B68D-3CD9C32A7DFE}" type="pres">
      <dgm:prSet presAssocID="{FA33E13F-65B8-4D8E-B6EE-3C114B56AD16}" presName="hierChild4" presStyleCnt="0"/>
      <dgm:spPr/>
    </dgm:pt>
    <dgm:pt modelId="{2A2401CD-C611-47E2-8BED-4FD1C6ED9877}" type="pres">
      <dgm:prSet presAssocID="{FA33E13F-65B8-4D8E-B6EE-3C114B56AD16}" presName="hierChild5" presStyleCnt="0"/>
      <dgm:spPr/>
    </dgm:pt>
    <dgm:pt modelId="{1AFDBA7F-54AE-4C6E-A898-2298B228FE12}" type="pres">
      <dgm:prSet presAssocID="{A459E9D4-C352-4F70-B656-97D856EE524C}" presName="hierChild3" presStyleCnt="0"/>
      <dgm:spPr/>
    </dgm:pt>
  </dgm:ptLst>
  <dgm:cxnLst>
    <dgm:cxn modelId="{5A988204-18D1-4D4D-9508-BF501CF71CF6}" type="presOf" srcId="{9CED29CB-AAD4-45F6-B285-12F5B3791CA9}" destId="{4056E03E-1AD4-495D-AEEB-1B8B1AA699F5}" srcOrd="1" destOrd="0" presId="urn:microsoft.com/office/officeart/2005/8/layout/orgChart1"/>
    <dgm:cxn modelId="{7560F209-BAF9-4605-AA40-B5E46D1BA181}" type="presOf" srcId="{8DA067BA-7F6C-4505-BC8F-0249D0C8D072}" destId="{C085B802-59A9-4DD8-BB42-527D85DF637B}" srcOrd="0" destOrd="0" presId="urn:microsoft.com/office/officeart/2005/8/layout/orgChart1"/>
    <dgm:cxn modelId="{F493030B-80F7-483F-9B9A-246D1EC7D84E}" srcId="{38808866-52E9-465E-BE53-1B78C768B10E}" destId="{A459E9D4-C352-4F70-B656-97D856EE524C}" srcOrd="0" destOrd="0" parTransId="{9FC073A1-9924-429C-BD89-EDE2154600D7}" sibTransId="{63688CA8-3CB3-4A7B-8A9C-AF657AC93898}"/>
    <dgm:cxn modelId="{F0F7870F-16BA-4015-9FA6-365C33D7D54E}" type="presOf" srcId="{FA33E13F-65B8-4D8E-B6EE-3C114B56AD16}" destId="{25BD6F67-EA9A-46B3-B646-A97A333FF399}" srcOrd="0" destOrd="0" presId="urn:microsoft.com/office/officeart/2005/8/layout/orgChart1"/>
    <dgm:cxn modelId="{A0E80A14-5BE5-4FD4-95BD-BC7471FF084B}" srcId="{A459E9D4-C352-4F70-B656-97D856EE524C}" destId="{9CED29CB-AAD4-45F6-B285-12F5B3791CA9}" srcOrd="1" destOrd="0" parTransId="{97FAA78B-2148-46D2-B4DC-63C0DCE098F2}" sibTransId="{9AF0C3CA-D2DC-42E8-BF02-9F2D7DABFEB3}"/>
    <dgm:cxn modelId="{4B6C5919-6013-44C6-B907-378CE485FDBA}" type="presOf" srcId="{9CED29CB-AAD4-45F6-B285-12F5B3791CA9}" destId="{AA1180FB-BB0E-4A71-A8E5-DDCF85CB5672}" srcOrd="0" destOrd="0" presId="urn:microsoft.com/office/officeart/2005/8/layout/orgChart1"/>
    <dgm:cxn modelId="{E9DEF828-05F9-4896-916E-547EB223466E}" type="presOf" srcId="{56C728A8-D692-44ED-9F52-9C4DB0CEC9D5}" destId="{E43F283B-DB40-4EF4-9FF2-A0C2299CC152}" srcOrd="1" destOrd="0" presId="urn:microsoft.com/office/officeart/2005/8/layout/orgChart1"/>
    <dgm:cxn modelId="{7BE3CB4D-CA8E-485C-B133-2F3463EBCD05}" type="presOf" srcId="{A459E9D4-C352-4F70-B656-97D856EE524C}" destId="{489795E9-7093-42BF-BBE2-FCC3F2A9ACA4}" srcOrd="1" destOrd="0" presId="urn:microsoft.com/office/officeart/2005/8/layout/orgChart1"/>
    <dgm:cxn modelId="{8880886F-E9E4-4094-B8C9-BC6027901181}" type="presOf" srcId="{38808866-52E9-465E-BE53-1B78C768B10E}" destId="{F5A7C03E-072E-4284-A6C7-1007C510C1D4}" srcOrd="0" destOrd="0" presId="urn:microsoft.com/office/officeart/2005/8/layout/orgChart1"/>
    <dgm:cxn modelId="{85F8D852-D97D-4E16-BF6E-0E7903887CA6}" type="presOf" srcId="{1C09B968-6C36-4D86-B120-F90A59C17EE2}" destId="{73C09C0D-AA9E-451C-942A-91CC6F389945}" srcOrd="0" destOrd="0" presId="urn:microsoft.com/office/officeart/2005/8/layout/orgChart1"/>
    <dgm:cxn modelId="{5202F785-B380-4FFD-941A-BA4BEF41D0FF}" type="presOf" srcId="{A459E9D4-C352-4F70-B656-97D856EE524C}" destId="{F5200BE8-1F95-4FE5-A67F-2299113AE98D}" srcOrd="0" destOrd="0" presId="urn:microsoft.com/office/officeart/2005/8/layout/orgChart1"/>
    <dgm:cxn modelId="{EC0E4A9E-1E9B-4370-9FD6-DA031D8427A4}" type="presOf" srcId="{56C728A8-D692-44ED-9F52-9C4DB0CEC9D5}" destId="{21F0D202-E4BC-464B-A3AA-517A9422D3C4}" srcOrd="0" destOrd="0" presId="urn:microsoft.com/office/officeart/2005/8/layout/orgChart1"/>
    <dgm:cxn modelId="{7361CBA2-92E6-4ED1-A75C-5D7F7952B137}" srcId="{A459E9D4-C352-4F70-B656-97D856EE524C}" destId="{56C728A8-D692-44ED-9F52-9C4DB0CEC9D5}" srcOrd="0" destOrd="0" parTransId="{8DA067BA-7F6C-4505-BC8F-0249D0C8D072}" sibTransId="{FAAFA39F-54D1-4CC2-87F4-7FBA4917473B}"/>
    <dgm:cxn modelId="{3DD15CDD-6FC0-4B2E-98B3-404C59F1F98B}" type="presOf" srcId="{FA33E13F-65B8-4D8E-B6EE-3C114B56AD16}" destId="{D0450967-5CD6-4200-9287-FAA46D5A5FE0}" srcOrd="1" destOrd="0" presId="urn:microsoft.com/office/officeart/2005/8/layout/orgChart1"/>
    <dgm:cxn modelId="{C283AFEF-C365-49FF-8D62-47FAF4FAE67D}" srcId="{A459E9D4-C352-4F70-B656-97D856EE524C}" destId="{FA33E13F-65B8-4D8E-B6EE-3C114B56AD16}" srcOrd="2" destOrd="0" parTransId="{1C09B968-6C36-4D86-B120-F90A59C17EE2}" sibTransId="{888A4F1A-F832-4416-99D3-86970C4B6F4B}"/>
    <dgm:cxn modelId="{2F1A1FF6-AB7C-41A8-96E9-12FAAFBD1503}" type="presOf" srcId="{97FAA78B-2148-46D2-B4DC-63C0DCE098F2}" destId="{A6083450-E628-4231-9BF7-6BAD0481B197}" srcOrd="0" destOrd="0" presId="urn:microsoft.com/office/officeart/2005/8/layout/orgChart1"/>
    <dgm:cxn modelId="{CFE0F665-89D5-47EF-97E9-F774D3E1B8D4}" type="presParOf" srcId="{F5A7C03E-072E-4284-A6C7-1007C510C1D4}" destId="{402F7F42-98F0-49E4-810E-627F7C94451B}" srcOrd="0" destOrd="0" presId="urn:microsoft.com/office/officeart/2005/8/layout/orgChart1"/>
    <dgm:cxn modelId="{EB3D7C35-339C-4F43-BD34-DE3FF84D9A84}" type="presParOf" srcId="{402F7F42-98F0-49E4-810E-627F7C94451B}" destId="{C3ED0B36-D1AB-4F82-86C1-DED775EAE78D}" srcOrd="0" destOrd="0" presId="urn:microsoft.com/office/officeart/2005/8/layout/orgChart1"/>
    <dgm:cxn modelId="{61ED19E2-A154-430A-BF85-B068A5D8F3E0}" type="presParOf" srcId="{C3ED0B36-D1AB-4F82-86C1-DED775EAE78D}" destId="{F5200BE8-1F95-4FE5-A67F-2299113AE98D}" srcOrd="0" destOrd="0" presId="urn:microsoft.com/office/officeart/2005/8/layout/orgChart1"/>
    <dgm:cxn modelId="{D4CDE985-B7DA-4DA9-9238-DD11A3017640}" type="presParOf" srcId="{C3ED0B36-D1AB-4F82-86C1-DED775EAE78D}" destId="{489795E9-7093-42BF-BBE2-FCC3F2A9ACA4}" srcOrd="1" destOrd="0" presId="urn:microsoft.com/office/officeart/2005/8/layout/orgChart1"/>
    <dgm:cxn modelId="{208C953C-4941-451D-BE0A-E3F6C9B3D81D}" type="presParOf" srcId="{402F7F42-98F0-49E4-810E-627F7C94451B}" destId="{FF777798-AC22-421D-8DD9-573A99D3E45D}" srcOrd="1" destOrd="0" presId="urn:microsoft.com/office/officeart/2005/8/layout/orgChart1"/>
    <dgm:cxn modelId="{7D688844-F44E-46C8-94A2-3B31BAAC0722}" type="presParOf" srcId="{FF777798-AC22-421D-8DD9-573A99D3E45D}" destId="{C085B802-59A9-4DD8-BB42-527D85DF637B}" srcOrd="0" destOrd="0" presId="urn:microsoft.com/office/officeart/2005/8/layout/orgChart1"/>
    <dgm:cxn modelId="{112F4933-769F-40F8-8711-543B5723127C}" type="presParOf" srcId="{FF777798-AC22-421D-8DD9-573A99D3E45D}" destId="{372B11E6-97C8-406B-B5D8-A3324EC31209}" srcOrd="1" destOrd="0" presId="urn:microsoft.com/office/officeart/2005/8/layout/orgChart1"/>
    <dgm:cxn modelId="{C283868E-200F-4003-9454-816DDC06ED8F}" type="presParOf" srcId="{372B11E6-97C8-406B-B5D8-A3324EC31209}" destId="{48C0E751-EF8C-45A1-81F9-0A44FDD504A7}" srcOrd="0" destOrd="0" presId="urn:microsoft.com/office/officeart/2005/8/layout/orgChart1"/>
    <dgm:cxn modelId="{98EA7E4D-7E91-42F6-BE33-36D7598E8ACC}" type="presParOf" srcId="{48C0E751-EF8C-45A1-81F9-0A44FDD504A7}" destId="{21F0D202-E4BC-464B-A3AA-517A9422D3C4}" srcOrd="0" destOrd="0" presId="urn:microsoft.com/office/officeart/2005/8/layout/orgChart1"/>
    <dgm:cxn modelId="{1FF97E58-9957-409C-874C-F335943AC665}" type="presParOf" srcId="{48C0E751-EF8C-45A1-81F9-0A44FDD504A7}" destId="{E43F283B-DB40-4EF4-9FF2-A0C2299CC152}" srcOrd="1" destOrd="0" presId="urn:microsoft.com/office/officeart/2005/8/layout/orgChart1"/>
    <dgm:cxn modelId="{13975006-4A3A-43EF-9514-9A3F35E8E9AA}" type="presParOf" srcId="{372B11E6-97C8-406B-B5D8-A3324EC31209}" destId="{1110C9F8-70A3-446C-A8B7-8E4F448E827A}" srcOrd="1" destOrd="0" presId="urn:microsoft.com/office/officeart/2005/8/layout/orgChart1"/>
    <dgm:cxn modelId="{83021D3D-0E5C-488E-9221-8EA83073F43D}" type="presParOf" srcId="{372B11E6-97C8-406B-B5D8-A3324EC31209}" destId="{1FE7857B-1C70-4F31-A4E5-E2BD5803B02E}" srcOrd="2" destOrd="0" presId="urn:microsoft.com/office/officeart/2005/8/layout/orgChart1"/>
    <dgm:cxn modelId="{B5B80DB3-FBCF-4482-87E1-532CEEF1795A}" type="presParOf" srcId="{FF777798-AC22-421D-8DD9-573A99D3E45D}" destId="{A6083450-E628-4231-9BF7-6BAD0481B197}" srcOrd="2" destOrd="0" presId="urn:microsoft.com/office/officeart/2005/8/layout/orgChart1"/>
    <dgm:cxn modelId="{7D0865E2-1ED5-46FA-8C67-57071B846585}" type="presParOf" srcId="{FF777798-AC22-421D-8DD9-573A99D3E45D}" destId="{37489B91-1B5B-4529-9FE9-D46887A334A4}" srcOrd="3" destOrd="0" presId="urn:microsoft.com/office/officeart/2005/8/layout/orgChart1"/>
    <dgm:cxn modelId="{F1315C86-0765-4152-8024-109362CD5AAF}" type="presParOf" srcId="{37489B91-1B5B-4529-9FE9-D46887A334A4}" destId="{6B798136-9927-4CC7-BD4F-0CDE678FB5FE}" srcOrd="0" destOrd="0" presId="urn:microsoft.com/office/officeart/2005/8/layout/orgChart1"/>
    <dgm:cxn modelId="{F0FB3F23-8297-4565-B93C-67BECBBD6175}" type="presParOf" srcId="{6B798136-9927-4CC7-BD4F-0CDE678FB5FE}" destId="{AA1180FB-BB0E-4A71-A8E5-DDCF85CB5672}" srcOrd="0" destOrd="0" presId="urn:microsoft.com/office/officeart/2005/8/layout/orgChart1"/>
    <dgm:cxn modelId="{5AA280CE-CF51-4165-9F60-3A20BE1EC809}" type="presParOf" srcId="{6B798136-9927-4CC7-BD4F-0CDE678FB5FE}" destId="{4056E03E-1AD4-495D-AEEB-1B8B1AA699F5}" srcOrd="1" destOrd="0" presId="urn:microsoft.com/office/officeart/2005/8/layout/orgChart1"/>
    <dgm:cxn modelId="{B01ED65C-FD0B-4498-86A0-F68806D03BF5}" type="presParOf" srcId="{37489B91-1B5B-4529-9FE9-D46887A334A4}" destId="{B15F5C17-97C2-4687-AA96-CB87DC3B9EA2}" srcOrd="1" destOrd="0" presId="urn:microsoft.com/office/officeart/2005/8/layout/orgChart1"/>
    <dgm:cxn modelId="{3B30FF6E-E30E-4F72-A4D1-CE1009EF1E16}" type="presParOf" srcId="{37489B91-1B5B-4529-9FE9-D46887A334A4}" destId="{6891ABEC-75DC-4ECE-88CF-BBAFE473CA62}" srcOrd="2" destOrd="0" presId="urn:microsoft.com/office/officeart/2005/8/layout/orgChart1"/>
    <dgm:cxn modelId="{6D6C7F29-A050-46B9-AE34-CAACA963E088}" type="presParOf" srcId="{FF777798-AC22-421D-8DD9-573A99D3E45D}" destId="{73C09C0D-AA9E-451C-942A-91CC6F389945}" srcOrd="4" destOrd="0" presId="urn:microsoft.com/office/officeart/2005/8/layout/orgChart1"/>
    <dgm:cxn modelId="{5FB82BB9-761A-4E27-89BB-9CD8B03D4020}" type="presParOf" srcId="{FF777798-AC22-421D-8DD9-573A99D3E45D}" destId="{8AF44793-371B-4F32-927E-63A33EA58726}" srcOrd="5" destOrd="0" presId="urn:microsoft.com/office/officeart/2005/8/layout/orgChart1"/>
    <dgm:cxn modelId="{D57EA4D1-DAD3-4B4B-91A4-D84873A2BFDF}" type="presParOf" srcId="{8AF44793-371B-4F32-927E-63A33EA58726}" destId="{6E951980-5DEB-4F77-9A82-DA772ADD3324}" srcOrd="0" destOrd="0" presId="urn:microsoft.com/office/officeart/2005/8/layout/orgChart1"/>
    <dgm:cxn modelId="{4351BF55-3764-441F-BD67-DEC7D6072BAF}" type="presParOf" srcId="{6E951980-5DEB-4F77-9A82-DA772ADD3324}" destId="{25BD6F67-EA9A-46B3-B646-A97A333FF399}" srcOrd="0" destOrd="0" presId="urn:microsoft.com/office/officeart/2005/8/layout/orgChart1"/>
    <dgm:cxn modelId="{E72BD93A-2181-4386-9463-25478B675210}" type="presParOf" srcId="{6E951980-5DEB-4F77-9A82-DA772ADD3324}" destId="{D0450967-5CD6-4200-9287-FAA46D5A5FE0}" srcOrd="1" destOrd="0" presId="urn:microsoft.com/office/officeart/2005/8/layout/orgChart1"/>
    <dgm:cxn modelId="{2E7860BF-1921-4BD5-B897-96E3C777EFE8}" type="presParOf" srcId="{8AF44793-371B-4F32-927E-63A33EA58726}" destId="{B6226F1A-9F9A-4A31-B68D-3CD9C32A7DFE}" srcOrd="1" destOrd="0" presId="urn:microsoft.com/office/officeart/2005/8/layout/orgChart1"/>
    <dgm:cxn modelId="{AC67BCE9-A30C-473D-91A4-E700303BCA92}" type="presParOf" srcId="{8AF44793-371B-4F32-927E-63A33EA58726}" destId="{2A2401CD-C611-47E2-8BED-4FD1C6ED9877}" srcOrd="2" destOrd="0" presId="urn:microsoft.com/office/officeart/2005/8/layout/orgChart1"/>
    <dgm:cxn modelId="{D8CDACCF-0B6A-4BB6-B1C9-A83AD130643A}" type="presParOf" srcId="{402F7F42-98F0-49E4-810E-627F7C94451B}" destId="{1AFDBA7F-54AE-4C6E-A898-2298B228FE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09C0D-AA9E-451C-942A-91CC6F389945}">
      <dsp:nvSpPr>
        <dsp:cNvPr id="0" name=""/>
        <dsp:cNvSpPr/>
      </dsp:nvSpPr>
      <dsp:spPr>
        <a:xfrm>
          <a:off x="4746014" y="1649335"/>
          <a:ext cx="3357839" cy="582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82"/>
              </a:lnTo>
              <a:lnTo>
                <a:pt x="3357839" y="291382"/>
              </a:lnTo>
              <a:lnTo>
                <a:pt x="3357839" y="5827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83450-E628-4231-9BF7-6BAD0481B197}">
      <dsp:nvSpPr>
        <dsp:cNvPr id="0" name=""/>
        <dsp:cNvSpPr/>
      </dsp:nvSpPr>
      <dsp:spPr>
        <a:xfrm>
          <a:off x="4700294" y="1649335"/>
          <a:ext cx="91440" cy="5827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27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5B802-59A9-4DD8-BB42-527D85DF637B}">
      <dsp:nvSpPr>
        <dsp:cNvPr id="0" name=""/>
        <dsp:cNvSpPr/>
      </dsp:nvSpPr>
      <dsp:spPr>
        <a:xfrm>
          <a:off x="1388174" y="1649335"/>
          <a:ext cx="3357839" cy="582765"/>
        </a:xfrm>
        <a:custGeom>
          <a:avLst/>
          <a:gdLst/>
          <a:ahLst/>
          <a:cxnLst/>
          <a:rect l="0" t="0" r="0" b="0"/>
          <a:pathLst>
            <a:path>
              <a:moveTo>
                <a:pt x="3357839" y="0"/>
              </a:moveTo>
              <a:lnTo>
                <a:pt x="3357839" y="291382"/>
              </a:lnTo>
              <a:lnTo>
                <a:pt x="0" y="291382"/>
              </a:lnTo>
              <a:lnTo>
                <a:pt x="0" y="5827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00BE8-1F95-4FE5-A67F-2299113AE98D}">
      <dsp:nvSpPr>
        <dsp:cNvPr id="0" name=""/>
        <dsp:cNvSpPr/>
      </dsp:nvSpPr>
      <dsp:spPr>
        <a:xfrm>
          <a:off x="3358476" y="261798"/>
          <a:ext cx="2775074" cy="138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RAZVOJNI TIMI</a:t>
          </a:r>
        </a:p>
      </dsp:txBody>
      <dsp:txXfrm>
        <a:off x="3358476" y="261798"/>
        <a:ext cx="2775074" cy="1387537"/>
      </dsp:txXfrm>
    </dsp:sp>
    <dsp:sp modelId="{21F0D202-E4BC-464B-A3AA-517A9422D3C4}">
      <dsp:nvSpPr>
        <dsp:cNvPr id="0" name=""/>
        <dsp:cNvSpPr/>
      </dsp:nvSpPr>
      <dsp:spPr>
        <a:xfrm>
          <a:off x="637" y="2232101"/>
          <a:ext cx="2775074" cy="138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ONIRU</a:t>
          </a:r>
        </a:p>
      </dsp:txBody>
      <dsp:txXfrm>
        <a:off x="637" y="2232101"/>
        <a:ext cx="2775074" cy="1387537"/>
      </dsp:txXfrm>
    </dsp:sp>
    <dsp:sp modelId="{AA1180FB-BB0E-4A71-A8E5-DDCF85CB5672}">
      <dsp:nvSpPr>
        <dsp:cNvPr id="0" name=""/>
        <dsp:cNvSpPr/>
      </dsp:nvSpPr>
      <dsp:spPr>
        <a:xfrm>
          <a:off x="3358476" y="2232101"/>
          <a:ext cx="2775074" cy="138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SODELOVANJE S STARŠI</a:t>
          </a:r>
        </a:p>
      </dsp:txBody>
      <dsp:txXfrm>
        <a:off x="3358476" y="2232101"/>
        <a:ext cx="2775074" cy="1387537"/>
      </dsp:txXfrm>
    </dsp:sp>
    <dsp:sp modelId="{25BD6F67-EA9A-46B3-B646-A97A333FF399}">
      <dsp:nvSpPr>
        <dsp:cNvPr id="0" name=""/>
        <dsp:cNvSpPr/>
      </dsp:nvSpPr>
      <dsp:spPr>
        <a:xfrm>
          <a:off x="6716316" y="2232101"/>
          <a:ext cx="2775074" cy="138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500" kern="1200" dirty="0"/>
            <a:t>PODPORA ČUSTVOVANJU IN VEDENJU</a:t>
          </a:r>
        </a:p>
      </dsp:txBody>
      <dsp:txXfrm>
        <a:off x="6716316" y="2232101"/>
        <a:ext cx="2775074" cy="1387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83BE7B-7DD4-4A5C-AE76-01FEF6864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524" y="3716499"/>
            <a:ext cx="7766936" cy="1646302"/>
          </a:xfrm>
        </p:spPr>
        <p:txBody>
          <a:bodyPr/>
          <a:lstStyle/>
          <a:p>
            <a:r>
              <a:rPr lang="sl-SI" b="1" dirty="0"/>
              <a:t>Celostni model podpore čustvovanju in vedenju v CIRIUS Kamnik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7D1D830-EDAA-43D0-8835-514501E90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2038" y="5680850"/>
            <a:ext cx="7766936" cy="1096899"/>
          </a:xfrm>
        </p:spPr>
        <p:txBody>
          <a:bodyPr/>
          <a:lstStyle/>
          <a:p>
            <a:r>
              <a:rPr lang="sl-SI" dirty="0"/>
              <a:t>Polonca Hartman, </a:t>
            </a:r>
            <a:r>
              <a:rPr lang="sl-SI" dirty="0" err="1"/>
              <a:t>uni</a:t>
            </a:r>
            <a:r>
              <a:rPr lang="sl-SI" dirty="0"/>
              <a:t>. dipl. socialna pedagoginja</a:t>
            </a:r>
            <a:br>
              <a:rPr lang="sl-SI" dirty="0"/>
            </a:br>
            <a:r>
              <a:rPr lang="sl-SI" dirty="0"/>
              <a:t>CIRIUS Kamnik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DBE35C1-0F9D-4E48-8EA2-D14FF274E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565" y="158118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9266C5-0402-4A1A-A838-EFF50582F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Center za izobraževanje, rehabilitacijo in usposabljanje (CIRIUS) Kamnik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8628C4-0B04-4DFE-B379-49565116E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preko odločbe so v Center usmerjeni otroci in mladostniki z gibalno oviranostjo in dolgotrajnimi boleznimi.</a:t>
            </a:r>
          </a:p>
          <a:p>
            <a:r>
              <a:rPr lang="sl-SI" dirty="0"/>
              <a:t>Večina njih ima raznovrstne pridružene težave (avtizem, ADHD, razvojno </a:t>
            </a:r>
            <a:r>
              <a:rPr lang="sl-SI" dirty="0" err="1"/>
              <a:t>nervološke</a:t>
            </a:r>
            <a:r>
              <a:rPr lang="sl-SI" dirty="0"/>
              <a:t> motnje, čustveno vedenjske težave …).</a:t>
            </a:r>
          </a:p>
          <a:p>
            <a:r>
              <a:rPr lang="sl-SI" dirty="0"/>
              <a:t>Veliko prilagoditev Center nudi z vidika gibalne oviranosti otrok in mladostnikov.</a:t>
            </a:r>
          </a:p>
          <a:p>
            <a:r>
              <a:rPr lang="sl-SI" dirty="0"/>
              <a:t>Kakšne prilagoditve nudimo otrokom in mladostnikom na čustveno-vedenjskem področju? </a:t>
            </a:r>
          </a:p>
        </p:txBody>
      </p:sp>
      <p:pic>
        <p:nvPicPr>
          <p:cNvPr id="1028" name="Picture 4" descr="Cirius Kamnik | Kamnik">
            <a:extLst>
              <a:ext uri="{FF2B5EF4-FFF2-40B4-BE49-F238E27FC236}">
                <a16:creationId xmlns:a16="http://schemas.microsoft.com/office/drawing/2014/main" id="{907FD620-573A-4980-BD2C-051D80D55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054" y="5184251"/>
            <a:ext cx="33242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7DA8C084-269B-4411-8A18-310F6F6B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693" y="184631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4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6F82F099-308D-4B35-8C81-82B0B1222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231758"/>
              </p:ext>
            </p:extLst>
          </p:nvPr>
        </p:nvGraphicFramePr>
        <p:xfrm>
          <a:off x="741300" y="861517"/>
          <a:ext cx="949202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1222A0A-CCDB-40BB-B8DD-52FF29F5FAB8}"/>
              </a:ext>
            </a:extLst>
          </p:cNvPr>
          <p:cNvSpPr txBox="1"/>
          <p:nvPr/>
        </p:nvSpPr>
        <p:spPr>
          <a:xfrm>
            <a:off x="1638883" y="5267740"/>
            <a:ext cx="7696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/>
              <a:t>V interdisciplinarnem sodelovanju poiščejo skupne strategije dela na omenjenih področjih, bolj kakovostno podprejo otroke in mladostnike ter opolnomočijo strokovne delavce za nove izzive.</a:t>
            </a:r>
            <a:br>
              <a:rPr lang="sl-SI" dirty="0"/>
            </a:br>
            <a:endParaRPr lang="sl-SI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F8BF5261-5B16-4C38-8F30-EE0052B180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30742" y="237631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5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6E23BB-48BD-4683-BE93-93EE72F51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/>
              <a:t>RAZVOJNI TIM PODPORA ČUSTVOVANJU IN VEDENJU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516F8E81-2463-4E8C-A605-8C1EBFF3FA4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73425" y="1850488"/>
            <a:ext cx="7582996" cy="458211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21CEA6C-9F6C-4102-9721-DC41AD350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0742" y="237631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6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D2ED0E-7C29-45A4-81E9-DE03D6B5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PREVENTIVNO DELOVANJE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2DE0AD0-3847-48E1-8B01-37FFA927E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500" b="1" dirty="0"/>
              <a:t>Vzpostavitev delavnic Socialnega in čustvenega učenja</a:t>
            </a:r>
            <a:r>
              <a:rPr lang="sl-SI" sz="2500" dirty="0"/>
              <a:t> za vse otroke in mladostnike v Centru.</a:t>
            </a:r>
            <a:br>
              <a:rPr lang="sl-SI" sz="2500" dirty="0"/>
            </a:br>
            <a:endParaRPr lang="sl-SI" sz="2500" b="1" dirty="0"/>
          </a:p>
          <a:p>
            <a:r>
              <a:rPr lang="sl-SI" sz="2500" b="1" dirty="0" err="1"/>
              <a:t>Opolnomočenje</a:t>
            </a:r>
            <a:r>
              <a:rPr lang="sl-SI" sz="2500" b="1" dirty="0"/>
              <a:t> in strokovna podpora delavkam in delavcem.</a:t>
            </a:r>
            <a:br>
              <a:rPr lang="sl-SI" sz="2500" dirty="0"/>
            </a:b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62A57CE-E759-4094-8EF0-A5B3B410F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0742" y="237631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1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a 13">
            <a:extLst>
              <a:ext uri="{FF2B5EF4-FFF2-40B4-BE49-F238E27FC236}">
                <a16:creationId xmlns:a16="http://schemas.microsoft.com/office/drawing/2014/main" id="{59228FC4-DC64-4AEA-88FB-79AB5D774D3D}"/>
              </a:ext>
            </a:extLst>
          </p:cNvPr>
          <p:cNvSpPr/>
          <p:nvPr/>
        </p:nvSpPr>
        <p:spPr>
          <a:xfrm>
            <a:off x="2491631" y="667194"/>
            <a:ext cx="2421683" cy="2190539"/>
          </a:xfrm>
          <a:prstGeom prst="ellipse">
            <a:avLst/>
          </a:prstGeom>
          <a:solidFill>
            <a:srgbClr val="EC6D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27C1044-9E40-F01F-D8E0-C3DAB370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053" y="1196155"/>
            <a:ext cx="4995019" cy="1415431"/>
          </a:xfrm>
        </p:spPr>
        <p:txBody>
          <a:bodyPr>
            <a:noAutofit/>
          </a:bodyPr>
          <a:lstStyle/>
          <a:p>
            <a:pPr algn="ctr"/>
            <a:r>
              <a:rPr lang="sl-SI" sz="3000" b="1" dirty="0">
                <a:solidFill>
                  <a:schemeClr val="tx1"/>
                </a:solidFill>
                <a:ea typeface="+mj-lt"/>
                <a:cs typeface="+mj-lt"/>
              </a:rPr>
              <a:t>MODEL</a:t>
            </a:r>
            <a:br>
              <a:rPr lang="sl-SI" sz="3000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sl-SI" sz="3000" b="1" dirty="0">
                <a:solidFill>
                  <a:schemeClr val="tx1"/>
                </a:solidFill>
                <a:ea typeface="+mj-lt"/>
                <a:cs typeface="+mj-lt"/>
              </a:rPr>
              <a:t>   CASEL</a:t>
            </a:r>
            <a:r>
              <a:rPr lang="sl-SI" b="1" dirty="0">
                <a:solidFill>
                  <a:schemeClr val="tx1"/>
                </a:solidFill>
                <a:ea typeface="+mj-lt"/>
                <a:cs typeface="+mj-lt"/>
              </a:rPr>
              <a:t>  </a:t>
            </a:r>
            <a:endParaRPr lang="sl-SI" b="1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8F40266-1C18-F301-74D2-925A14164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83144" y="4075980"/>
            <a:ext cx="3012856" cy="21905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z="1500" b="1">
                <a:solidFill>
                  <a:srgbClr val="548235"/>
                </a:solidFill>
                <a:ea typeface="+mj-lt"/>
                <a:cs typeface="+mj-lt"/>
              </a:rPr>
              <a:t>Samouravnavanje</a:t>
            </a:r>
            <a:r>
              <a:rPr lang="sl-SI" sz="1500">
                <a:ea typeface="+mj-lt"/>
                <a:cs typeface="+mj-lt"/>
              </a:rPr>
              <a:t> zajema uravnavanje lastnih misli, čustev in vedenj v raznolikih situacijah. Nanaša se tudi na sposobnost postavljanja ciljev ter zmožnosti odložitve ugodja zaradi sledenja le-tem.</a:t>
            </a:r>
            <a:endParaRPr lang="sl-SI" sz="1500">
              <a:latin typeface="Calibri"/>
              <a:cs typeface="Calibri"/>
            </a:endParaRP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73759FB-6155-63C1-5C3E-9E4DE7D47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070" y="238442"/>
            <a:ext cx="5027954" cy="41576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l-SI" sz="1500" b="1">
                <a:solidFill>
                  <a:srgbClr val="BF9000"/>
                </a:solidFill>
                <a:ea typeface="+mj-lt"/>
                <a:cs typeface="+mj-lt"/>
              </a:rPr>
              <a:t>Socialno zavedanje</a:t>
            </a:r>
            <a:r>
              <a:rPr lang="sl-SI" sz="1500">
                <a:solidFill>
                  <a:srgbClr val="BF9000"/>
                </a:solidFill>
                <a:ea typeface="+mj-lt"/>
                <a:cs typeface="+mj-lt"/>
              </a:rPr>
              <a:t> </a:t>
            </a:r>
            <a:r>
              <a:rPr lang="sl-SI" sz="1500">
                <a:ea typeface="+mj-lt"/>
                <a:cs typeface="+mj-lt"/>
              </a:rPr>
              <a:t>zajema zmožnost empatije ter sposobnost zavzemanja perspektive drugih, pa tudi dejavno vključevanje v različne skupine, razumevanje in upoštevanje socialnih norm ter sprejemanje raznolikosti.</a:t>
            </a:r>
            <a:endParaRPr lang="sl-SI" sz="1500"/>
          </a:p>
          <a:p>
            <a:r>
              <a:rPr lang="sl-SI" sz="1500" b="1">
                <a:solidFill>
                  <a:srgbClr val="BF9000"/>
                </a:solidFill>
                <a:ea typeface="+mj-lt"/>
                <a:cs typeface="+mj-lt"/>
              </a:rPr>
              <a:t>Odnosne spretnosti</a:t>
            </a:r>
            <a:r>
              <a:rPr lang="sl-SI" sz="1500">
                <a:ea typeface="+mj-lt"/>
                <a:cs typeface="+mj-lt"/>
              </a:rPr>
              <a:t> se nanašajo na učinkovito upravljanje z odnosi in čustvi, ki se med tem porajajo. Zajemajo zmožnost vzpostavljanja in ohranjanja pozitivnih in stabilnih odnosov s posamezniki in skupinami, zmožnost jasnega komuniciranja, sodelovanja, upiranja negativnim pritiskom drugih, obvladovanja konfliktov in postavljanja mej.</a:t>
            </a:r>
            <a:endParaRPr lang="sl-SI" sz="1500"/>
          </a:p>
          <a:p>
            <a:r>
              <a:rPr lang="sl-SI" sz="1500" b="1">
                <a:solidFill>
                  <a:srgbClr val="2F5597"/>
                </a:solidFill>
                <a:ea typeface="+mj-lt"/>
                <a:cs typeface="+mj-lt"/>
              </a:rPr>
              <a:t>Odgovorno sprejemanje odločitev</a:t>
            </a:r>
            <a:r>
              <a:rPr lang="sl-SI" sz="1500">
                <a:solidFill>
                  <a:srgbClr val="2F5597"/>
                </a:solidFill>
                <a:ea typeface="+mj-lt"/>
                <a:cs typeface="+mj-lt"/>
              </a:rPr>
              <a:t> </a:t>
            </a:r>
            <a:r>
              <a:rPr lang="sl-SI" sz="1500">
                <a:ea typeface="+mj-lt"/>
                <a:cs typeface="+mj-lt"/>
              </a:rPr>
              <a:t>se nanaša na zmožnost sprejemanja konstruktivnih odločitev o svojem vedenju in o socialnih interakcijah v skladu z osebno, moralno in etično odgovornostjo. Zajema pravilno oceno tveganja, realistično vrednotenje posledic dejanj, upoštevanja različnih dejavnikov in prevzemanja osebne odgovornosti za odločitve.</a:t>
            </a:r>
            <a:endParaRPr lang="sl-SI" sz="1500"/>
          </a:p>
          <a:p>
            <a:endParaRPr lang="sl-SI" sz="1500"/>
          </a:p>
          <a:p>
            <a:endParaRPr lang="sl-SI" sz="1500"/>
          </a:p>
        </p:txBody>
      </p:sp>
      <p:pic>
        <p:nvPicPr>
          <p:cNvPr id="1026" name="Picture 2" descr="Clip Art Arrow Images – Browse 100,335 Stock Photos, Vectors, and Video |  Adobe Stock">
            <a:extLst>
              <a:ext uri="{FF2B5EF4-FFF2-40B4-BE49-F238E27FC236}">
                <a16:creationId xmlns:a16="http://schemas.microsoft.com/office/drawing/2014/main" id="{348D6C28-711F-4E78-A184-48BBA2BEB8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5" t="38461" r="12545" b="39068"/>
          <a:stretch/>
        </p:blipFill>
        <p:spPr bwMode="auto">
          <a:xfrm rot="19873315">
            <a:off x="5037832" y="1069299"/>
            <a:ext cx="1219200" cy="37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lip Art Arrow Images – Browse 100,335 Stock Photos, Vectors, and Video |  Adobe Stock">
            <a:extLst>
              <a:ext uri="{FF2B5EF4-FFF2-40B4-BE49-F238E27FC236}">
                <a16:creationId xmlns:a16="http://schemas.microsoft.com/office/drawing/2014/main" id="{7F724A83-95D9-41FC-8256-A5EFE31631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5" t="38461" r="12545" b="39068"/>
          <a:stretch/>
        </p:blipFill>
        <p:spPr bwMode="auto">
          <a:xfrm>
            <a:off x="5053029" y="1941353"/>
            <a:ext cx="1219200" cy="37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lip Art Arrow Images – Browse 100,335 Stock Photos, Vectors, and Video |  Adobe Stock">
            <a:extLst>
              <a:ext uri="{FF2B5EF4-FFF2-40B4-BE49-F238E27FC236}">
                <a16:creationId xmlns:a16="http://schemas.microsoft.com/office/drawing/2014/main" id="{1CAE9F4E-B4F7-4B56-B35C-F5585C3662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5" t="38461" r="12545" b="39068"/>
          <a:stretch/>
        </p:blipFill>
        <p:spPr bwMode="auto">
          <a:xfrm rot="3065139">
            <a:off x="4593856" y="2978151"/>
            <a:ext cx="1688519" cy="37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lip Art Arrow Images – Browse 100,335 Stock Photos, Vectors, and Video |  Adobe Stock">
            <a:extLst>
              <a:ext uri="{FF2B5EF4-FFF2-40B4-BE49-F238E27FC236}">
                <a16:creationId xmlns:a16="http://schemas.microsoft.com/office/drawing/2014/main" id="{15D00032-06C3-45CC-B30E-095FB7A0A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5" t="38461" r="12545" b="39068"/>
          <a:stretch/>
        </p:blipFill>
        <p:spPr bwMode="auto">
          <a:xfrm rot="7031419">
            <a:off x="1352495" y="3050332"/>
            <a:ext cx="1219200" cy="37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lip Art Arrow Images – Browse 100,335 Stock Photos, Vectors, and Video |  Adobe Stock">
            <a:extLst>
              <a:ext uri="{FF2B5EF4-FFF2-40B4-BE49-F238E27FC236}">
                <a16:creationId xmlns:a16="http://schemas.microsoft.com/office/drawing/2014/main" id="{618A0323-FA62-4BA8-A378-BD0B3B037A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5" t="38461" r="12545" b="39068"/>
          <a:stretch/>
        </p:blipFill>
        <p:spPr bwMode="auto">
          <a:xfrm rot="5400000">
            <a:off x="3274923" y="3276983"/>
            <a:ext cx="1219200" cy="37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DF7830BA-89EF-40E5-B296-901E3219103E}"/>
              </a:ext>
            </a:extLst>
          </p:cNvPr>
          <p:cNvSpPr txBox="1"/>
          <p:nvPr/>
        </p:nvSpPr>
        <p:spPr>
          <a:xfrm>
            <a:off x="438744" y="3953685"/>
            <a:ext cx="2644400" cy="17081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500" b="1">
                <a:solidFill>
                  <a:srgbClr val="548235"/>
                </a:solidFill>
                <a:latin typeface="+mj-lt"/>
                <a:ea typeface="+mj-lt"/>
                <a:cs typeface="+mj-lt"/>
              </a:rPr>
              <a:t>Samozavedanje </a:t>
            </a:r>
            <a:r>
              <a:rPr lang="sl-SI" sz="1500">
                <a:latin typeface="+mj-lt"/>
                <a:ea typeface="+mj-lt"/>
                <a:cs typeface="+mj-lt"/>
              </a:rPr>
              <a:t>se nanaša na zmožnost prepoznave lastnih misli, čustev, na poznavanje lastnih vrednot in realistično oceno lastnih sposobnosti.</a:t>
            </a:r>
            <a:endParaRPr lang="sl-SI" sz="1500">
              <a:latin typeface="+mj-lt"/>
            </a:endParaRP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8D32C2B6-8692-4607-ADE0-B8AFEB421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6645" y="5509346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7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C5974B-39EB-46DD-ADF2-6A730A8E3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DELAVNICE SOCIALNEGA IN ČUSTVENEGA UČENJA + PRIROČNIK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136F273-760C-4C5C-9ADC-FB0E9DAAF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4929" y="2104928"/>
            <a:ext cx="10304890" cy="4494654"/>
          </a:xfrm>
        </p:spPr>
        <p:txBody>
          <a:bodyPr>
            <a:normAutofit/>
          </a:bodyPr>
          <a:lstStyle/>
          <a:p>
            <a:r>
              <a:rPr lang="sl-SI" dirty="0"/>
              <a:t>Tandemi učitelja (osnovne ali srednje šole) in vzgojitelja (Doma CIRIUS Kamnik), ki skupno pedagoško spremljata otroke in mladostnike (pilotno leto 2023/2024).</a:t>
            </a:r>
          </a:p>
          <a:p>
            <a:r>
              <a:rPr lang="sl-SI" dirty="0"/>
              <a:t>1x mesečno izvajata vnaprej pripravljene in prilagojene delavnice za otroke in mladostnike, </a:t>
            </a:r>
            <a:br>
              <a:rPr lang="sl-SI" dirty="0"/>
            </a:br>
            <a:r>
              <a:rPr lang="sl-SI" dirty="0"/>
              <a:t>ki vsebinsko odgovarjajo razvojnemu obdobju in posebnostim o/m ter razvijajo pomembne socialne in čustvene veščine (npr. prepoznavanje čustev, prepoznavanje in zavedanje močnih področij, razvoj </a:t>
            </a:r>
            <a:r>
              <a:rPr lang="sl-SI" dirty="0" err="1"/>
              <a:t>asertivnosti</a:t>
            </a:r>
            <a:r>
              <a:rPr lang="sl-SI" dirty="0"/>
              <a:t>, obvladovanje čustev, navezovanje prijateljstev, učinkovita komunikacija, varna raba socialnih omrežij ipd.)</a:t>
            </a:r>
          </a:p>
          <a:p>
            <a:r>
              <a:rPr lang="sl-SI" dirty="0"/>
              <a:t>Delavnice za otroke in mladostnike skupaj z vsem gradivom prilagajajo, prevajajo ali na novo razvijajo pedagoški delavci CIRIUS Kamnik. </a:t>
            </a:r>
          </a:p>
          <a:p>
            <a:r>
              <a:rPr lang="sl-SI" dirty="0"/>
              <a:t>Priprava priročnika (teoretična izhodišča + delavnice z gradivi) – do konca šolskega leta 2023/2024. 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A779BA3-92EE-4EF1-AF20-851622B9B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0742" y="237631"/>
            <a:ext cx="1348951" cy="10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95650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477</Words>
  <Application>Microsoft Office PowerPoint</Application>
  <PresentationFormat>Širokozaslonsko</PresentationFormat>
  <Paragraphs>27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Gladko</vt:lpstr>
      <vt:lpstr>Celostni model podpore čustvovanju in vedenju v CIRIUS Kamnik</vt:lpstr>
      <vt:lpstr>Center za izobraževanje, rehabilitacijo in usposabljanje (CIRIUS) Kamnik</vt:lpstr>
      <vt:lpstr>PowerPointova predstavitev</vt:lpstr>
      <vt:lpstr>RAZVOJNI TIM PODPORA ČUSTVOVANJU IN VEDENJU</vt:lpstr>
      <vt:lpstr>PREVENTIVNO DELOVANJE</vt:lpstr>
      <vt:lpstr>MODEL    CASEL  </vt:lpstr>
      <vt:lpstr>DELAVNICE SOCIALNEGA IN ČUSTVENEGA UČENJA + PRIROČNIK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Celostni model podpore čustvovanju in vedenju v CIRIUS Kamnik</dc:title>
  <dc:creator>Polonca Hartman</dc:creator>
  <cp:lastModifiedBy>Polonca Hartman</cp:lastModifiedBy>
  <cp:revision>4</cp:revision>
  <dcterms:created xsi:type="dcterms:W3CDTF">2023-09-22T05:48:56Z</dcterms:created>
  <dcterms:modified xsi:type="dcterms:W3CDTF">2023-09-22T06:25:09Z</dcterms:modified>
</cp:coreProperties>
</file>