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8" r:id="rId2"/>
    <p:sldId id="264" r:id="rId3"/>
    <p:sldId id="257" r:id="rId4"/>
    <p:sldId id="272" r:id="rId5"/>
    <p:sldId id="266" r:id="rId6"/>
    <p:sldId id="265" r:id="rId7"/>
    <p:sldId id="274" r:id="rId8"/>
    <p:sldId id="275" r:id="rId9"/>
  </p:sldIdLst>
  <p:sldSz cx="12192000" cy="6858000"/>
  <p:notesSz cx="6889750" cy="1002188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C2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538AFE41-C16E-42B4-96A5-5F25538868D3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85C1889-89C8-40C6-85C2-483A29343D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7859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lika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183" y="4010"/>
            <a:ext cx="11054817" cy="602871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911179" y="1110926"/>
            <a:ext cx="9144000" cy="1678502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911179" y="4195342"/>
            <a:ext cx="9144000" cy="125137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 smtClean="0"/>
              <a:t>Kliknite, da uredite slog podnaslova matrice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836" y="331760"/>
            <a:ext cx="3470564" cy="665018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71" y="1235676"/>
            <a:ext cx="923436" cy="835688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21" y="2128755"/>
            <a:ext cx="871414" cy="681269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8" y="3115484"/>
            <a:ext cx="1047788" cy="49331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7" y="290347"/>
            <a:ext cx="1019298" cy="706431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56" y="3957035"/>
            <a:ext cx="721793" cy="741226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65" y="5021885"/>
            <a:ext cx="639414" cy="913083"/>
          </a:xfrm>
          <a:prstGeom prst="rect">
            <a:avLst/>
          </a:prstGeom>
        </p:spPr>
      </p:pic>
      <p:sp>
        <p:nvSpPr>
          <p:cNvPr id="7" name="Pravokotnik 6"/>
          <p:cNvSpPr/>
          <p:nvPr userDrawn="1"/>
        </p:nvSpPr>
        <p:spPr>
          <a:xfrm>
            <a:off x="1144016" y="6146874"/>
            <a:ext cx="11038146" cy="2891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374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861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872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bg>
      <p:bgPr>
        <a:solidFill>
          <a:schemeClr val="accent1">
            <a:lumMod val="60000"/>
            <a:lumOff val="40000"/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  <p:sp>
        <p:nvSpPr>
          <p:cNvPr id="7" name="PoljeZBesedilom 6"/>
          <p:cNvSpPr txBox="1"/>
          <p:nvPr userDrawn="1"/>
        </p:nvSpPr>
        <p:spPr>
          <a:xfrm>
            <a:off x="-101841" y="0"/>
            <a:ext cx="492443" cy="685799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sl-SI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dra Sans Pro" panose="020B0504040000020004" pitchFamily="34" charset="0"/>
              </a:rPr>
              <a:t>Pogled na predšolsko vzgojo in izobraževanje</a:t>
            </a:r>
            <a:endParaRPr lang="sl-SI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dra Sans Pro" panose="020B0504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70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  <p:sp>
        <p:nvSpPr>
          <p:cNvPr id="7" name="PoljeZBesedilom 6"/>
          <p:cNvSpPr txBox="1"/>
          <p:nvPr userDrawn="1"/>
        </p:nvSpPr>
        <p:spPr>
          <a:xfrm>
            <a:off x="-89247" y="-319088"/>
            <a:ext cx="461665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sl-SI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dra Sans Pro" panose="020B0504040000020004" pitchFamily="34" charset="0"/>
              </a:rPr>
              <a:t>Pogled na predšolsko vzgojo in izobraževanje</a:t>
            </a:r>
            <a:endParaRPr lang="sl-SI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dra Sans Pro" panose="020B0504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156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97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289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54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375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43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104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64E7-8229-4D19-B9BD-27390D14B6EF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BC867-637A-4193-BBFF-B5B2FBEE0A21}" type="slidenum">
              <a:rPr lang="sl-SI" smtClean="0"/>
              <a:t>‹#›</a:t>
            </a:fld>
            <a:endParaRPr lang="sl-SI"/>
          </a:p>
        </p:txBody>
      </p:sp>
      <p:sp>
        <p:nvSpPr>
          <p:cNvPr id="7" name="Pravokotnik 6"/>
          <p:cNvSpPr/>
          <p:nvPr userDrawn="1"/>
        </p:nvSpPr>
        <p:spPr>
          <a:xfrm>
            <a:off x="0" y="0"/>
            <a:ext cx="298383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865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2016"/>
            <a:ext cx="10359551" cy="3467477"/>
          </a:xfrm>
        </p:spPr>
        <p:txBody>
          <a:bodyPr>
            <a:normAutofit/>
          </a:bodyPr>
          <a:lstStyle/>
          <a:p>
            <a:pPr algn="ctr"/>
            <a:r>
              <a:rPr lang="sl-SI" sz="3600" dirty="0">
                <a:solidFill>
                  <a:srgbClr val="002060"/>
                </a:solidFill>
              </a:rPr>
              <a:t>VRTEC KOT PODPORNO </a:t>
            </a:r>
            <a:r>
              <a:rPr lang="sl-SI" sz="3600" dirty="0" smtClean="0">
                <a:solidFill>
                  <a:srgbClr val="002060"/>
                </a:solidFill>
              </a:rPr>
              <a:t>OKOLJE ZA  </a:t>
            </a:r>
            <a:r>
              <a:rPr lang="sl-SI" sz="3600" dirty="0">
                <a:solidFill>
                  <a:srgbClr val="002060"/>
                </a:solidFill>
              </a:rPr>
              <a:t/>
            </a:r>
            <a:br>
              <a:rPr lang="sl-SI" sz="3600" dirty="0">
                <a:solidFill>
                  <a:srgbClr val="002060"/>
                </a:solidFill>
              </a:rPr>
            </a:br>
            <a:r>
              <a:rPr lang="sl-SI" sz="3600" dirty="0" smtClean="0">
                <a:solidFill>
                  <a:srgbClr val="002060"/>
                </a:solidFill>
              </a:rPr>
              <a:t>NAČRTNO RAZVIJANJE SOCIALNO-EMOCIONALNIH KOMPETENC, KOT POGOJ ZA ZDRAV CELOSTEN RAZVOJ</a:t>
            </a:r>
            <a:br>
              <a:rPr lang="sl-SI" sz="3600" dirty="0" smtClean="0">
                <a:solidFill>
                  <a:srgbClr val="002060"/>
                </a:solidFill>
              </a:rPr>
            </a:br>
            <a:r>
              <a:rPr lang="sl-SI" sz="2400" dirty="0" smtClean="0">
                <a:solidFill>
                  <a:srgbClr val="002060"/>
                </a:solidFill>
              </a:rPr>
              <a:t> - stanje in pogoji v predšolski vzgoji -</a:t>
            </a:r>
            <a:endParaRPr lang="sl-SI" sz="2400" dirty="0">
              <a:solidFill>
                <a:srgbClr val="002060"/>
              </a:solidFill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sl-SI" dirty="0" smtClean="0">
              <a:cs typeface="Times New Roman" panose="02020603050405020304" pitchFamily="18" charset="0"/>
            </a:endParaRPr>
          </a:p>
          <a:p>
            <a:endParaRPr lang="sl-SI" dirty="0">
              <a:cs typeface="Times New Roman" panose="02020603050405020304" pitchFamily="18" charset="0"/>
            </a:endParaRPr>
          </a:p>
          <a:p>
            <a:r>
              <a:rPr lang="sl-SI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Marjanca Kavčič Pečnik, </a:t>
            </a:r>
            <a:r>
              <a:rPr lang="sl-SI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univ.dipl.soc.ped</a:t>
            </a: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.</a:t>
            </a:r>
            <a:r>
              <a:rPr lang="sl-SI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r>
              <a:rPr lang="sl-SI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svetovalna služba, Vrtec Jelka</a:t>
            </a:r>
          </a:p>
          <a:p>
            <a:endParaRPr lang="sl-SI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199" y="126750"/>
            <a:ext cx="10515601" cy="1090388"/>
          </a:xfrm>
        </p:spPr>
        <p:txBody>
          <a:bodyPr>
            <a:normAutofit fontScale="90000"/>
          </a:bodyPr>
          <a:lstStyle/>
          <a:p>
            <a:pPr algn="ctr"/>
            <a:r>
              <a:rPr lang="sl-SI" sz="2800" dirty="0" smtClean="0">
                <a:solidFill>
                  <a:srgbClr val="002060"/>
                </a:solidFill>
              </a:rPr>
              <a:t>NAČRTNO UČENJE IN KREPITEV  PREDVSEM SOCIALNO-EMOCIONALNIH IN SENZOMOTORIČNIH KOMPETENC, OMOGOČAJO BOLJŠE SLEDENJE KOGNITIVNIM VSEBINAM IN USPEŠNO VKLJUČEVANJE V DRUŽBO</a:t>
            </a:r>
            <a:endParaRPr lang="sl-SI" sz="2800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266802"/>
            <a:ext cx="10515600" cy="4484348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Pergament 2 3"/>
          <p:cNvSpPr/>
          <p:nvPr/>
        </p:nvSpPr>
        <p:spPr>
          <a:xfrm>
            <a:off x="675026" y="1640134"/>
            <a:ext cx="5625738" cy="4193471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/>
              <a:t>PRVIH 5 LET ŽIVLJENJA JE </a:t>
            </a:r>
            <a:r>
              <a:rPr lang="sl-SI" dirty="0"/>
              <a:t>KRITIČNO OBDOBJE, ko se postavljajo TEMELJI za zdrav celostni razvoj </a:t>
            </a:r>
            <a:r>
              <a:rPr lang="sl-SI" dirty="0" smtClean="0"/>
              <a:t>človeka</a:t>
            </a:r>
          </a:p>
          <a:p>
            <a:pPr algn="ctr"/>
            <a:r>
              <a:rPr lang="sl-SI" dirty="0" smtClean="0"/>
              <a:t>(vrtec, kot pomembno okolje za omogočanje razvijanja čustvene varnosti,  podporne socialne interakcije, pridobivanja gibalnih, govorno-jezikovnih  veščin in ne več toliko poudarka na kognitivnih vsebinah kot nekoč</a:t>
            </a:r>
          </a:p>
          <a:p>
            <a:r>
              <a:rPr lang="sl-SI" dirty="0" smtClean="0"/>
              <a:t>PORAST OTROK S ŠIBKIMI TEMELJI – zakaj in kako naprej?</a:t>
            </a:r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6793876" y="4081532"/>
            <a:ext cx="1811383" cy="104502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OTROK</a:t>
            </a:r>
            <a:endParaRPr lang="sl-SI" dirty="0"/>
          </a:p>
        </p:txBody>
      </p:sp>
      <p:sp>
        <p:nvSpPr>
          <p:cNvPr id="6" name="Elipsa 5"/>
          <p:cNvSpPr/>
          <p:nvPr/>
        </p:nvSpPr>
        <p:spPr>
          <a:xfrm>
            <a:off x="8433397" y="1508051"/>
            <a:ext cx="1885405" cy="89262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Svetovalni delavec</a:t>
            </a:r>
            <a:endParaRPr lang="sl-SI" dirty="0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xmlns="" id="{A1A58AE4-1BF0-4D81-9F2B-8156F9C88544}"/>
              </a:ext>
            </a:extLst>
          </p:cNvPr>
          <p:cNvSpPr/>
          <p:nvPr/>
        </p:nvSpPr>
        <p:spPr>
          <a:xfrm>
            <a:off x="10097151" y="4247470"/>
            <a:ext cx="1885405" cy="89262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 dirty="0" smtClean="0"/>
          </a:p>
          <a:p>
            <a:pPr algn="ctr"/>
            <a:r>
              <a:rPr lang="sl-SI" dirty="0" smtClean="0"/>
              <a:t>DRUŽINA</a:t>
            </a:r>
          </a:p>
          <a:p>
            <a:pPr algn="ctr"/>
            <a:endParaRPr lang="sl-SI" dirty="0"/>
          </a:p>
        </p:txBody>
      </p:sp>
      <p:cxnSp>
        <p:nvCxnSpPr>
          <p:cNvPr id="9" name="Raven povezovalnik 8"/>
          <p:cNvCxnSpPr/>
          <p:nvPr/>
        </p:nvCxnSpPr>
        <p:spPr>
          <a:xfrm flipH="1">
            <a:off x="7714817" y="3080268"/>
            <a:ext cx="858175" cy="1167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/>
          <p:cNvCxnSpPr/>
          <p:nvPr/>
        </p:nvCxnSpPr>
        <p:spPr>
          <a:xfrm flipH="1" flipV="1">
            <a:off x="9971796" y="3116495"/>
            <a:ext cx="1088263" cy="1240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ovezovalnik 15"/>
          <p:cNvCxnSpPr>
            <a:stCxn id="5" idx="3"/>
            <a:endCxn id="5" idx="3"/>
          </p:cNvCxnSpPr>
          <p:nvPr/>
        </p:nvCxnSpPr>
        <p:spPr>
          <a:xfrm>
            <a:off x="7059147" y="49735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en povezovalnik 27"/>
          <p:cNvCxnSpPr>
            <a:stCxn id="5" idx="6"/>
          </p:cNvCxnSpPr>
          <p:nvPr/>
        </p:nvCxnSpPr>
        <p:spPr>
          <a:xfrm>
            <a:off x="8605259" y="4604047"/>
            <a:ext cx="1570836" cy="21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a 28"/>
          <p:cNvSpPr/>
          <p:nvPr/>
        </p:nvSpPr>
        <p:spPr>
          <a:xfrm>
            <a:off x="8443090" y="2495439"/>
            <a:ext cx="1885405" cy="89262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VZGOJITELJ</a:t>
            </a:r>
            <a:endParaRPr lang="sl-SI" dirty="0"/>
          </a:p>
        </p:txBody>
      </p:sp>
      <p:cxnSp>
        <p:nvCxnSpPr>
          <p:cNvPr id="31" name="Raven povezovalnik 30"/>
          <p:cNvCxnSpPr>
            <a:stCxn id="6" idx="4"/>
            <a:endCxn id="29" idx="0"/>
          </p:cNvCxnSpPr>
          <p:nvPr/>
        </p:nvCxnSpPr>
        <p:spPr>
          <a:xfrm>
            <a:off x="9376100" y="2400680"/>
            <a:ext cx="9693" cy="94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1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74178"/>
            <a:ext cx="10515600" cy="1325563"/>
          </a:xfrm>
        </p:spPr>
        <p:txBody>
          <a:bodyPr>
            <a:noAutofit/>
          </a:bodyPr>
          <a:lstStyle/>
          <a:p>
            <a:r>
              <a:rPr lang="sl-SI" sz="3200" dirty="0" smtClean="0">
                <a:solidFill>
                  <a:srgbClr val="002060"/>
                </a:solidFill>
              </a:rPr>
              <a:t>DANAŠNJE STANJE V PREDŠOLSKI VZGOJI</a:t>
            </a:r>
            <a:endParaRPr lang="sl-SI" sz="3200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>Spremembe </a:t>
            </a:r>
            <a:r>
              <a:rPr lang="sl-SI" dirty="0">
                <a:solidFill>
                  <a:srgbClr val="002060"/>
                </a:solidFill>
              </a:rPr>
              <a:t>v </a:t>
            </a:r>
            <a:r>
              <a:rPr lang="sl-SI" dirty="0" smtClean="0">
                <a:solidFill>
                  <a:srgbClr val="002060"/>
                </a:solidFill>
              </a:rPr>
              <a:t>načinu življenja družin (delajo pozno v popoldne, enostarševske d., socialne stiske, več priseljenih družin, porast duš. bolezni pri starših…</a:t>
            </a:r>
            <a:endParaRPr lang="sl-SI" dirty="0">
              <a:solidFill>
                <a:srgbClr val="002060"/>
              </a:solidFill>
            </a:endParaRPr>
          </a:p>
          <a:p>
            <a:r>
              <a:rPr lang="sl-SI" dirty="0">
                <a:solidFill>
                  <a:srgbClr val="002060"/>
                </a:solidFill>
              </a:rPr>
              <a:t>porast otrok s težavami v </a:t>
            </a:r>
            <a:r>
              <a:rPr lang="sl-SI" dirty="0" smtClean="0">
                <a:solidFill>
                  <a:srgbClr val="002060"/>
                </a:solidFill>
              </a:rPr>
              <a:t>razvoju, predvsem 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otrok </a:t>
            </a:r>
            <a:r>
              <a:rPr lang="sl-SI" b="1" dirty="0">
                <a:solidFill>
                  <a:schemeClr val="accent3">
                    <a:lumMod val="75000"/>
                  </a:schemeClr>
                </a:solidFill>
              </a:rPr>
              <a:t>s težavami na 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socialno-čustvenem </a:t>
            </a:r>
            <a:r>
              <a:rPr lang="sl-SI" b="1" dirty="0">
                <a:solidFill>
                  <a:schemeClr val="accent3">
                    <a:lumMod val="75000"/>
                  </a:schemeClr>
                </a:solidFill>
              </a:rPr>
              <a:t>področju, gibalni nespretnosti, izvršilnih funkcijah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sl-SI" b="1" dirty="0" err="1" smtClean="0">
                <a:solidFill>
                  <a:schemeClr val="accent3">
                    <a:lumMod val="75000"/>
                  </a:schemeClr>
                </a:solidFill>
              </a:rPr>
              <a:t>odkrenljivi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 pozornosti, govoru in jeziku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Pandemija </a:t>
            </a:r>
            <a:r>
              <a:rPr lang="sl-SI" dirty="0" err="1">
                <a:solidFill>
                  <a:srgbClr val="002060"/>
                </a:solidFill>
              </a:rPr>
              <a:t>Covid</a:t>
            </a:r>
            <a:r>
              <a:rPr lang="sl-SI" dirty="0">
                <a:solidFill>
                  <a:srgbClr val="002060"/>
                </a:solidFill>
              </a:rPr>
              <a:t> -19 </a:t>
            </a:r>
            <a:r>
              <a:rPr lang="sl-SI" dirty="0" smtClean="0">
                <a:solidFill>
                  <a:srgbClr val="002060"/>
                </a:solidFill>
              </a:rPr>
              <a:t>– nespodbudno okolje v prvih letih življenja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Omogočanje inkluzivnega okolja za vse otroke  ; </a:t>
            </a:r>
            <a:r>
              <a:rPr lang="sl-SI" dirty="0" smtClean="0">
                <a:solidFill>
                  <a:schemeClr val="accent3">
                    <a:lumMod val="50000"/>
                  </a:schemeClr>
                </a:solidFill>
              </a:rPr>
              <a:t>Velik izziv glede na raznolikost otrok, normative, kadrovske izzive ter pristope  dela</a:t>
            </a: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0292" y="175002"/>
            <a:ext cx="10611416" cy="1572317"/>
          </a:xfrm>
        </p:spPr>
        <p:txBody>
          <a:bodyPr>
            <a:noAutofit/>
          </a:bodyPr>
          <a:lstStyle/>
          <a:p>
            <a:r>
              <a:rPr lang="sl-SI" sz="3600" dirty="0" smtClean="0">
                <a:solidFill>
                  <a:srgbClr val="002060"/>
                </a:solidFill>
              </a:rPr>
              <a:t>Porast otrok s težavami na področju čustvovanja in socialnega vključevanja in otrok s slabim vzdrževanjem pozornosti</a:t>
            </a:r>
            <a:endParaRPr lang="sl-SI" sz="3600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5772" y="2187764"/>
            <a:ext cx="10515600" cy="4351338"/>
          </a:xfrm>
        </p:spPr>
        <p:txBody>
          <a:bodyPr>
            <a:normAutofit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>Glavni </a:t>
            </a:r>
            <a:r>
              <a:rPr lang="sl-SI" dirty="0">
                <a:solidFill>
                  <a:srgbClr val="002060"/>
                </a:solidFill>
              </a:rPr>
              <a:t>del sistema </a:t>
            </a:r>
            <a:r>
              <a:rPr lang="sl-SI" dirty="0" smtClean="0">
                <a:solidFill>
                  <a:srgbClr val="002060"/>
                </a:solidFill>
              </a:rPr>
              <a:t>strokovne pomoči </a:t>
            </a:r>
            <a:r>
              <a:rPr lang="sl-SI" dirty="0">
                <a:solidFill>
                  <a:srgbClr val="002060"/>
                </a:solidFill>
              </a:rPr>
              <a:t>otroku in družini </a:t>
            </a:r>
            <a:r>
              <a:rPr lang="sl-SI" dirty="0" smtClean="0">
                <a:solidFill>
                  <a:srgbClr val="002060"/>
                </a:solidFill>
              </a:rPr>
              <a:t> je </a:t>
            </a:r>
            <a:r>
              <a:rPr lang="sl-SI" dirty="0">
                <a:solidFill>
                  <a:srgbClr val="002060"/>
                </a:solidFill>
              </a:rPr>
              <a:t>z novo </a:t>
            </a:r>
            <a:r>
              <a:rPr lang="sl-SI" dirty="0" smtClean="0">
                <a:solidFill>
                  <a:srgbClr val="002060"/>
                </a:solidFill>
              </a:rPr>
              <a:t>zakonodajo (Zakonom o celostni zgodnji obravnavi predšolskih OPP) postavljen </a:t>
            </a:r>
            <a:r>
              <a:rPr lang="sl-SI" dirty="0">
                <a:solidFill>
                  <a:srgbClr val="002060"/>
                </a:solidFill>
              </a:rPr>
              <a:t>izven predšolske vzgoje, kjer se starši srečujejo z dolgimi čakalnimi vrstami in ambulantno obravnavo </a:t>
            </a:r>
            <a:r>
              <a:rPr lang="sl-SI" dirty="0" smtClean="0">
                <a:solidFill>
                  <a:srgbClr val="002060"/>
                </a:solidFill>
              </a:rPr>
              <a:t>otroka </a:t>
            </a:r>
          </a:p>
          <a:p>
            <a:r>
              <a:rPr lang="sl-SI" dirty="0" smtClean="0">
                <a:solidFill>
                  <a:schemeClr val="accent2">
                    <a:lumMod val="50000"/>
                  </a:schemeClr>
                </a:solidFill>
              </a:rPr>
              <a:t>otrok s čustveno-vedenjskimi težavami, prilagoditvenimi težavami, slabimi izvršilnimi funkcijami, šibko pozornostjo, gibalno nespretnostjo…. pa  ambulantni sistem zgodnje obravnave ne vključuje  – </a:t>
            </a:r>
            <a:r>
              <a:rPr lang="sl-SI" b="1" dirty="0" smtClean="0">
                <a:solidFill>
                  <a:schemeClr val="accent6">
                    <a:lumMod val="75000"/>
                  </a:schemeClr>
                </a:solidFill>
              </a:rPr>
              <a:t>postavlja se vprašanje: kako zagotoviti potrebno strokovno pomoč in spodbudno učno okolje v predšolski vzgoji za te otroke in družine?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870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>
                <a:solidFill>
                  <a:srgbClr val="002060"/>
                </a:solidFill>
              </a:rPr>
              <a:t>ZGODNJA OBRAVNAVA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		</a:t>
            </a:r>
            <a:r>
              <a:rPr lang="sl-SI" dirty="0">
                <a:solidFill>
                  <a:schemeClr val="accent6">
                    <a:lumMod val="75000"/>
                  </a:schemeClr>
                </a:solidFill>
              </a:rPr>
              <a:t>PEDAGOŠKI MODEL : MEDICINSKI MODEL</a:t>
            </a:r>
          </a:p>
        </p:txBody>
      </p:sp>
      <p:sp>
        <p:nvSpPr>
          <p:cNvPr id="4" name="Pravokotnik 3"/>
          <p:cNvSpPr/>
          <p:nvPr/>
        </p:nvSpPr>
        <p:spPr>
          <a:xfrm>
            <a:off x="838200" y="3187335"/>
            <a:ext cx="4129047" cy="1750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OSREDOTOČENOST </a:t>
            </a:r>
            <a:r>
              <a:rPr lang="sl-SI" dirty="0" smtClean="0"/>
              <a:t>NA OTROKA V OKOLJU</a:t>
            </a: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6666410" y="3187335"/>
            <a:ext cx="4066903" cy="1750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OSREDOTOČENOST NA MOTNJO </a:t>
            </a:r>
            <a:r>
              <a:rPr lang="sl-SI" dirty="0" smtClean="0"/>
              <a:t>(DIAGNOZO</a:t>
            </a:r>
            <a:r>
              <a:rPr lang="sl-SI" dirty="0"/>
              <a:t>)</a:t>
            </a:r>
          </a:p>
          <a:p>
            <a:pPr algn="ctr"/>
            <a:r>
              <a:rPr lang="sl-SI" dirty="0" smtClean="0"/>
              <a:t>Otroci </a:t>
            </a:r>
            <a:r>
              <a:rPr lang="sl-SI" dirty="0"/>
              <a:t>brez diagnoz in </a:t>
            </a:r>
            <a:r>
              <a:rPr lang="sl-SI" dirty="0" smtClean="0"/>
              <a:t>motenj??</a:t>
            </a:r>
            <a:endParaRPr lang="sl-SI" dirty="0"/>
          </a:p>
        </p:txBody>
      </p:sp>
      <p:sp>
        <p:nvSpPr>
          <p:cNvPr id="6" name="Puščica dol 5"/>
          <p:cNvSpPr/>
          <p:nvPr/>
        </p:nvSpPr>
        <p:spPr>
          <a:xfrm rot="2105382">
            <a:off x="3433353" y="2395917"/>
            <a:ext cx="452845" cy="6531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uščica dol 6"/>
          <p:cNvSpPr/>
          <p:nvPr/>
        </p:nvSpPr>
        <p:spPr>
          <a:xfrm rot="19202132">
            <a:off x="7154161" y="2380785"/>
            <a:ext cx="391886" cy="600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576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 smtClean="0">
                <a:solidFill>
                  <a:srgbClr val="002060"/>
                </a:solidFill>
              </a:rPr>
              <a:t>POTREBE </a:t>
            </a:r>
            <a:r>
              <a:rPr lang="sl-SI" b="1" dirty="0" smtClean="0">
                <a:solidFill>
                  <a:srgbClr val="002060"/>
                </a:solidFill>
              </a:rPr>
              <a:t>PREDŠOLSKE VZGOJE</a:t>
            </a:r>
            <a:br>
              <a:rPr lang="sl-SI" b="1" dirty="0" smtClean="0">
                <a:solidFill>
                  <a:srgbClr val="002060"/>
                </a:solidFill>
              </a:rPr>
            </a:br>
            <a:r>
              <a:rPr lang="sl-SI" dirty="0" smtClean="0">
                <a:solidFill>
                  <a:srgbClr val="002060"/>
                </a:solidFill>
              </a:rPr>
              <a:t>DANES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9545" y="1330860"/>
            <a:ext cx="10584255" cy="47168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Poudarek je potreben na 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načrtnem izvajanju vsebin za razvijanje temeljnih </a:t>
            </a:r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spretnosti pri otroku – 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učenje socialno-čustvenih veščin,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pridobivanje osnovnih gibalnih spretnosti ter veščin za uporabo govora in jezika v socialnih interakcijah 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– le tako opremljen otrok, bo lahko nadalje uspešno usvajal tudi kognitivne </a:t>
            </a:r>
            <a:r>
              <a:rPr lang="sl-SI" dirty="0">
                <a:solidFill>
                  <a:schemeClr val="accent6">
                    <a:lumMod val="75000"/>
                  </a:schemeClr>
                </a:solidFill>
              </a:rPr>
              <a:t>in storilnostno 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naravnane vsebine v vrtcu in šoli ter se kot duševno zdrav in uspešen posameznik vključeval v družbo.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Kot pomembno spodbudno okolje so tu STARŠI, ki potrebujejo strokovno </a:t>
            </a:r>
            <a:r>
              <a:rPr lang="sl-SI" dirty="0" err="1" smtClean="0">
                <a:solidFill>
                  <a:schemeClr val="accent2">
                    <a:lumMod val="75000"/>
                  </a:schemeClr>
                </a:solidFill>
              </a:rPr>
              <a:t>opolnomočenje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,  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kot prvi učitelji in ustvarjalci spodbudnega učnega okolja – vrtec, je lahko ena izmed dobrih možnosti – kadrovski, normativni pogoji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5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 smtClean="0">
                <a:solidFill>
                  <a:srgbClr val="002060"/>
                </a:solidFill>
              </a:rPr>
              <a:t>KAKO, NA KAKŠEN NAČIN NAPREJ -razmišljanja?</a:t>
            </a:r>
            <a:endParaRPr lang="sl-SI" sz="4000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sz="2400" dirty="0" smtClean="0"/>
          </a:p>
          <a:p>
            <a:r>
              <a:rPr lang="sl-SI" dirty="0">
                <a:solidFill>
                  <a:srgbClr val="002060"/>
                </a:solidFill>
              </a:rPr>
              <a:t>Opredelitev- dogovori, kje bodo obravnavani otroci s ČVM, motnjo pozornosti, rizični otroci – iz </a:t>
            </a:r>
            <a:r>
              <a:rPr lang="sl-SI" dirty="0" err="1">
                <a:solidFill>
                  <a:srgbClr val="002060"/>
                </a:solidFill>
              </a:rPr>
              <a:t>soc.šibkih</a:t>
            </a:r>
            <a:r>
              <a:rPr lang="sl-SI" dirty="0">
                <a:solidFill>
                  <a:srgbClr val="002060"/>
                </a:solidFill>
              </a:rPr>
              <a:t> družin ….).</a:t>
            </a:r>
          </a:p>
          <a:p>
            <a:r>
              <a:rPr lang="sl-SI" dirty="0" err="1" smtClean="0">
                <a:solidFill>
                  <a:srgbClr val="002060"/>
                </a:solidFill>
              </a:rPr>
              <a:t>opolnomočenje</a:t>
            </a:r>
            <a:r>
              <a:rPr lang="sl-SI" dirty="0" smtClean="0">
                <a:solidFill>
                  <a:srgbClr val="002060"/>
                </a:solidFill>
              </a:rPr>
              <a:t> kadra na fakultetah/do izobraževanje z vsebinami za pristope dela za </a:t>
            </a:r>
            <a:r>
              <a:rPr lang="sl-SI" b="1" dirty="0" smtClean="0">
                <a:solidFill>
                  <a:srgbClr val="002060"/>
                </a:solidFill>
              </a:rPr>
              <a:t>učenje socialno-čustvenih veščin –vnesti kot področje v </a:t>
            </a:r>
            <a:r>
              <a:rPr lang="sl-SI" b="1" dirty="0" err="1" smtClean="0">
                <a:solidFill>
                  <a:srgbClr val="002060"/>
                </a:solidFill>
              </a:rPr>
              <a:t>kurikul</a:t>
            </a:r>
            <a:endParaRPr lang="sl-SI" b="1" dirty="0" smtClean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Omogočiti primerne normative </a:t>
            </a:r>
            <a:r>
              <a:rPr lang="sl-SI" dirty="0">
                <a:solidFill>
                  <a:srgbClr val="002060"/>
                </a:solidFill>
              </a:rPr>
              <a:t>(</a:t>
            </a:r>
            <a:r>
              <a:rPr lang="sl-SI" dirty="0" smtClean="0">
                <a:solidFill>
                  <a:srgbClr val="002060"/>
                </a:solidFill>
              </a:rPr>
              <a:t>manjše št. </a:t>
            </a:r>
            <a:r>
              <a:rPr lang="sl-SI" dirty="0">
                <a:solidFill>
                  <a:srgbClr val="002060"/>
                </a:solidFill>
              </a:rPr>
              <a:t>otrok v oddelku</a:t>
            </a:r>
            <a:r>
              <a:rPr lang="sl-SI" dirty="0" smtClean="0">
                <a:solidFill>
                  <a:srgbClr val="002060"/>
                </a:solidFill>
              </a:rPr>
              <a:t>, v praksi udejanjen </a:t>
            </a:r>
            <a:r>
              <a:rPr lang="sl-SI" dirty="0">
                <a:solidFill>
                  <a:srgbClr val="002060"/>
                </a:solidFill>
              </a:rPr>
              <a:t>predlog zmanjšanja normativa za svetovalne </a:t>
            </a:r>
            <a:r>
              <a:rPr lang="sl-SI" dirty="0" smtClean="0">
                <a:solidFill>
                  <a:srgbClr val="002060"/>
                </a:solidFill>
              </a:rPr>
              <a:t>delavce </a:t>
            </a:r>
            <a:r>
              <a:rPr lang="sl-SI" dirty="0">
                <a:solidFill>
                  <a:srgbClr val="002060"/>
                </a:solidFill>
              </a:rPr>
              <a:t>(30/20), </a:t>
            </a:r>
            <a:endParaRPr lang="sl-SI" dirty="0" smtClean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Primerne vzpodbude- plače – </a:t>
            </a:r>
            <a:r>
              <a:rPr lang="sl-SI" dirty="0" err="1" smtClean="0">
                <a:solidFill>
                  <a:srgbClr val="002060"/>
                </a:solidFill>
              </a:rPr>
              <a:t>pom.vzgoj</a:t>
            </a:r>
            <a:r>
              <a:rPr lang="sl-SI" dirty="0" smtClean="0">
                <a:solidFill>
                  <a:srgbClr val="002060"/>
                </a:solidFill>
              </a:rPr>
              <a:t>., </a:t>
            </a:r>
          </a:p>
          <a:p>
            <a:pPr marL="0" indent="0">
              <a:buNone/>
            </a:pPr>
            <a:endParaRPr lang="sl-SI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l-SI" sz="4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l-SI" sz="480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l-SI" sz="4800" smtClean="0">
                <a:solidFill>
                  <a:srgbClr val="002060"/>
                </a:solidFill>
              </a:rPr>
              <a:t>HVALA </a:t>
            </a:r>
            <a:r>
              <a:rPr lang="sl-SI" sz="4800" dirty="0" smtClean="0">
                <a:solidFill>
                  <a:srgbClr val="002060"/>
                </a:solidFill>
              </a:rPr>
              <a:t>ZA VAŠO POZORNOST</a:t>
            </a:r>
            <a:endParaRPr lang="sl-SI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4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Zelen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6410</TotalTime>
  <Words>498</Words>
  <Application>Microsoft Office PowerPoint</Application>
  <PresentationFormat>Širokozaslonsko</PresentationFormat>
  <Paragraphs>45</Paragraphs>
  <Slides>8</Slides>
  <Notes>0</Notes>
  <HiddenSlides>1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Fedra Sans Pro</vt:lpstr>
      <vt:lpstr>Times New Roman</vt:lpstr>
      <vt:lpstr>Officeova tema</vt:lpstr>
      <vt:lpstr>VRTEC KOT PODPORNO OKOLJE ZA   NAČRTNO RAZVIJANJE SOCIALNO-EMOCIONALNIH KOMPETENC, KOT POGOJ ZA ZDRAV CELOSTEN RAZVOJ  - stanje in pogoji v predšolski vzgoji -</vt:lpstr>
      <vt:lpstr>NAČRTNO UČENJE IN KREPITEV  PREDVSEM SOCIALNO-EMOCIONALNIH IN SENZOMOTORIČNIH KOMPETENC, OMOGOČAJO BOLJŠE SLEDENJE KOGNITIVNIM VSEBINAM IN USPEŠNO VKLJUČEVANJE V DRUŽBO</vt:lpstr>
      <vt:lpstr>DANAŠNJE STANJE V PREDŠOLSKI VZGOJI</vt:lpstr>
      <vt:lpstr>Porast otrok s težavami na področju čustvovanja in socialnega vključevanja in otrok s slabim vzdrževanjem pozornosti</vt:lpstr>
      <vt:lpstr>ZGODNJA OBRAVNAVA</vt:lpstr>
      <vt:lpstr>POTREBE PREDŠOLSKE VZGOJE DANES</vt:lpstr>
      <vt:lpstr>KAKO, NA KAKŠEN NAČIN NAPREJ -razmišljanja?</vt:lpstr>
      <vt:lpstr>PowerPointova predstavitev</vt:lpstr>
    </vt:vector>
  </TitlesOfParts>
  <Company>Arnes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Vrtec Trnovo</dc:creator>
  <cp:lastModifiedBy>HP</cp:lastModifiedBy>
  <cp:revision>122</cp:revision>
  <cp:lastPrinted>2023-09-25T12:24:08Z</cp:lastPrinted>
  <dcterms:created xsi:type="dcterms:W3CDTF">2022-09-14T13:34:00Z</dcterms:created>
  <dcterms:modified xsi:type="dcterms:W3CDTF">2023-09-25T12:24:36Z</dcterms:modified>
</cp:coreProperties>
</file>