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436" r:id="rId2"/>
    <p:sldId id="449" r:id="rId3"/>
    <p:sldId id="450" r:id="rId4"/>
    <p:sldId id="433" r:id="rId5"/>
    <p:sldId id="376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4" r:id="rId15"/>
    <p:sldId id="457" r:id="rId16"/>
    <p:sldId id="454" r:id="rId17"/>
    <p:sldId id="456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Šlibar" initials="ZŠ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E35"/>
    <a:srgbClr val="59A535"/>
    <a:srgbClr val="355AA5"/>
    <a:srgbClr val="839FD7"/>
    <a:srgbClr val="A6DA00"/>
    <a:srgbClr val="FF6600"/>
    <a:srgbClr val="FF3300"/>
    <a:srgbClr val="49904D"/>
    <a:srgbClr val="0066FF"/>
    <a:srgbClr val="79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0" autoAdjust="0"/>
    <p:restoredTop sz="94660"/>
  </p:normalViewPr>
  <p:slideViewPr>
    <p:cSldViewPr>
      <p:cViewPr varScale="1">
        <p:scale>
          <a:sx n="68" d="100"/>
          <a:sy n="68" d="100"/>
        </p:scale>
        <p:origin x="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List1!$B$12</c:f>
              <c:strCache>
                <c:ptCount val="1"/>
                <c:pt idx="0">
                  <c:v>določen čas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List1!$D$11:$I$11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List1!$D$12:$I$12</c:f>
              <c:numCache>
                <c:formatCode>0.0</c:formatCode>
                <c:ptCount val="6"/>
                <c:pt idx="0">
                  <c:v>80.528616711641121</c:v>
                </c:pt>
                <c:pt idx="1">
                  <c:v>78.884347806121283</c:v>
                </c:pt>
                <c:pt idx="2">
                  <c:v>79.230007843723143</c:v>
                </c:pt>
                <c:pt idx="3">
                  <c:v>75.914836992681302</c:v>
                </c:pt>
                <c:pt idx="4">
                  <c:v>72.598164780649128</c:v>
                </c:pt>
                <c:pt idx="5">
                  <c:v>70.16030426059406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7B-4B99-A1A6-4B851318E806}"/>
            </c:ext>
          </c:extLst>
        </c:ser>
        <c:ser>
          <c:idx val="1"/>
          <c:order val="1"/>
          <c:tx>
            <c:strRef>
              <c:f>List1!$B$13</c:f>
              <c:strCache>
                <c:ptCount val="1"/>
                <c:pt idx="0">
                  <c:v>nedoločen čas</c:v>
                </c:pt>
              </c:strCache>
            </c:strRef>
          </c:tx>
          <c:spPr>
            <a:solidFill>
              <a:srgbClr val="339E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List1!$D$11:$I$11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List1!$D$13:$I$13</c:f>
              <c:numCache>
                <c:formatCode>0.0</c:formatCode>
                <c:ptCount val="6"/>
                <c:pt idx="0">
                  <c:v>19.471383288358883</c:v>
                </c:pt>
                <c:pt idx="1">
                  <c:v>21.115652193878724</c:v>
                </c:pt>
                <c:pt idx="2">
                  <c:v>20.769992156276846</c:v>
                </c:pt>
                <c:pt idx="3">
                  <c:v>24.085163007318698</c:v>
                </c:pt>
                <c:pt idx="4">
                  <c:v>27.401835219350861</c:v>
                </c:pt>
                <c:pt idx="5">
                  <c:v>29.839695739405936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7B-4B99-A1A6-4B851318E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0722480"/>
        <c:axId val="200722872"/>
      </c:barChart>
      <c:catAx>
        <c:axId val="200722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0722872"/>
        <c:crosses val="autoZero"/>
        <c:auto val="1"/>
        <c:lblAlgn val="ctr"/>
        <c:lblOffset val="100"/>
        <c:noMultiLvlLbl val="0"/>
      </c:catAx>
      <c:valAx>
        <c:axId val="2007228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00722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List8!$B$5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List8!$D$3:$I$3</c:f>
              <c:strCache>
                <c:ptCount val="6"/>
                <c:pt idx="0">
                  <c:v>2014Q2</c:v>
                </c:pt>
                <c:pt idx="1">
                  <c:v>2015Q2</c:v>
                </c:pt>
                <c:pt idx="2">
                  <c:v>2016Q2</c:v>
                </c:pt>
                <c:pt idx="3">
                  <c:v>2017Q2</c:v>
                </c:pt>
                <c:pt idx="4">
                  <c:v>2018Q2</c:v>
                </c:pt>
                <c:pt idx="5">
                  <c:v>2019Q2</c:v>
                </c:pt>
              </c:strCache>
            </c:strRef>
          </c:cat>
          <c:val>
            <c:numRef>
              <c:f>List8!$D$5:$I$5</c:f>
              <c:numCache>
                <c:formatCode>0.0</c:formatCode>
                <c:ptCount val="6"/>
                <c:pt idx="0" formatCode="General">
                  <c:v>69.099999999999994</c:v>
                </c:pt>
                <c:pt idx="1">
                  <c:v>69.900000000000006</c:v>
                </c:pt>
                <c:pt idx="2" formatCode="General">
                  <c:v>74.2</c:v>
                </c:pt>
                <c:pt idx="3" formatCode="General">
                  <c:v>77.2</c:v>
                </c:pt>
                <c:pt idx="4" formatCode="General">
                  <c:v>79.099999999999994</c:v>
                </c:pt>
                <c:pt idx="5" formatCode="General">
                  <c:v>83.6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30-4D26-80CA-7F744465E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870296"/>
        <c:axId val="201610944"/>
      </c:barChart>
      <c:catAx>
        <c:axId val="200870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1610944"/>
        <c:crosses val="autoZero"/>
        <c:auto val="1"/>
        <c:lblAlgn val="ctr"/>
        <c:lblOffset val="100"/>
        <c:noMultiLvlLbl val="0"/>
      </c:catAx>
      <c:valAx>
        <c:axId val="20161094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08702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List9!$B$8</c:f>
              <c:strCache>
                <c:ptCount val="1"/>
                <c:pt idx="0">
                  <c:v>2019Q2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339E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6F-4E19-BD6A-A214A26D4EC3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A6F-4E19-BD6A-A214A26D4EC3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A6F-4E19-BD6A-A214A26D4EC3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6F-4E19-BD6A-A214A26D4E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List9!$A$9:$A$37</c:f>
              <c:strCache>
                <c:ptCount val="29"/>
                <c:pt idx="0">
                  <c:v>MT</c:v>
                </c:pt>
                <c:pt idx="1">
                  <c:v>LU</c:v>
                </c:pt>
                <c:pt idx="2">
                  <c:v>NL</c:v>
                </c:pt>
                <c:pt idx="3">
                  <c:v>UK</c:v>
                </c:pt>
                <c:pt idx="4">
                  <c:v>LT</c:v>
                </c:pt>
                <c:pt idx="5">
                  <c:v>SI</c:v>
                </c:pt>
                <c:pt idx="6">
                  <c:v>AT</c:v>
                </c:pt>
                <c:pt idx="7">
                  <c:v>PT</c:v>
                </c:pt>
                <c:pt idx="8">
                  <c:v>CY</c:v>
                </c:pt>
                <c:pt idx="9">
                  <c:v>LV</c:v>
                </c:pt>
                <c:pt idx="10">
                  <c:v>DE</c:v>
                </c:pt>
                <c:pt idx="11">
                  <c:v>PL</c:v>
                </c:pt>
                <c:pt idx="12">
                  <c:v>EE</c:v>
                </c:pt>
                <c:pt idx="13">
                  <c:v>IE</c:v>
                </c:pt>
                <c:pt idx="14">
                  <c:v>SE</c:v>
                </c:pt>
                <c:pt idx="15">
                  <c:v>BE</c:v>
                </c:pt>
                <c:pt idx="16">
                  <c:v>CZ</c:v>
                </c:pt>
                <c:pt idx="17">
                  <c:v>HU</c:v>
                </c:pt>
                <c:pt idx="18">
                  <c:v>FI</c:v>
                </c:pt>
                <c:pt idx="19">
                  <c:v>FR</c:v>
                </c:pt>
                <c:pt idx="20">
                  <c:v>RO</c:v>
                </c:pt>
                <c:pt idx="21">
                  <c:v>EU28</c:v>
                </c:pt>
                <c:pt idx="22">
                  <c:v>BG</c:v>
                </c:pt>
                <c:pt idx="23">
                  <c:v>SK</c:v>
                </c:pt>
                <c:pt idx="24">
                  <c:v>HR</c:v>
                </c:pt>
                <c:pt idx="25">
                  <c:v>DK</c:v>
                </c:pt>
                <c:pt idx="26">
                  <c:v>ES</c:v>
                </c:pt>
                <c:pt idx="27">
                  <c:v>EL</c:v>
                </c:pt>
                <c:pt idx="28">
                  <c:v>IT</c:v>
                </c:pt>
              </c:strCache>
            </c:strRef>
          </c:cat>
          <c:val>
            <c:numRef>
              <c:f>List9!$B$9:$B$37</c:f>
              <c:numCache>
                <c:formatCode>#,##0.0</c:formatCode>
                <c:ptCount val="29"/>
                <c:pt idx="0">
                  <c:v>91.1</c:v>
                </c:pt>
                <c:pt idx="1">
                  <c:v>86.4</c:v>
                </c:pt>
                <c:pt idx="2">
                  <c:v>85.1</c:v>
                </c:pt>
                <c:pt idx="3">
                  <c:v>83.8</c:v>
                </c:pt>
                <c:pt idx="4">
                  <c:v>83.6</c:v>
                </c:pt>
                <c:pt idx="5">
                  <c:v>83.6</c:v>
                </c:pt>
                <c:pt idx="6">
                  <c:v>82.5</c:v>
                </c:pt>
                <c:pt idx="7">
                  <c:v>82.5</c:v>
                </c:pt>
                <c:pt idx="8">
                  <c:v>81.5</c:v>
                </c:pt>
                <c:pt idx="9">
                  <c:v>80.900000000000006</c:v>
                </c:pt>
                <c:pt idx="10">
                  <c:v>80.599999999999994</c:v>
                </c:pt>
                <c:pt idx="11">
                  <c:v>79.8</c:v>
                </c:pt>
                <c:pt idx="12">
                  <c:v>79.7</c:v>
                </c:pt>
                <c:pt idx="13">
                  <c:v>79.5</c:v>
                </c:pt>
                <c:pt idx="14">
                  <c:v>79.2</c:v>
                </c:pt>
                <c:pt idx="15">
                  <c:v>78.900000000000006</c:v>
                </c:pt>
                <c:pt idx="16">
                  <c:v>78.7</c:v>
                </c:pt>
                <c:pt idx="17">
                  <c:v>77.8</c:v>
                </c:pt>
                <c:pt idx="18">
                  <c:v>77.7</c:v>
                </c:pt>
                <c:pt idx="19">
                  <c:v>76.5</c:v>
                </c:pt>
                <c:pt idx="20">
                  <c:v>76.400000000000006</c:v>
                </c:pt>
                <c:pt idx="21">
                  <c:v>76.2</c:v>
                </c:pt>
                <c:pt idx="22">
                  <c:v>75.2</c:v>
                </c:pt>
                <c:pt idx="23">
                  <c:v>74.3</c:v>
                </c:pt>
                <c:pt idx="24">
                  <c:v>71.900000000000006</c:v>
                </c:pt>
                <c:pt idx="25">
                  <c:v>71.599999999999994</c:v>
                </c:pt>
                <c:pt idx="26">
                  <c:v>67.7</c:v>
                </c:pt>
                <c:pt idx="27">
                  <c:v>64</c:v>
                </c:pt>
                <c:pt idx="28">
                  <c:v>56.4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A6F-4E19-BD6A-A214A26D4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611728"/>
        <c:axId val="201612120"/>
      </c:barChart>
      <c:catAx>
        <c:axId val="20161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sl-SI"/>
          </a:p>
        </c:txPr>
        <c:crossAx val="201612120"/>
        <c:crosses val="autoZero"/>
        <c:auto val="1"/>
        <c:lblAlgn val="ctr"/>
        <c:lblOffset val="100"/>
        <c:noMultiLvlLbl val="0"/>
      </c:catAx>
      <c:valAx>
        <c:axId val="2016121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1"/>
        <c:majorTickMark val="none"/>
        <c:minorTickMark val="none"/>
        <c:tickLblPos val="none"/>
        <c:spPr>
          <a:ln>
            <a:noFill/>
          </a:ln>
        </c:spPr>
        <c:crossAx val="201611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List10!$B$4</c:f>
              <c:strCache>
                <c:ptCount val="1"/>
                <c:pt idx="0">
                  <c:v>EU 28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List10!$D$3:$I$3</c:f>
              <c:strCache>
                <c:ptCount val="6"/>
                <c:pt idx="0">
                  <c:v>2014Q2</c:v>
                </c:pt>
                <c:pt idx="1">
                  <c:v>2015Q2</c:v>
                </c:pt>
                <c:pt idx="2">
                  <c:v>2016Q2</c:v>
                </c:pt>
                <c:pt idx="3">
                  <c:v>2017Q2</c:v>
                </c:pt>
                <c:pt idx="4">
                  <c:v>2018Q2</c:v>
                </c:pt>
                <c:pt idx="5">
                  <c:v>2019Q2</c:v>
                </c:pt>
              </c:strCache>
            </c:strRef>
          </c:cat>
          <c:val>
            <c:numRef>
              <c:f>List10!$D$4:$I$4</c:f>
              <c:numCache>
                <c:formatCode>0.0</c:formatCode>
                <c:ptCount val="6"/>
                <c:pt idx="0">
                  <c:v>13.4</c:v>
                </c:pt>
                <c:pt idx="1">
                  <c:v>12.5</c:v>
                </c:pt>
                <c:pt idx="2">
                  <c:v>11</c:v>
                </c:pt>
                <c:pt idx="3">
                  <c:v>10.1</c:v>
                </c:pt>
                <c:pt idx="4">
                  <c:v>9.1</c:v>
                </c:pt>
                <c:pt idx="5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89-4826-A8A8-ACEBC39A6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612904"/>
        <c:axId val="201613296"/>
      </c:barChart>
      <c:catAx>
        <c:axId val="201612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1613296"/>
        <c:crosses val="autoZero"/>
        <c:auto val="1"/>
        <c:lblAlgn val="ctr"/>
        <c:lblOffset val="100"/>
        <c:noMultiLvlLbl val="0"/>
      </c:catAx>
      <c:valAx>
        <c:axId val="201613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201612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List10!$B$5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List10!$D$3:$I$3</c:f>
              <c:strCache>
                <c:ptCount val="6"/>
                <c:pt idx="0">
                  <c:v>2014Q2</c:v>
                </c:pt>
                <c:pt idx="1">
                  <c:v>2015Q2</c:v>
                </c:pt>
                <c:pt idx="2">
                  <c:v>2016Q2</c:v>
                </c:pt>
                <c:pt idx="3">
                  <c:v>2017Q2</c:v>
                </c:pt>
                <c:pt idx="4">
                  <c:v>2018Q2</c:v>
                </c:pt>
                <c:pt idx="5">
                  <c:v>2019Q2</c:v>
                </c:pt>
              </c:strCache>
            </c:strRef>
          </c:cat>
          <c:val>
            <c:numRef>
              <c:f>List10!$D$5:$I$5</c:f>
              <c:numCache>
                <c:formatCode>0.0</c:formatCode>
                <c:ptCount val="6"/>
                <c:pt idx="0">
                  <c:v>17.600000000000001</c:v>
                </c:pt>
                <c:pt idx="1">
                  <c:v>19.100000000000001</c:v>
                </c:pt>
                <c:pt idx="2">
                  <c:v>12.9</c:v>
                </c:pt>
                <c:pt idx="3">
                  <c:v>11</c:v>
                </c:pt>
                <c:pt idx="4">
                  <c:v>8.9</c:v>
                </c:pt>
                <c:pt idx="5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B1-46BC-A169-89FAEA32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614080"/>
        <c:axId val="201614472"/>
      </c:barChart>
      <c:catAx>
        <c:axId val="20161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1614472"/>
        <c:crosses val="autoZero"/>
        <c:auto val="1"/>
        <c:lblAlgn val="ctr"/>
        <c:lblOffset val="100"/>
        <c:noMultiLvlLbl val="0"/>
      </c:catAx>
      <c:valAx>
        <c:axId val="2016144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201614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5744234800839E-3"/>
          <c:y val="6.1443932411674347E-3"/>
          <c:w val="0.98322851153039836"/>
          <c:h val="0.88646104720780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List11!$B$9:$B$11</c:f>
              <c:strCache>
                <c:ptCount val="3"/>
                <c:pt idx="0">
                  <c:v>2019Q2</c:v>
                </c:pt>
                <c:pt idx="1">
                  <c:v>:</c:v>
                </c:pt>
                <c:pt idx="2">
                  <c:v>: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BB6-42D0-BF27-C2A0DE4B0EA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B6-42D0-BF27-C2A0DE4B0EAC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BB6-42D0-BF27-C2A0DE4B0EAC}"/>
              </c:ext>
            </c:extLst>
          </c:dPt>
          <c:dPt>
            <c:idx val="14"/>
            <c:invertIfNegative val="0"/>
            <c:bubble3D val="0"/>
            <c:spPr>
              <a:solidFill>
                <a:srgbClr val="339E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B6-42D0-BF27-C2A0DE4B0E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List11!$A$13:$A$38</c:f>
              <c:strCache>
                <c:ptCount val="26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FR</c:v>
                </c:pt>
                <c:pt idx="4">
                  <c:v>HR</c:v>
                </c:pt>
                <c:pt idx="5">
                  <c:v>LV</c:v>
                </c:pt>
                <c:pt idx="6">
                  <c:v>CY</c:v>
                </c:pt>
                <c:pt idx="7">
                  <c:v>DK</c:v>
                </c:pt>
                <c:pt idx="8">
                  <c:v>EU28</c:v>
                </c:pt>
                <c:pt idx="9">
                  <c:v>SE</c:v>
                </c:pt>
                <c:pt idx="10">
                  <c:v>FI</c:v>
                </c:pt>
                <c:pt idx="11">
                  <c:v>BE</c:v>
                </c:pt>
                <c:pt idx="12">
                  <c:v>PT</c:v>
                </c:pt>
                <c:pt idx="13">
                  <c:v>SK</c:v>
                </c:pt>
                <c:pt idx="14">
                  <c:v>SI</c:v>
                </c:pt>
                <c:pt idx="15">
                  <c:v>BG</c:v>
                </c:pt>
                <c:pt idx="16">
                  <c:v>RO</c:v>
                </c:pt>
                <c:pt idx="17">
                  <c:v>IE</c:v>
                </c:pt>
                <c:pt idx="18">
                  <c:v>LT</c:v>
                </c:pt>
                <c:pt idx="19">
                  <c:v>AT</c:v>
                </c:pt>
                <c:pt idx="20">
                  <c:v>HU</c:v>
                </c:pt>
                <c:pt idx="21">
                  <c:v>UK</c:v>
                </c:pt>
                <c:pt idx="22">
                  <c:v>DE</c:v>
                </c:pt>
                <c:pt idx="23">
                  <c:v>PL</c:v>
                </c:pt>
                <c:pt idx="24">
                  <c:v>NL</c:v>
                </c:pt>
                <c:pt idx="25">
                  <c:v>CZ</c:v>
                </c:pt>
              </c:strCache>
            </c:strRef>
          </c:cat>
          <c:val>
            <c:numRef>
              <c:f>List11!$B$13:$B$38</c:f>
              <c:numCache>
                <c:formatCode>#,##0.0</c:formatCode>
                <c:ptCount val="26"/>
                <c:pt idx="0">
                  <c:v>24.6</c:v>
                </c:pt>
                <c:pt idx="1">
                  <c:v>18.600000000000001</c:v>
                </c:pt>
                <c:pt idx="2">
                  <c:v>17.5</c:v>
                </c:pt>
                <c:pt idx="3">
                  <c:v>11</c:v>
                </c:pt>
                <c:pt idx="4">
                  <c:v>10.6</c:v>
                </c:pt>
                <c:pt idx="5">
                  <c:v>8.6</c:v>
                </c:pt>
                <c:pt idx="6">
                  <c:v>8.6</c:v>
                </c:pt>
                <c:pt idx="7">
                  <c:v>8.5</c:v>
                </c:pt>
                <c:pt idx="8">
                  <c:v>8.1</c:v>
                </c:pt>
                <c:pt idx="9">
                  <c:v>7.7</c:v>
                </c:pt>
                <c:pt idx="10">
                  <c:v>7.3</c:v>
                </c:pt>
                <c:pt idx="11">
                  <c:v>7.3</c:v>
                </c:pt>
                <c:pt idx="12">
                  <c:v>6.8</c:v>
                </c:pt>
                <c:pt idx="13">
                  <c:v>6.1</c:v>
                </c:pt>
                <c:pt idx="14">
                  <c:v>6.1</c:v>
                </c:pt>
                <c:pt idx="15">
                  <c:v>5.8</c:v>
                </c:pt>
                <c:pt idx="16">
                  <c:v>5.7</c:v>
                </c:pt>
                <c:pt idx="17">
                  <c:v>5.4</c:v>
                </c:pt>
                <c:pt idx="18">
                  <c:v>4.8</c:v>
                </c:pt>
                <c:pt idx="19">
                  <c:v>4.5999999999999996</c:v>
                </c:pt>
                <c:pt idx="20">
                  <c:v>4.4000000000000004</c:v>
                </c:pt>
                <c:pt idx="21">
                  <c:v>4</c:v>
                </c:pt>
                <c:pt idx="22">
                  <c:v>4</c:v>
                </c:pt>
                <c:pt idx="23">
                  <c:v>3.9</c:v>
                </c:pt>
                <c:pt idx="24">
                  <c:v>3.3</c:v>
                </c:pt>
                <c:pt idx="25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BB6-42D0-BF27-C2A0DE4B0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962904"/>
        <c:axId val="206963296"/>
      </c:barChart>
      <c:catAx>
        <c:axId val="206962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sl-SI"/>
          </a:p>
        </c:txPr>
        <c:crossAx val="206963296"/>
        <c:crosses val="autoZero"/>
        <c:auto val="1"/>
        <c:lblAlgn val="ctr"/>
        <c:lblOffset val="100"/>
        <c:noMultiLvlLbl val="0"/>
      </c:catAx>
      <c:valAx>
        <c:axId val="206963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1"/>
        <c:majorTickMark val="none"/>
        <c:minorTickMark val="none"/>
        <c:tickLblPos val="none"/>
        <c:spPr>
          <a:ln>
            <a:noFill/>
          </a:ln>
        </c:spPr>
        <c:crossAx val="206962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List12!$C$26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List12!$B$27:$B$28</c:f>
              <c:strCache>
                <c:ptCount val="2"/>
                <c:pt idx="0">
                  <c:v>dec. 2009</c:v>
                </c:pt>
                <c:pt idx="1">
                  <c:v>dec. 2019</c:v>
                </c:pt>
              </c:strCache>
            </c:strRef>
          </c:cat>
          <c:val>
            <c:numRef>
              <c:f>List12!$C$27:$C$28</c:f>
              <c:numCache>
                <c:formatCode>#,##0</c:formatCode>
                <c:ptCount val="2"/>
                <c:pt idx="0">
                  <c:v>6369</c:v>
                </c:pt>
                <c:pt idx="1">
                  <c:v>5194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E8-48F3-BEA7-7C69E309F9AD}"/>
            </c:ext>
          </c:extLst>
        </c:ser>
        <c:ser>
          <c:idx val="1"/>
          <c:order val="1"/>
          <c:tx>
            <c:strRef>
              <c:f>List12!$D$26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List12!$B$27:$B$28</c:f>
              <c:strCache>
                <c:ptCount val="2"/>
                <c:pt idx="0">
                  <c:v>dec. 2009</c:v>
                </c:pt>
                <c:pt idx="1">
                  <c:v>dec. 2019</c:v>
                </c:pt>
              </c:strCache>
            </c:strRef>
          </c:cat>
          <c:val>
            <c:numRef>
              <c:f>List12!$D$27:$D$28</c:f>
              <c:numCache>
                <c:formatCode>#,##0</c:formatCode>
                <c:ptCount val="2"/>
                <c:pt idx="0">
                  <c:v>6964</c:v>
                </c:pt>
                <c:pt idx="1">
                  <c:v>2622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E8-48F3-BEA7-7C69E309F9AD}"/>
            </c:ext>
          </c:extLst>
        </c:ser>
        <c:ser>
          <c:idx val="2"/>
          <c:order val="2"/>
          <c:tx>
            <c:strRef>
              <c:f>List12!$E$26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List12!$B$27:$B$28</c:f>
              <c:strCache>
                <c:ptCount val="2"/>
                <c:pt idx="0">
                  <c:v>dec. 2009</c:v>
                </c:pt>
                <c:pt idx="1">
                  <c:v>dec. 2019</c:v>
                </c:pt>
              </c:strCache>
            </c:strRef>
          </c:cat>
          <c:val>
            <c:numRef>
              <c:f>List12!$E$27:$E$28</c:f>
              <c:numCache>
                <c:formatCode>#,##0</c:formatCode>
                <c:ptCount val="2"/>
                <c:pt idx="0">
                  <c:v>10497</c:v>
                </c:pt>
                <c:pt idx="1">
                  <c:v>4702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E8-48F3-BEA7-7C69E309F9AD}"/>
            </c:ext>
          </c:extLst>
        </c:ser>
        <c:ser>
          <c:idx val="3"/>
          <c:order val="3"/>
          <c:tx>
            <c:strRef>
              <c:f>List12!$F$26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List12!$B$27:$B$28</c:f>
              <c:strCache>
                <c:ptCount val="2"/>
                <c:pt idx="0">
                  <c:v>dec. 2009</c:v>
                </c:pt>
                <c:pt idx="1">
                  <c:v>dec. 2019</c:v>
                </c:pt>
              </c:strCache>
            </c:strRef>
          </c:cat>
          <c:val>
            <c:numRef>
              <c:f>List12!$F$27:$F$28</c:f>
              <c:numCache>
                <c:formatCode>#,##0</c:formatCode>
                <c:ptCount val="2"/>
                <c:pt idx="0">
                  <c:v>3594</c:v>
                </c:pt>
                <c:pt idx="1">
                  <c:v>2651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E8-48F3-BEA7-7C69E309F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964080"/>
        <c:axId val="206964472"/>
      </c:barChart>
      <c:catAx>
        <c:axId val="2069640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6964472"/>
        <c:crosses val="autoZero"/>
        <c:auto val="1"/>
        <c:lblAlgn val="ctr"/>
        <c:lblOffset val="100"/>
        <c:noMultiLvlLbl val="0"/>
      </c:catAx>
      <c:valAx>
        <c:axId val="206964472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206964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053092047704486E-3"/>
          <c:y val="0.84055126236155464"/>
          <c:w val="0.9874502003039094"/>
          <c:h val="0.1346809357808602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List3!$B$18</c:f>
              <c:strCache>
                <c:ptCount val="1"/>
                <c:pt idx="0">
                  <c:v>15 do 24 let</c:v>
                </c:pt>
              </c:strCache>
            </c:strRef>
          </c:tx>
          <c:spPr>
            <a:ln>
              <a:solidFill>
                <a:srgbClr val="339E35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2.7669830470813978E-2"/>
                  <c:y val="1.7629241592204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F13-4C76-B9D2-5DD6B1CFA0E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175175451315313E-2"/>
                  <c:y val="1.7629241592203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F13-4C76-B9D2-5DD6B1CFA0E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0659140509811528E-2"/>
                  <c:y val="1.7629241592204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F13-4C76-B9D2-5DD6B1CFA0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List3!$D$17:$L$17</c:f>
              <c:strCache>
                <c:ptCount val="9"/>
                <c:pt idx="0">
                  <c:v>dec. 2011</c:v>
                </c:pt>
                <c:pt idx="1">
                  <c:v>dec. 2012</c:v>
                </c:pt>
                <c:pt idx="2">
                  <c:v>dec. 2013</c:v>
                </c:pt>
                <c:pt idx="3">
                  <c:v>dec. 2014</c:v>
                </c:pt>
                <c:pt idx="4">
                  <c:v>dec. 2015</c:v>
                </c:pt>
                <c:pt idx="5">
                  <c:v>dec. 2016</c:v>
                </c:pt>
                <c:pt idx="6">
                  <c:v>dec. 2017</c:v>
                </c:pt>
                <c:pt idx="7">
                  <c:v>dec. 2018</c:v>
                </c:pt>
                <c:pt idx="8">
                  <c:v>dec. 2019</c:v>
                </c:pt>
              </c:strCache>
            </c:strRef>
          </c:cat>
          <c:val>
            <c:numRef>
              <c:f>List3!$D$18:$L$18</c:f>
              <c:numCache>
                <c:formatCode>#,##0</c:formatCode>
                <c:ptCount val="9"/>
                <c:pt idx="0">
                  <c:v>10500</c:v>
                </c:pt>
                <c:pt idx="1">
                  <c:v>10896</c:v>
                </c:pt>
                <c:pt idx="2">
                  <c:v>12507</c:v>
                </c:pt>
                <c:pt idx="3">
                  <c:v>11280</c:v>
                </c:pt>
                <c:pt idx="4">
                  <c:v>10354</c:v>
                </c:pt>
                <c:pt idx="5">
                  <c:v>8629</c:v>
                </c:pt>
                <c:pt idx="6">
                  <c:v>7097</c:v>
                </c:pt>
                <c:pt idx="7">
                  <c:v>6992</c:v>
                </c:pt>
                <c:pt idx="8">
                  <c:v>7012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13-4C76-B9D2-5DD6B1CFA0E0}"/>
            </c:ext>
          </c:extLst>
        </c:ser>
        <c:ser>
          <c:idx val="1"/>
          <c:order val="1"/>
          <c:tx>
            <c:strRef>
              <c:f>List3!$B$19</c:f>
              <c:strCache>
                <c:ptCount val="1"/>
                <c:pt idx="0">
                  <c:v>15 do 29 let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List3!$D$17:$L$17</c:f>
              <c:strCache>
                <c:ptCount val="9"/>
                <c:pt idx="0">
                  <c:v>dec. 2011</c:v>
                </c:pt>
                <c:pt idx="1">
                  <c:v>dec. 2012</c:v>
                </c:pt>
                <c:pt idx="2">
                  <c:v>dec. 2013</c:v>
                </c:pt>
                <c:pt idx="3">
                  <c:v>dec. 2014</c:v>
                </c:pt>
                <c:pt idx="4">
                  <c:v>dec. 2015</c:v>
                </c:pt>
                <c:pt idx="5">
                  <c:v>dec. 2016</c:v>
                </c:pt>
                <c:pt idx="6">
                  <c:v>dec. 2017</c:v>
                </c:pt>
                <c:pt idx="7">
                  <c:v>dec. 2018</c:v>
                </c:pt>
                <c:pt idx="8">
                  <c:v>dec. 2019</c:v>
                </c:pt>
              </c:strCache>
            </c:strRef>
          </c:cat>
          <c:val>
            <c:numRef>
              <c:f>List3!$D$19:$L$19</c:f>
              <c:numCache>
                <c:formatCode>#,##0</c:formatCode>
                <c:ptCount val="9"/>
                <c:pt idx="0">
                  <c:v>27128</c:v>
                </c:pt>
                <c:pt idx="1">
                  <c:v>27850</c:v>
                </c:pt>
                <c:pt idx="2">
                  <c:v>32523</c:v>
                </c:pt>
                <c:pt idx="3">
                  <c:v>30151</c:v>
                </c:pt>
                <c:pt idx="4">
                  <c:v>26938</c:v>
                </c:pt>
                <c:pt idx="5">
                  <c:v>21530</c:v>
                </c:pt>
                <c:pt idx="6">
                  <c:v>16968</c:v>
                </c:pt>
                <c:pt idx="7">
                  <c:v>15924</c:v>
                </c:pt>
                <c:pt idx="8">
                  <c:v>15169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F13-4C76-B9D2-5DD6B1CFA0E0}"/>
            </c:ext>
          </c:extLst>
        </c:ser>
        <c:ser>
          <c:idx val="2"/>
          <c:order val="2"/>
          <c:tx>
            <c:strRef>
              <c:f>List3!$B$20</c:f>
              <c:strCache>
                <c:ptCount val="1"/>
                <c:pt idx="0">
                  <c:v>15 do 74 let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List3!$D$17:$L$17</c:f>
              <c:strCache>
                <c:ptCount val="9"/>
                <c:pt idx="0">
                  <c:v>dec. 2011</c:v>
                </c:pt>
                <c:pt idx="1">
                  <c:v>dec. 2012</c:v>
                </c:pt>
                <c:pt idx="2">
                  <c:v>dec. 2013</c:v>
                </c:pt>
                <c:pt idx="3">
                  <c:v>dec. 2014</c:v>
                </c:pt>
                <c:pt idx="4">
                  <c:v>dec. 2015</c:v>
                </c:pt>
                <c:pt idx="5">
                  <c:v>dec. 2016</c:v>
                </c:pt>
                <c:pt idx="6">
                  <c:v>dec. 2017</c:v>
                </c:pt>
                <c:pt idx="7">
                  <c:v>dec. 2018</c:v>
                </c:pt>
                <c:pt idx="8">
                  <c:v>dec. 2019</c:v>
                </c:pt>
              </c:strCache>
            </c:strRef>
          </c:cat>
          <c:val>
            <c:numRef>
              <c:f>List3!$D$20:$L$20</c:f>
              <c:numCache>
                <c:formatCode>#,##0</c:formatCode>
                <c:ptCount val="9"/>
                <c:pt idx="0">
                  <c:v>112754</c:v>
                </c:pt>
                <c:pt idx="1">
                  <c:v>118061</c:v>
                </c:pt>
                <c:pt idx="2">
                  <c:v>124015</c:v>
                </c:pt>
                <c:pt idx="3">
                  <c:v>119458</c:v>
                </c:pt>
                <c:pt idx="4">
                  <c:v>113076</c:v>
                </c:pt>
                <c:pt idx="5">
                  <c:v>99615</c:v>
                </c:pt>
                <c:pt idx="6">
                  <c:v>85060</c:v>
                </c:pt>
                <c:pt idx="7">
                  <c:v>78534</c:v>
                </c:pt>
                <c:pt idx="8">
                  <c:v>75292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F13-4C76-B9D2-5DD6B1CFA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121112"/>
        <c:axId val="200762976"/>
      </c:lineChart>
      <c:catAx>
        <c:axId val="173121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0762976"/>
        <c:crosses val="autoZero"/>
        <c:auto val="1"/>
        <c:lblAlgn val="ctr"/>
        <c:lblOffset val="100"/>
        <c:noMultiLvlLbl val="0"/>
      </c:catAx>
      <c:valAx>
        <c:axId val="200762976"/>
        <c:scaling>
          <c:orientation val="minMax"/>
          <c:max val="125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173121112"/>
        <c:crosses val="autoZero"/>
        <c:crossBetween val="between"/>
        <c:majorUnit val="10000"/>
      </c:valAx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List4!$B$4</c:f>
              <c:strCache>
                <c:ptCount val="1"/>
                <c:pt idx="0">
                  <c:v>EU 28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List4!$D$3:$I$3</c:f>
              <c:strCache>
                <c:ptCount val="6"/>
                <c:pt idx="0">
                  <c:v>2014Q2</c:v>
                </c:pt>
                <c:pt idx="1">
                  <c:v>2015Q2</c:v>
                </c:pt>
                <c:pt idx="2">
                  <c:v>2016Q2</c:v>
                </c:pt>
                <c:pt idx="3">
                  <c:v>2017Q2</c:v>
                </c:pt>
                <c:pt idx="4">
                  <c:v>2018Q2</c:v>
                </c:pt>
                <c:pt idx="5">
                  <c:v>2019Q2</c:v>
                </c:pt>
              </c:strCache>
            </c:strRef>
          </c:cat>
          <c:val>
            <c:numRef>
              <c:f>List4!$D$4:$I$4</c:f>
              <c:numCache>
                <c:formatCode>General</c:formatCode>
                <c:ptCount val="6"/>
                <c:pt idx="0">
                  <c:v>32.1</c:v>
                </c:pt>
                <c:pt idx="1">
                  <c:v>32.6</c:v>
                </c:pt>
                <c:pt idx="2">
                  <c:v>33.6</c:v>
                </c:pt>
                <c:pt idx="3">
                  <c:v>34.4</c:v>
                </c:pt>
                <c:pt idx="4">
                  <c:v>35.1</c:v>
                </c:pt>
                <c:pt idx="5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A6-416B-A1F4-02D5C37AD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763760"/>
        <c:axId val="200764152"/>
      </c:barChart>
      <c:catAx>
        <c:axId val="200763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0764152"/>
        <c:crosses val="autoZero"/>
        <c:auto val="1"/>
        <c:lblAlgn val="ctr"/>
        <c:lblOffset val="100"/>
        <c:noMultiLvlLbl val="0"/>
      </c:catAx>
      <c:valAx>
        <c:axId val="200764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0763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List4!$B$5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List4!$D$3:$I$3</c:f>
              <c:strCache>
                <c:ptCount val="6"/>
                <c:pt idx="0">
                  <c:v>2014Q2</c:v>
                </c:pt>
                <c:pt idx="1">
                  <c:v>2015Q2</c:v>
                </c:pt>
                <c:pt idx="2">
                  <c:v>2016Q2</c:v>
                </c:pt>
                <c:pt idx="3">
                  <c:v>2017Q2</c:v>
                </c:pt>
                <c:pt idx="4">
                  <c:v>2018Q2</c:v>
                </c:pt>
                <c:pt idx="5">
                  <c:v>2019Q2</c:v>
                </c:pt>
              </c:strCache>
            </c:strRef>
          </c:cat>
          <c:val>
            <c:numRef>
              <c:f>List4!$D$5:$I$5</c:f>
              <c:numCache>
                <c:formatCode>0.0</c:formatCode>
                <c:ptCount val="6"/>
                <c:pt idx="0" formatCode="General">
                  <c:v>26.7</c:v>
                </c:pt>
                <c:pt idx="1">
                  <c:v>30</c:v>
                </c:pt>
                <c:pt idx="2" formatCode="General">
                  <c:v>27.9</c:v>
                </c:pt>
                <c:pt idx="3" formatCode="General">
                  <c:v>34.4</c:v>
                </c:pt>
                <c:pt idx="4" formatCode="General">
                  <c:v>37.1</c:v>
                </c:pt>
                <c:pt idx="5" formatCode="General">
                  <c:v>33.799999999999997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8E-4CCD-A4CC-58AC446DA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265040"/>
        <c:axId val="201265432"/>
      </c:barChart>
      <c:catAx>
        <c:axId val="20126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1265432"/>
        <c:crosses val="autoZero"/>
        <c:auto val="1"/>
        <c:lblAlgn val="ctr"/>
        <c:lblOffset val="100"/>
        <c:noMultiLvlLbl val="0"/>
      </c:catAx>
      <c:valAx>
        <c:axId val="2012654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1265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426437804061104E-2"/>
          <c:y val="1.0869565217391304E-2"/>
          <c:w val="0.97739795077916525"/>
          <c:h val="0.8691184525847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List5!$C$10</c:f>
              <c:strCache>
                <c:ptCount val="1"/>
                <c:pt idx="0">
                  <c:v>2019Q2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6B-4708-B4A2-49EE061F3A15}"/>
              </c:ext>
            </c:extLst>
          </c:dPt>
          <c:dPt>
            <c:idx val="11"/>
            <c:invertIfNegative val="0"/>
            <c:bubble3D val="0"/>
            <c:spPr>
              <a:solidFill>
                <a:srgbClr val="339E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6B-4708-B4A2-49EE061F3A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List5!$B$11:$B$39</c:f>
              <c:strCache>
                <c:ptCount val="29"/>
                <c:pt idx="0">
                  <c:v>NL</c:v>
                </c:pt>
                <c:pt idx="1">
                  <c:v>DK</c:v>
                </c:pt>
                <c:pt idx="2">
                  <c:v>AT</c:v>
                </c:pt>
                <c:pt idx="3">
                  <c:v>UK</c:v>
                </c:pt>
                <c:pt idx="4">
                  <c:v>FI</c:v>
                </c:pt>
                <c:pt idx="5">
                  <c:v>DE</c:v>
                </c:pt>
                <c:pt idx="6">
                  <c:v>MT</c:v>
                </c:pt>
                <c:pt idx="7">
                  <c:v>SE</c:v>
                </c:pt>
                <c:pt idx="8">
                  <c:v>IE</c:v>
                </c:pt>
                <c:pt idx="9">
                  <c:v>EE</c:v>
                </c:pt>
                <c:pt idx="10">
                  <c:v>EU 28</c:v>
                </c:pt>
                <c:pt idx="11">
                  <c:v>SI</c:v>
                </c:pt>
                <c:pt idx="12">
                  <c:v>CY</c:v>
                </c:pt>
                <c:pt idx="13">
                  <c:v>LT</c:v>
                </c:pt>
                <c:pt idx="14">
                  <c:v>PL</c:v>
                </c:pt>
                <c:pt idx="15">
                  <c:v>FR</c:v>
                </c:pt>
                <c:pt idx="16">
                  <c:v>LU</c:v>
                </c:pt>
                <c:pt idx="17">
                  <c:v>LV</c:v>
                </c:pt>
                <c:pt idx="18">
                  <c:v>HU</c:v>
                </c:pt>
                <c:pt idx="19">
                  <c:v>CZ</c:v>
                </c:pt>
                <c:pt idx="20">
                  <c:v>PT</c:v>
                </c:pt>
                <c:pt idx="21">
                  <c:v>HR</c:v>
                </c:pt>
                <c:pt idx="22">
                  <c:v>BE</c:v>
                </c:pt>
                <c:pt idx="23">
                  <c:v>RO</c:v>
                </c:pt>
                <c:pt idx="24">
                  <c:v>SK</c:v>
                </c:pt>
                <c:pt idx="25">
                  <c:v>ES</c:v>
                </c:pt>
                <c:pt idx="26">
                  <c:v>BG</c:v>
                </c:pt>
                <c:pt idx="27">
                  <c:v>IT</c:v>
                </c:pt>
                <c:pt idx="28">
                  <c:v>EL</c:v>
                </c:pt>
              </c:strCache>
            </c:strRef>
          </c:cat>
          <c:val>
            <c:numRef>
              <c:f>List5!$C$11:$C$39</c:f>
              <c:numCache>
                <c:formatCode>#,##0.0</c:formatCode>
                <c:ptCount val="29"/>
                <c:pt idx="0">
                  <c:v>65.599999999999994</c:v>
                </c:pt>
                <c:pt idx="1">
                  <c:v>55.1</c:v>
                </c:pt>
                <c:pt idx="2">
                  <c:v>49.8</c:v>
                </c:pt>
                <c:pt idx="3">
                  <c:v>49.7</c:v>
                </c:pt>
                <c:pt idx="4">
                  <c:v>49.3</c:v>
                </c:pt>
                <c:pt idx="5">
                  <c:v>47.8</c:v>
                </c:pt>
                <c:pt idx="6">
                  <c:v>47.3</c:v>
                </c:pt>
                <c:pt idx="7">
                  <c:v>44.3</c:v>
                </c:pt>
                <c:pt idx="8">
                  <c:v>40.200000000000003</c:v>
                </c:pt>
                <c:pt idx="9">
                  <c:v>39.799999999999997</c:v>
                </c:pt>
                <c:pt idx="10">
                  <c:v>35.5</c:v>
                </c:pt>
                <c:pt idx="11">
                  <c:v>33.799999999999997</c:v>
                </c:pt>
                <c:pt idx="12">
                  <c:v>32.9</c:v>
                </c:pt>
                <c:pt idx="13">
                  <c:v>32.1</c:v>
                </c:pt>
                <c:pt idx="14">
                  <c:v>31.3</c:v>
                </c:pt>
                <c:pt idx="15">
                  <c:v>29.8</c:v>
                </c:pt>
                <c:pt idx="16">
                  <c:v>29.4</c:v>
                </c:pt>
                <c:pt idx="17">
                  <c:v>28.2</c:v>
                </c:pt>
                <c:pt idx="18">
                  <c:v>28.2</c:v>
                </c:pt>
                <c:pt idx="19">
                  <c:v>27.4</c:v>
                </c:pt>
                <c:pt idx="20">
                  <c:v>27.1</c:v>
                </c:pt>
                <c:pt idx="21">
                  <c:v>27</c:v>
                </c:pt>
                <c:pt idx="22">
                  <c:v>25.7</c:v>
                </c:pt>
                <c:pt idx="23">
                  <c:v>25.6</c:v>
                </c:pt>
                <c:pt idx="24">
                  <c:v>24.7</c:v>
                </c:pt>
                <c:pt idx="25">
                  <c:v>22</c:v>
                </c:pt>
                <c:pt idx="26">
                  <c:v>21.2</c:v>
                </c:pt>
                <c:pt idx="27">
                  <c:v>18.600000000000001</c:v>
                </c:pt>
                <c:pt idx="28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6B-4708-B4A2-49EE061F3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266216"/>
        <c:axId val="201266608"/>
      </c:barChart>
      <c:catAx>
        <c:axId val="201266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sl-SI"/>
          </a:p>
        </c:txPr>
        <c:crossAx val="201266608"/>
        <c:crosses val="autoZero"/>
        <c:auto val="1"/>
        <c:lblAlgn val="ctr"/>
        <c:lblOffset val="100"/>
        <c:noMultiLvlLbl val="0"/>
      </c:catAx>
      <c:valAx>
        <c:axId val="2012666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1"/>
        <c:majorTickMark val="none"/>
        <c:minorTickMark val="none"/>
        <c:tickLblPos val="none"/>
        <c:spPr>
          <a:ln>
            <a:noFill/>
          </a:ln>
        </c:spPr>
        <c:crossAx val="2012662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List6!$B$4</c:f>
              <c:strCache>
                <c:ptCount val="1"/>
                <c:pt idx="0">
                  <c:v>EU 28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List6!$D$3:$I$3</c:f>
              <c:strCache>
                <c:ptCount val="6"/>
                <c:pt idx="0">
                  <c:v>2014Q2</c:v>
                </c:pt>
                <c:pt idx="1">
                  <c:v>2015Q2</c:v>
                </c:pt>
                <c:pt idx="2">
                  <c:v>2016Q2</c:v>
                </c:pt>
                <c:pt idx="3">
                  <c:v>2017Q2</c:v>
                </c:pt>
                <c:pt idx="4">
                  <c:v>2018Q2</c:v>
                </c:pt>
                <c:pt idx="5">
                  <c:v>2019Q2</c:v>
                </c:pt>
              </c:strCache>
            </c:strRef>
          </c:cat>
          <c:val>
            <c:numRef>
              <c:f>List6!$D$4:$I$4</c:f>
              <c:numCache>
                <c:formatCode>0.0</c:formatCode>
                <c:ptCount val="6"/>
                <c:pt idx="0">
                  <c:v>22</c:v>
                </c:pt>
                <c:pt idx="1">
                  <c:v>20.399999999999999</c:v>
                </c:pt>
                <c:pt idx="2">
                  <c:v>18.7</c:v>
                </c:pt>
                <c:pt idx="3">
                  <c:v>16.899999999999999</c:v>
                </c:pt>
                <c:pt idx="4">
                  <c:v>15</c:v>
                </c:pt>
                <c:pt idx="5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75-419F-8F68-FFEC9BF80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267784"/>
        <c:axId val="201268176"/>
      </c:barChart>
      <c:catAx>
        <c:axId val="201267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1268176"/>
        <c:crosses val="autoZero"/>
        <c:auto val="1"/>
        <c:lblAlgn val="ctr"/>
        <c:lblOffset val="100"/>
        <c:noMultiLvlLbl val="0"/>
      </c:catAx>
      <c:valAx>
        <c:axId val="201268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201267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List6!$B$5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List6!$D$3:$I$3</c:f>
              <c:strCache>
                <c:ptCount val="6"/>
                <c:pt idx="0">
                  <c:v>2014Q2</c:v>
                </c:pt>
                <c:pt idx="1">
                  <c:v>2015Q2</c:v>
                </c:pt>
                <c:pt idx="2">
                  <c:v>2016Q2</c:v>
                </c:pt>
                <c:pt idx="3">
                  <c:v>2017Q2</c:v>
                </c:pt>
                <c:pt idx="4">
                  <c:v>2018Q2</c:v>
                </c:pt>
                <c:pt idx="5">
                  <c:v>2019Q2</c:v>
                </c:pt>
              </c:strCache>
            </c:strRef>
          </c:cat>
          <c:val>
            <c:numRef>
              <c:f>List6!$D$5:$I$5</c:f>
              <c:numCache>
                <c:formatCode>0.0</c:formatCode>
                <c:ptCount val="6"/>
                <c:pt idx="0">
                  <c:v>19</c:v>
                </c:pt>
                <c:pt idx="1">
                  <c:v>15.5</c:v>
                </c:pt>
                <c:pt idx="2">
                  <c:v>13.7</c:v>
                </c:pt>
                <c:pt idx="3">
                  <c:v>10</c:v>
                </c:pt>
                <c:pt idx="4">
                  <c:v>8.1</c:v>
                </c:pt>
                <c:pt idx="5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E9-4D2A-A442-3420DAFBD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866768"/>
        <c:axId val="200867160"/>
      </c:barChart>
      <c:catAx>
        <c:axId val="200866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0867160"/>
        <c:crosses val="autoZero"/>
        <c:auto val="1"/>
        <c:lblAlgn val="ctr"/>
        <c:lblOffset val="100"/>
        <c:noMultiLvlLbl val="0"/>
      </c:catAx>
      <c:valAx>
        <c:axId val="2008671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2008667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467936006776659E-3"/>
          <c:y val="1.6260162601626018E-2"/>
          <c:w val="0.9853300733496333"/>
          <c:h val="0.87981486460533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List7!$B$7</c:f>
              <c:strCache>
                <c:ptCount val="1"/>
                <c:pt idx="0">
                  <c:v>2019Q2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85-4562-A742-8A6750E8FA4A}"/>
              </c:ext>
            </c:extLst>
          </c:dPt>
          <c:dPt>
            <c:idx val="25"/>
            <c:invertIfNegative val="0"/>
            <c:bubble3D val="0"/>
            <c:spPr>
              <a:solidFill>
                <a:srgbClr val="339E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85-4562-A742-8A6750E8FA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List7!$A$8:$A$36</c:f>
              <c:strCache>
                <c:ptCount val="29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SE</c:v>
                </c:pt>
                <c:pt idx="4">
                  <c:v>FI</c:v>
                </c:pt>
                <c:pt idx="5">
                  <c:v>FR</c:v>
                </c:pt>
                <c:pt idx="6">
                  <c:v>PT</c:v>
                </c:pt>
                <c:pt idx="7">
                  <c:v>LU</c:v>
                </c:pt>
                <c:pt idx="8">
                  <c:v>IE</c:v>
                </c:pt>
                <c:pt idx="9">
                  <c:v>LV</c:v>
                </c:pt>
                <c:pt idx="10">
                  <c:v>RO</c:v>
                </c:pt>
                <c:pt idx="11">
                  <c:v>CY</c:v>
                </c:pt>
                <c:pt idx="12">
                  <c:v>SK</c:v>
                </c:pt>
                <c:pt idx="13">
                  <c:v>EU28</c:v>
                </c:pt>
                <c:pt idx="14">
                  <c:v>EE</c:v>
                </c:pt>
                <c:pt idx="15">
                  <c:v>BE</c:v>
                </c:pt>
                <c:pt idx="16">
                  <c:v>UK</c:v>
                </c:pt>
                <c:pt idx="17">
                  <c:v>HU</c:v>
                </c:pt>
                <c:pt idx="18">
                  <c:v>PL</c:v>
                </c:pt>
                <c:pt idx="19">
                  <c:v>LT</c:v>
                </c:pt>
                <c:pt idx="20">
                  <c:v>HR</c:v>
                </c:pt>
                <c:pt idx="21">
                  <c:v>BG</c:v>
                </c:pt>
                <c:pt idx="22">
                  <c:v>MT</c:v>
                </c:pt>
                <c:pt idx="23">
                  <c:v>AT</c:v>
                </c:pt>
                <c:pt idx="24">
                  <c:v>DK</c:v>
                </c:pt>
                <c:pt idx="25">
                  <c:v>SI</c:v>
                </c:pt>
                <c:pt idx="26">
                  <c:v>NL</c:v>
                </c:pt>
                <c:pt idx="27">
                  <c:v>CZ</c:v>
                </c:pt>
                <c:pt idx="28">
                  <c:v>DE</c:v>
                </c:pt>
              </c:strCache>
            </c:strRef>
          </c:cat>
          <c:val>
            <c:numRef>
              <c:f>List7!$B$8:$B$36</c:f>
              <c:numCache>
                <c:formatCode>#,##0.0</c:formatCode>
                <c:ptCount val="29"/>
                <c:pt idx="0">
                  <c:v>33.6</c:v>
                </c:pt>
                <c:pt idx="1">
                  <c:v>33.1</c:v>
                </c:pt>
                <c:pt idx="2">
                  <c:v>28.4</c:v>
                </c:pt>
                <c:pt idx="3">
                  <c:v>23.5</c:v>
                </c:pt>
                <c:pt idx="4">
                  <c:v>22.5</c:v>
                </c:pt>
                <c:pt idx="5">
                  <c:v>18.100000000000001</c:v>
                </c:pt>
                <c:pt idx="6">
                  <c:v>18.100000000000001</c:v>
                </c:pt>
                <c:pt idx="7">
                  <c:v>17.5</c:v>
                </c:pt>
                <c:pt idx="8">
                  <c:v>15.7</c:v>
                </c:pt>
                <c:pt idx="9">
                  <c:v>15.1</c:v>
                </c:pt>
                <c:pt idx="10">
                  <c:v>15</c:v>
                </c:pt>
                <c:pt idx="11">
                  <c:v>14.9</c:v>
                </c:pt>
                <c:pt idx="12">
                  <c:v>14.6</c:v>
                </c:pt>
                <c:pt idx="13">
                  <c:v>14.2</c:v>
                </c:pt>
                <c:pt idx="14">
                  <c:v>14.1</c:v>
                </c:pt>
                <c:pt idx="15">
                  <c:v>13.6</c:v>
                </c:pt>
                <c:pt idx="16">
                  <c:v>10.8</c:v>
                </c:pt>
                <c:pt idx="17">
                  <c:v>10.8</c:v>
                </c:pt>
                <c:pt idx="18">
                  <c:v>10.4</c:v>
                </c:pt>
                <c:pt idx="19">
                  <c:v>10.199999999999999</c:v>
                </c:pt>
                <c:pt idx="20">
                  <c:v>9.6999999999999993</c:v>
                </c:pt>
                <c:pt idx="21">
                  <c:v>9.5</c:v>
                </c:pt>
                <c:pt idx="22">
                  <c:v>9.1</c:v>
                </c:pt>
                <c:pt idx="23">
                  <c:v>8.4</c:v>
                </c:pt>
                <c:pt idx="24">
                  <c:v>8.1999999999999993</c:v>
                </c:pt>
                <c:pt idx="25">
                  <c:v>6.5</c:v>
                </c:pt>
                <c:pt idx="26">
                  <c:v>6.3</c:v>
                </c:pt>
                <c:pt idx="27">
                  <c:v>5.7</c:v>
                </c:pt>
                <c:pt idx="28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85-4562-A742-8A6750E8F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867944"/>
        <c:axId val="200868336"/>
      </c:barChart>
      <c:catAx>
        <c:axId val="200867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sl-SI"/>
          </a:p>
        </c:txPr>
        <c:crossAx val="200868336"/>
        <c:crosses val="autoZero"/>
        <c:auto val="1"/>
        <c:lblAlgn val="ctr"/>
        <c:lblOffset val="100"/>
        <c:noMultiLvlLbl val="0"/>
      </c:catAx>
      <c:valAx>
        <c:axId val="200868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1"/>
        <c:majorTickMark val="none"/>
        <c:minorTickMark val="none"/>
        <c:tickLblPos val="none"/>
        <c:spPr>
          <a:ln>
            <a:noFill/>
          </a:ln>
        </c:spPr>
        <c:crossAx val="200867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List8!$B$4</c:f>
              <c:strCache>
                <c:ptCount val="1"/>
                <c:pt idx="0">
                  <c:v>EU 28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List8!$D$3:$I$3</c:f>
              <c:strCache>
                <c:ptCount val="6"/>
                <c:pt idx="0">
                  <c:v>2014Q2</c:v>
                </c:pt>
                <c:pt idx="1">
                  <c:v>2015Q2</c:v>
                </c:pt>
                <c:pt idx="2">
                  <c:v>2016Q2</c:v>
                </c:pt>
                <c:pt idx="3">
                  <c:v>2017Q2</c:v>
                </c:pt>
                <c:pt idx="4">
                  <c:v>2018Q2</c:v>
                </c:pt>
                <c:pt idx="5">
                  <c:v>2019Q2</c:v>
                </c:pt>
              </c:strCache>
            </c:strRef>
          </c:cat>
          <c:val>
            <c:numRef>
              <c:f>List8!$D$4:$I$4</c:f>
              <c:numCache>
                <c:formatCode>General</c:formatCode>
                <c:ptCount val="6"/>
                <c:pt idx="0">
                  <c:v>71.3</c:v>
                </c:pt>
                <c:pt idx="1">
                  <c:v>71.900000000000006</c:v>
                </c:pt>
                <c:pt idx="2">
                  <c:v>73.400000000000006</c:v>
                </c:pt>
                <c:pt idx="3">
                  <c:v>74.400000000000006</c:v>
                </c:pt>
                <c:pt idx="4">
                  <c:v>75.2</c:v>
                </c:pt>
                <c:pt idx="5">
                  <c:v>76.2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90-45CF-9378-F0BE6349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869120"/>
        <c:axId val="200869512"/>
      </c:barChart>
      <c:catAx>
        <c:axId val="200869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crossAx val="200869512"/>
        <c:crosses val="autoZero"/>
        <c:auto val="1"/>
        <c:lblAlgn val="ctr"/>
        <c:lblOffset val="100"/>
        <c:noMultiLvlLbl val="0"/>
      </c:catAx>
      <c:valAx>
        <c:axId val="20086951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0869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10T13:24:11.122" idx="1">
    <p:pos x="10" y="10"/>
    <p:text>Ali lahko dodate še eno kolono s podatki za leo 2018 in pustite 2016 in 2017!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97BF-C617-411B-8BE8-B3BC707CC58A}" type="datetimeFigureOut">
              <a:rPr lang="sl-SI" smtClean="0"/>
              <a:t>20.1.2020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14A8-78C0-4406-9069-3E980CAB051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65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AF3706-B634-4E6C-A14E-327643503BF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015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F3706-B634-4E6C-A14E-327643503BF7}" type="slidenum">
              <a:rPr lang="sl-SI" smtClean="0"/>
              <a:pPr>
                <a:defRPr/>
              </a:pPr>
              <a:t>17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35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3481388" y="2414588"/>
            <a:ext cx="2817812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6815138" y="5168900"/>
            <a:ext cx="1782762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557338"/>
            <a:ext cx="8316913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478213"/>
            <a:ext cx="8316913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61100"/>
            <a:ext cx="2386013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96088" y="749300"/>
            <a:ext cx="2116137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44500" y="749300"/>
            <a:ext cx="6199188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6425" y="1584325"/>
            <a:ext cx="3819525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6425" y="4197350"/>
            <a:ext cx="3819525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500" y="749300"/>
            <a:ext cx="8467725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44500" y="1584325"/>
            <a:ext cx="779145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44500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16425" y="1584325"/>
            <a:ext cx="3819525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84325"/>
            <a:ext cx="779145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49300"/>
            <a:ext cx="8467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1588" y="-9525"/>
            <a:ext cx="9142412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8142288" y="6094413"/>
            <a:ext cx="461962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>
                <a:solidFill>
                  <a:srgbClr val="00B050"/>
                </a:solidFill>
              </a:rPr>
              <a:t>Zavod RS za zaposlovanje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7772400" cy="1500187"/>
          </a:xfrm>
        </p:spPr>
        <p:txBody>
          <a:bodyPr/>
          <a:lstStyle/>
          <a:p>
            <a:r>
              <a:rPr lang="sl-SI" sz="4000" dirty="0"/>
              <a:t>Mladi na trgu </a:t>
            </a:r>
            <a:r>
              <a:rPr lang="sl-SI" sz="4000" dirty="0" smtClean="0"/>
              <a:t>dela</a:t>
            </a:r>
          </a:p>
          <a:p>
            <a:r>
              <a:rPr lang="sl-SI" sz="2800" smtClean="0"/>
              <a:t>Posvet ŠSD 2020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704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/>
              <a:t>Stopnja zaposlenosti mladih, </a:t>
            </a:r>
            <a:r>
              <a:rPr lang="sl-SI" sz="2800" dirty="0" smtClean="0"/>
              <a:t>25-29 </a:t>
            </a:r>
            <a:r>
              <a:rPr lang="sl-SI" sz="2800" dirty="0"/>
              <a:t>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6738" y="24208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EU - 28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6738" y="5085184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Slovenija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986706"/>
              </p:ext>
            </p:extLst>
          </p:nvPr>
        </p:nvGraphicFramePr>
        <p:xfrm>
          <a:off x="611560" y="1075531"/>
          <a:ext cx="45720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170918"/>
              </p:ext>
            </p:extLst>
          </p:nvPr>
        </p:nvGraphicFramePr>
        <p:xfrm>
          <a:off x="611560" y="3861047"/>
          <a:ext cx="4572000" cy="2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6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/>
              <a:t>Stopnja zaposlenosti mladih, </a:t>
            </a:r>
            <a:r>
              <a:rPr lang="sl-SI" sz="2800" dirty="0" smtClean="0"/>
              <a:t>25-29 let, </a:t>
            </a:r>
            <a:r>
              <a:rPr lang="sl-SI" sz="2800" dirty="0"/>
              <a:t>v državah članicah EU-28, </a:t>
            </a:r>
            <a:r>
              <a:rPr lang="sl-SI" sz="2800" dirty="0" smtClean="0"/>
              <a:t>2. </a:t>
            </a:r>
            <a:r>
              <a:rPr lang="sl-SI" sz="2800" dirty="0"/>
              <a:t>četrtletje </a:t>
            </a:r>
            <a:r>
              <a:rPr lang="sl-SI" sz="2800" dirty="0" smtClean="0"/>
              <a:t>2019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82421"/>
              </p:ext>
            </p:extLst>
          </p:nvPr>
        </p:nvGraphicFramePr>
        <p:xfrm>
          <a:off x="0" y="1461775"/>
          <a:ext cx="9036496" cy="470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0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/>
              <a:t>Stopnja brezposelnosti mladih, </a:t>
            </a:r>
            <a:r>
              <a:rPr lang="sl-SI" sz="2800" dirty="0" smtClean="0"/>
              <a:t>25-29 </a:t>
            </a:r>
            <a:r>
              <a:rPr lang="sl-SI" sz="2800" dirty="0"/>
              <a:t>let </a:t>
            </a:r>
            <a:r>
              <a:rPr lang="sl-SI" sz="1200" dirty="0"/>
              <a:t>(vir: LFS, Eurostat)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80112" y="297443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EU - 28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80112" y="5517232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Slovenija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471723"/>
              </p:ext>
            </p:extLst>
          </p:nvPr>
        </p:nvGraphicFramePr>
        <p:xfrm>
          <a:off x="444500" y="1196752"/>
          <a:ext cx="455954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317615"/>
              </p:ext>
            </p:extLst>
          </p:nvPr>
        </p:nvGraphicFramePr>
        <p:xfrm>
          <a:off x="539552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/>
              <a:t>Stopnja brezposelnosti mladih, </a:t>
            </a:r>
            <a:r>
              <a:rPr lang="sl-SI" sz="2800" dirty="0" smtClean="0"/>
              <a:t>25-29 let, </a:t>
            </a:r>
            <a:r>
              <a:rPr lang="sl-SI" sz="2800" dirty="0"/>
              <a:t>v državah članicah EU-28, </a:t>
            </a:r>
            <a:r>
              <a:rPr lang="sl-SI" sz="2800" dirty="0" smtClean="0"/>
              <a:t>2. </a:t>
            </a:r>
            <a:r>
              <a:rPr lang="sl-SI" sz="2800" dirty="0"/>
              <a:t>četrtletje </a:t>
            </a:r>
            <a:r>
              <a:rPr lang="sl-SI" sz="2800" dirty="0" smtClean="0"/>
              <a:t>2019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933009"/>
              </p:ext>
            </p:extLst>
          </p:nvPr>
        </p:nvGraphicFramePr>
        <p:xfrm>
          <a:off x="193675" y="1412776"/>
          <a:ext cx="855478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9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800" dirty="0" smtClean="0"/>
              <a:t>Brezposelni mladi v starosti od 15 do 29 let, po doseženi izobrazbi</a:t>
            </a:r>
            <a:endParaRPr lang="sl-SI" sz="2800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626544"/>
              </p:ext>
            </p:extLst>
          </p:nvPr>
        </p:nvGraphicFramePr>
        <p:xfrm>
          <a:off x="444500" y="1700808"/>
          <a:ext cx="70078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/>
              <a:t>Prijavljeni prvi iskalci zaposlitve – nižja, srednja poklicna izobrazba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188937"/>
              </p:ext>
            </p:extLst>
          </p:nvPr>
        </p:nvGraphicFramePr>
        <p:xfrm>
          <a:off x="465092" y="1628800"/>
          <a:ext cx="7851325" cy="4320480"/>
        </p:xfrm>
        <a:graphic>
          <a:graphicData uri="http://schemas.openxmlformats.org/drawingml/2006/table">
            <a:tbl>
              <a:tblPr/>
              <a:tblGrid>
                <a:gridCol w="4709863">
                  <a:extLst>
                    <a:ext uri="{9D8B030D-6E8A-4147-A177-3AD203B41FA5}">
                      <a16:colId xmlns:a16="http://schemas.microsoft.com/office/drawing/2014/main" xmlns="" val="1521979426"/>
                    </a:ext>
                  </a:extLst>
                </a:gridCol>
                <a:gridCol w="1047154">
                  <a:extLst>
                    <a:ext uri="{9D8B030D-6E8A-4147-A177-3AD203B41FA5}">
                      <a16:colId xmlns:a16="http://schemas.microsoft.com/office/drawing/2014/main" xmlns="" val="1502046557"/>
                    </a:ext>
                  </a:extLst>
                </a:gridCol>
                <a:gridCol w="1047154">
                  <a:extLst>
                    <a:ext uri="{9D8B030D-6E8A-4147-A177-3AD203B41FA5}">
                      <a16:colId xmlns:a16="http://schemas.microsoft.com/office/drawing/2014/main" xmlns="" val="1982870478"/>
                    </a:ext>
                  </a:extLst>
                </a:gridCol>
                <a:gridCol w="1047154">
                  <a:extLst>
                    <a:ext uri="{9D8B030D-6E8A-4147-A177-3AD203B41FA5}">
                      <a16:colId xmlns:a16="http://schemas.microsoft.com/office/drawing/2014/main" xmlns="" val="1389333300"/>
                    </a:ext>
                  </a:extLst>
                </a:gridCol>
              </a:tblGrid>
              <a:tr h="295115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2061137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Frizer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7616944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Pomočnik v biotehniki in oskrbi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0298871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Prodajalec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8929957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Trgovec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3421828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Avtoserviser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2118344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Računalnikar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5034203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Slaščičar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7182567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Gastronomske in hotelske storitve, Gastronom hotelir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3447208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Elektrikar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1039826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Pomočnik v tehnoloških procesih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2736973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Mizar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8068832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429658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Obdelovalec lesa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5832246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Bolničar-negovalec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0382950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Cvetličar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6855674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Gospodar na podeželju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6879965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Pomočnik peka in slaščičarja-konditorja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8126434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Avtokaroserist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338629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Mehatronik operater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4761516"/>
                  </a:ext>
                </a:extLst>
              </a:tr>
              <a:tr h="212483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Vrtnar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5708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 smtClean="0"/>
              <a:t>Prijavljeni prvi iskalci zaposlitve – srednja strokovna, splošna izobrazba</a:t>
            </a:r>
            <a:endParaRPr lang="sl-SI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09429"/>
              </p:ext>
            </p:extLst>
          </p:nvPr>
        </p:nvGraphicFramePr>
        <p:xfrm>
          <a:off x="444500" y="1628800"/>
          <a:ext cx="7727901" cy="4320489"/>
        </p:xfrm>
        <a:graphic>
          <a:graphicData uri="http://schemas.openxmlformats.org/drawingml/2006/table">
            <a:tbl>
              <a:tblPr/>
              <a:tblGrid>
                <a:gridCol w="3674805">
                  <a:extLst>
                    <a:ext uri="{9D8B030D-6E8A-4147-A177-3AD203B41FA5}">
                      <a16:colId xmlns:a16="http://schemas.microsoft.com/office/drawing/2014/main" xmlns="" val="3156738811"/>
                    </a:ext>
                  </a:extLst>
                </a:gridCol>
                <a:gridCol w="1351032">
                  <a:extLst>
                    <a:ext uri="{9D8B030D-6E8A-4147-A177-3AD203B41FA5}">
                      <a16:colId xmlns:a16="http://schemas.microsoft.com/office/drawing/2014/main" xmlns="" val="3341616513"/>
                    </a:ext>
                  </a:extLst>
                </a:gridCol>
                <a:gridCol w="1351032">
                  <a:extLst>
                    <a:ext uri="{9D8B030D-6E8A-4147-A177-3AD203B41FA5}">
                      <a16:colId xmlns:a16="http://schemas.microsoft.com/office/drawing/2014/main" xmlns="" val="1852208296"/>
                    </a:ext>
                  </a:extLst>
                </a:gridCol>
                <a:gridCol w="1351032">
                  <a:extLst>
                    <a:ext uri="{9D8B030D-6E8A-4147-A177-3AD203B41FA5}">
                      <a16:colId xmlns:a16="http://schemas.microsoft.com/office/drawing/2014/main" xmlns="" val="3846363628"/>
                    </a:ext>
                  </a:extLst>
                </a:gridCol>
              </a:tblGrid>
              <a:tr h="327841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izobrazbe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9492247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Gimnazija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3324993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4711090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Tehnik računalništva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2959526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Predšolska vzgoja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7695200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Medijski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6603747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Strojni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6375907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Kozmetični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9342883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Klasična gimnazija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6507389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Aranžerski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166044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Gastronomsko-turistični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2972299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Elektrotehnik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8960404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Veterinarski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6490849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Tehnik oblikovanja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2985189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Gradbeni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5972963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Ekonomska gimnazija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3890975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Zdravstvena nega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7991725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Okoljevarstveni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3039826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Tehnik mehatronike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4268930"/>
                  </a:ext>
                </a:extLst>
              </a:tr>
              <a:tr h="19904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Turistični tehnik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5282370"/>
                  </a:ext>
                </a:extLst>
              </a:tr>
              <a:tr h="210755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Tehniška gimnazija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3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sz="2400" dirty="0"/>
              <a:t>Prijavljeni prvi iskalci zaposlitve – terciarna izobrazba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73451"/>
              </p:ext>
            </p:extLst>
          </p:nvPr>
        </p:nvGraphicFramePr>
        <p:xfrm>
          <a:off x="450212" y="1401761"/>
          <a:ext cx="7362147" cy="5051574"/>
        </p:xfrm>
        <a:graphic>
          <a:graphicData uri="http://schemas.openxmlformats.org/drawingml/2006/table">
            <a:tbl>
              <a:tblPr/>
              <a:tblGrid>
                <a:gridCol w="4022463">
                  <a:extLst>
                    <a:ext uri="{9D8B030D-6E8A-4147-A177-3AD203B41FA5}">
                      <a16:colId xmlns:a16="http://schemas.microsoft.com/office/drawing/2014/main" xmlns="" val="987984122"/>
                    </a:ext>
                  </a:extLst>
                </a:gridCol>
                <a:gridCol w="1113228">
                  <a:extLst>
                    <a:ext uri="{9D8B030D-6E8A-4147-A177-3AD203B41FA5}">
                      <a16:colId xmlns:a16="http://schemas.microsoft.com/office/drawing/2014/main" xmlns="" val="1263168019"/>
                    </a:ext>
                  </a:extLst>
                </a:gridCol>
                <a:gridCol w="1113228">
                  <a:extLst>
                    <a:ext uri="{9D8B030D-6E8A-4147-A177-3AD203B41FA5}">
                      <a16:colId xmlns:a16="http://schemas.microsoft.com/office/drawing/2014/main" xmlns="" val="2748334830"/>
                    </a:ext>
                  </a:extLst>
                </a:gridCol>
                <a:gridCol w="1113228">
                  <a:extLst>
                    <a:ext uri="{9D8B030D-6E8A-4147-A177-3AD203B41FA5}">
                      <a16:colId xmlns:a16="http://schemas.microsoft.com/office/drawing/2014/main" xmlns="" val="2966758497"/>
                    </a:ext>
                  </a:extLst>
                </a:gridCol>
              </a:tblGrid>
              <a:tr h="44572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Naziv izobrazbe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dec.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6083802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747844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magister ekonomskih in poslovnih ved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0889730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magister prava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8215039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pravnik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2158276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inženir medijske produkcije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2617642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inženir arhitekture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620048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magister inženir arhitekture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2799687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psiholog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0540563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poslovni sekretar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2621373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ekonomist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1274489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dizajner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698867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zdravstvenik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2059782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vzgojitelj predšolskih otrok (VS)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2592625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profesor razrednega pouka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9888451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profesor likovne pedagogike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9804352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inženir logistike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9866396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inženir informatike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1003208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slikar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4108826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magister psihologije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062355"/>
                  </a:ext>
                </a:extLst>
              </a:tr>
              <a:tr h="243124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diplomirani inženir krajinske arhitekture (UN)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886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800" dirty="0" smtClean="0"/>
              <a:t>Prosta delovna mesta, 2014 – 2019*</a:t>
            </a:r>
            <a:br>
              <a:rPr lang="sl-SI" sz="2800" dirty="0" smtClean="0"/>
            </a:br>
            <a:endParaRPr lang="sl-SI" sz="2800" dirty="0" smtClean="0"/>
          </a:p>
        </p:txBody>
      </p:sp>
      <p:sp>
        <p:nvSpPr>
          <p:cNvPr id="2" name="PoljeZBesedilom 1"/>
          <p:cNvSpPr txBox="1"/>
          <p:nvPr/>
        </p:nvSpPr>
        <p:spPr>
          <a:xfrm>
            <a:off x="323528" y="55892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* Dne 12. 4. 2013 je pričel veljati ZUTD-A, ki je ukinil obvezno prijavo prostega delovnega mesta pri Zavodu. Ker lahko delodajalci, ki ne sodijo v javni sektor ali niso gospodarske družbe v večinski lasti države, objavo prostega delovnega mesta zagotovijo sami, o tem pa Zavoda ne obveščajo, slednji nima več podatkov o vseh prostih delovnih mestih v državi.</a:t>
            </a:r>
            <a:endParaRPr lang="sl-SI" sz="1400" dirty="0"/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556084"/>
              </p:ext>
            </p:extLst>
          </p:nvPr>
        </p:nvGraphicFramePr>
        <p:xfrm>
          <a:off x="444500" y="1484784"/>
          <a:ext cx="77279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9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44500" y="620689"/>
            <a:ext cx="8467725" cy="504056"/>
          </a:xfrm>
        </p:spPr>
        <p:txBody>
          <a:bodyPr/>
          <a:lstStyle/>
          <a:p>
            <a:r>
              <a:rPr lang="sl-SI" dirty="0" smtClean="0"/>
              <a:t>Prosta delovna mesta po področjih dejavnosti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4745"/>
              </p:ext>
            </p:extLst>
          </p:nvPr>
        </p:nvGraphicFramePr>
        <p:xfrm>
          <a:off x="444500" y="1268761"/>
          <a:ext cx="7439868" cy="5066850"/>
        </p:xfrm>
        <a:graphic>
          <a:graphicData uri="http://schemas.openxmlformats.org/drawingml/2006/table">
            <a:tbl>
              <a:tblPr/>
              <a:tblGrid>
                <a:gridCol w="6619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714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Dejavnost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I-XII 2019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PREDELOVALNE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 GRADBENIŠTVO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 ZDRAVSTVO IN SOCIALNO VARSTVO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IZOBRAŽEVANJE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DRUGE RAZNOVRSTNE POSLOVNE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 TRGOVINA; VZDRŽEVANJE IN POPRAVILA MOTORNIH VOZIL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 PROMET IN SKLADIŠČENJE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GOSTINSTVO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STROKOVNE, ZNANSTVENE IN TEHNIČNE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DEJAVNOST JAVNE UPRAVE IN OBRAMBE; DEJAVNOST OBVEZNE SOCIALNE VARNOSTI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DRUGE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KULTURNE, RAZVEDRILNE IN REKREACIJSKE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 FINANČNE IN ZAVAROVALNIŠKE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 INFORMACIJSKE IN KOMUNIKACIJSKE DEJAVNOSTI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OSKRBA Z VODO; RAVNANJE Z ODPLAKAMI IN ODPADKI; SANIRANJE OKOLJA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KMETIJSTVO IN LOV, GOZDARSTVO, RIBIŠTVO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POSLOVANJE Z NEPREMIČNINAMI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 OSKRBA Z ELEKTRIČNO ENERGIJO, PLINOM IN PARO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 RUDARSTVO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DEJAVNOST GOSPODINJSTEV Z ZAPOSLENIM HIŠNIM OSEBJEM; PROIZVODNJA ZA LASTNO RABO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0694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 DEJAVNOST EKSTERITORIALNIH ORGANIZACIJ IN TELES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85128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148.031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/>
              <a:t>Gibanje registrirane brezposelnosti</a:t>
            </a:r>
            <a:endParaRPr lang="sl-SI" sz="2800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902642"/>
              </p:ext>
            </p:extLst>
          </p:nvPr>
        </p:nvGraphicFramePr>
        <p:xfrm>
          <a:off x="179512" y="1700808"/>
          <a:ext cx="84969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6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467725" cy="1036746"/>
          </a:xfrm>
          <a:noFill/>
        </p:spPr>
        <p:txBody>
          <a:bodyPr/>
          <a:lstStyle/>
          <a:p>
            <a:pPr eaLnBrk="1" hangingPunct="1"/>
            <a:r>
              <a:rPr lang="sl-SI" sz="2800" dirty="0" smtClean="0"/>
              <a:t>Stopnja registrirane brezposelnosti po statističnih regijah, oktober 2019</a:t>
            </a: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330546" y="6454566"/>
            <a:ext cx="7488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200" dirty="0" smtClean="0"/>
              <a:t>Vir podatkov o delovno aktivnem prebivalstvu je SURS, vir podatkov o registrirani brezposelnosti je ZRSZ. </a:t>
            </a:r>
            <a:endParaRPr lang="sl-SI" sz="12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39552" y="257116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Slovenija: 7,4 %</a:t>
            </a:r>
            <a:endParaRPr lang="sl-SI" sz="14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6386" r="6015" b="15471"/>
          <a:stretch/>
        </p:blipFill>
        <p:spPr>
          <a:xfrm>
            <a:off x="1979712" y="1801450"/>
            <a:ext cx="5530467" cy="3715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/>
              <a:t>Stopnja zaposlenosti mladih, 15-24 let </a:t>
            </a:r>
            <a:r>
              <a:rPr lang="sl-SI" sz="1200" dirty="0" smtClean="0"/>
              <a:t>(vir: LFS, Eurostat)</a:t>
            </a:r>
            <a:endParaRPr lang="sl-SI" sz="12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30185" y="2621533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EU - 28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30185" y="5369088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Slovenija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047169"/>
              </p:ext>
            </p:extLst>
          </p:nvPr>
        </p:nvGraphicFramePr>
        <p:xfrm>
          <a:off x="899592" y="1249933"/>
          <a:ext cx="4487347" cy="24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870851"/>
              </p:ext>
            </p:extLst>
          </p:nvPr>
        </p:nvGraphicFramePr>
        <p:xfrm>
          <a:off x="814939" y="3940414"/>
          <a:ext cx="4477141" cy="2512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3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/>
              <a:t>Stopnja zaposlenosti mladih, 15-24 </a:t>
            </a:r>
            <a:r>
              <a:rPr lang="sl-SI" sz="2800" dirty="0" smtClean="0"/>
              <a:t>let, v državah članicah EU-28, 2. četrtletje 2019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418340"/>
              </p:ext>
            </p:extLst>
          </p:nvPr>
        </p:nvGraphicFramePr>
        <p:xfrm>
          <a:off x="179512" y="1988840"/>
          <a:ext cx="8208912" cy="421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/>
              <a:t>Stopnja brezposelnosti mladih, 15-24 </a:t>
            </a:r>
            <a:r>
              <a:rPr lang="sl-SI" sz="2800" dirty="0"/>
              <a:t>let </a:t>
            </a:r>
            <a:r>
              <a:rPr lang="sl-SI" sz="1200" dirty="0"/>
              <a:t>(vir: LFS, Eurostat)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64088" y="2564903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EU - 28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4088" y="5013176"/>
            <a:ext cx="1549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 dirty="0" smtClean="0">
                <a:latin typeface="Arial Narrow" panose="020B0606020202030204" pitchFamily="34" charset="0"/>
              </a:rPr>
              <a:t>Slovenija</a:t>
            </a:r>
            <a:endParaRPr lang="sl-SI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385707"/>
              </p:ext>
            </p:extLst>
          </p:nvPr>
        </p:nvGraphicFramePr>
        <p:xfrm>
          <a:off x="444500" y="1193303"/>
          <a:ext cx="4631556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787085"/>
              </p:ext>
            </p:extLst>
          </p:nvPr>
        </p:nvGraphicFramePr>
        <p:xfrm>
          <a:off x="618294" y="3789040"/>
          <a:ext cx="4601778" cy="25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70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36712"/>
            <a:ext cx="8467725" cy="652463"/>
          </a:xfrm>
        </p:spPr>
        <p:txBody>
          <a:bodyPr/>
          <a:lstStyle/>
          <a:p>
            <a:pPr eaLnBrk="1" hangingPunct="1"/>
            <a:r>
              <a:rPr lang="sl-SI" sz="2800" dirty="0"/>
              <a:t>Stopnja brezposelnosti mladih, 15-24 </a:t>
            </a:r>
            <a:r>
              <a:rPr lang="sl-SI" sz="2800" dirty="0" smtClean="0"/>
              <a:t>let, v državah članicah EU-28, 2. četrtletje 2019 </a:t>
            </a: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507247"/>
              </p:ext>
            </p:extLst>
          </p:nvPr>
        </p:nvGraphicFramePr>
        <p:xfrm>
          <a:off x="193674" y="1844824"/>
          <a:ext cx="846772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8536</TotalTime>
  <Words>851</Words>
  <Application>Microsoft Office PowerPoint</Application>
  <PresentationFormat>Diaprojekcija na zaslonu (4:3)</PresentationFormat>
  <Paragraphs>329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0" baseType="lpstr">
      <vt:lpstr>Arial</vt:lpstr>
      <vt:lpstr>Arial Narrow</vt:lpstr>
      <vt:lpstr>1_Default Design</vt:lpstr>
      <vt:lpstr>Zavod RS za zaposlovanje </vt:lpstr>
      <vt:lpstr>Prosta delovna mesta, 2014 – 2019* </vt:lpstr>
      <vt:lpstr>Prosta delovna mesta po področjih dejavnosti</vt:lpstr>
      <vt:lpstr>Gibanje registrirane brezposelnosti</vt:lpstr>
      <vt:lpstr>Stopnja registrirane brezposelnosti po statističnih regijah, oktober 2019</vt:lpstr>
      <vt:lpstr>Stopnja zaposlenosti mladih, 15-24 let (vir: LFS, Eurostat)</vt:lpstr>
      <vt:lpstr>Stopnja zaposlenosti mladih, 15-24 let, v državah članicah EU-28, 2. četrtletje 2019 (vir: LFS, Eurostat)</vt:lpstr>
      <vt:lpstr>Stopnja brezposelnosti mladih, 15-24 let (vir: LFS, Eurostat)</vt:lpstr>
      <vt:lpstr>Stopnja brezposelnosti mladih, 15-24 let, v državah članicah EU-28, 2. četrtletje 2019 (vir: LFS, Eurostat)</vt:lpstr>
      <vt:lpstr>Stopnja zaposlenosti mladih, 25-29 let (vir: LFS, Eurostat)</vt:lpstr>
      <vt:lpstr>Stopnja zaposlenosti mladih, 25-29 let, v državah članicah EU-28, 2. četrtletje 2019 (vir: LFS, Eurostat)</vt:lpstr>
      <vt:lpstr>Stopnja brezposelnosti mladih, 25-29 let (vir: LFS, Eurostat)</vt:lpstr>
      <vt:lpstr>Stopnja brezposelnosti mladih, 25-29 let, v državah članicah EU-28, 2. četrtletje 2019 (vir: LFS, Eurostat)</vt:lpstr>
      <vt:lpstr>Brezposelni mladi v starosti od 15 do 29 let, po doseženi izobrazbi</vt:lpstr>
      <vt:lpstr>Prijavljeni prvi iskalci zaposlitve – nižja, srednja poklicna izobrazba </vt:lpstr>
      <vt:lpstr>Prijavljeni prvi iskalci zaposlitve – srednja strokovna, splošna izobrazba</vt:lpstr>
      <vt:lpstr>Prijavljeni prvi iskalci zaposlitve – terciarna izobrazba</vt:lpstr>
    </vt:vector>
  </TitlesOfParts>
  <Company>Futura DDB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Marjan Božič</dc:creator>
  <cp:lastModifiedBy>Mojca Pozne Šuštar</cp:lastModifiedBy>
  <cp:revision>577</cp:revision>
  <dcterms:created xsi:type="dcterms:W3CDTF">2008-05-27T07:51:22Z</dcterms:created>
  <dcterms:modified xsi:type="dcterms:W3CDTF">2020-01-20T13:33:20Z</dcterms:modified>
</cp:coreProperties>
</file>