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3" r:id="rId2"/>
    <p:sldId id="278" r:id="rId3"/>
    <p:sldId id="289" r:id="rId4"/>
    <p:sldId id="298" r:id="rId5"/>
    <p:sldId id="301" r:id="rId6"/>
    <p:sldId id="299" r:id="rId7"/>
    <p:sldId id="303" r:id="rId8"/>
    <p:sldId id="304" r:id="rId9"/>
    <p:sldId id="302" r:id="rId10"/>
    <p:sldId id="284" r:id="rId11"/>
    <p:sldId id="272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689"/>
  </p:normalViewPr>
  <p:slideViewPr>
    <p:cSldViewPr snapToGrid="0" snapToObjects="1">
      <p:cViewPr varScale="1">
        <p:scale>
          <a:sx n="59" d="100"/>
          <a:sy n="59" d="100"/>
        </p:scale>
        <p:origin x="1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BEDC3-F8FB-4B1F-97F1-ED7139530F6A}" type="datetimeFigureOut">
              <a:rPr lang="sl-SI" smtClean="0"/>
              <a:t>20.1.2020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4C738-9055-4B1D-887D-3D24895E59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076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C738-9055-4B1D-887D-3D24895E5940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857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850357" y="2100263"/>
            <a:ext cx="882967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>
              <a:defRPr/>
            </a:pPr>
            <a:endParaRPr lang="en-US" sz="4800" b="1" dirty="0"/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1838325" y="3732213"/>
            <a:ext cx="8829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en-US" sz="2000" dirty="0">
              <a:latin typeface="+mj-lt"/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7238"/>
            <a:ext cx="121920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66888" y="4581525"/>
            <a:ext cx="8829675" cy="508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b="1" dirty="0" err="1">
                <a:solidFill>
                  <a:schemeClr val="bg1"/>
                </a:solidFill>
              </a:rPr>
              <a:t>Projekt</a:t>
            </a:r>
            <a:r>
              <a:rPr lang="en-US" sz="2800" b="1" dirty="0">
                <a:solidFill>
                  <a:schemeClr val="bg1"/>
                </a:solidFill>
              </a:rPr>
              <a:t> “</a:t>
            </a:r>
            <a:r>
              <a:rPr lang="en-US" sz="2800" b="1" dirty="0" err="1">
                <a:solidFill>
                  <a:schemeClr val="bg1"/>
                </a:solidFill>
              </a:rPr>
              <a:t>Izzivi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medkulturnega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sobivanja</a:t>
            </a:r>
            <a:r>
              <a:rPr lang="en-US" sz="2800" b="1" dirty="0">
                <a:solidFill>
                  <a:schemeClr val="bg1"/>
                </a:solidFill>
              </a:rPr>
              <a:t>”</a:t>
            </a:r>
          </a:p>
        </p:txBody>
      </p:sp>
      <p:pic>
        <p:nvPicPr>
          <p:cNvPr id="6" name="Slika 2" descr="MIZS_slovenšč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5638" y="5573713"/>
            <a:ext cx="345757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24" y="5238750"/>
            <a:ext cx="2859088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357188"/>
            <a:ext cx="343217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6F0D4-9DEF-6E45-BD5C-3B5293DB21AD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6D59-EC2E-5141-A68A-690D397F2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6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4A083-FCC9-944E-8D8E-662DCC668C0B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48E00-C4CD-7648-9F6D-0520F0A11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2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262A8-2A0C-124F-BCCD-00D19F8DB70C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BD3E7-CBFD-0F48-BAA7-090B2CFF4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7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0271"/>
            <a:ext cx="10515600" cy="112041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1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5E9AD-1E5B-AA49-9A21-23924188F8FB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B7241-E59C-924A-A0B9-EB1F40900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7241"/>
            <a:ext cx="121920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2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21468-1D8E-1346-BCD9-7862C7E39306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53BF-62C4-8941-9203-67435B638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0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D411-C8D0-F046-8932-A7F7F2981CBE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563CF-6030-6C4A-A12E-88D6E02B7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4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A981C-1E55-FF43-97F4-FB2C47B1C123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5FE1D-2341-974B-A4D0-1B7A228D9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4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84497-015C-9B43-BEA3-1CC50FEE26B6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EDBAB-4E3B-114F-8C4B-31ED825B6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4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E37D6-19F6-6E41-8F31-FF42C9922ADB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E2888-4C92-9A45-8E35-8EC5EACC9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7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8778E-D15F-1B4D-981C-EFC48AD55D8F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4D108-E85F-1E4B-B86C-9FFAE6A0A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5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A3302-D8A1-2644-8181-18D5421DC4AF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75783-1937-D443-9EE1-ED8E0DEE0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3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DD4319-6228-474F-B538-77265B57BD32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145AA2-FAEF-2A4B-AB63-543607092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kulturnost.si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hyperlink" Target="http://www.medkulturnost.si/wp-content/uploads/2018/09/Predlog-programa-dela-z-otroki-priseljenci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kulturnost.si/progra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7238"/>
            <a:ext cx="121920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itle 1"/>
          <p:cNvSpPr txBox="1">
            <a:spLocks/>
          </p:cNvSpPr>
          <p:nvPr/>
        </p:nvSpPr>
        <p:spPr bwMode="auto">
          <a:xfrm>
            <a:off x="1766888" y="4581525"/>
            <a:ext cx="8829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Calibri Light" charset="0"/>
              </a:rPr>
              <a:t>Projekt “Izzivi medkulturnega sobivanja”</a:t>
            </a:r>
          </a:p>
        </p:txBody>
      </p:sp>
      <p:pic>
        <p:nvPicPr>
          <p:cNvPr id="4103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5313" y="319991"/>
            <a:ext cx="343217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6909" y="2050473"/>
            <a:ext cx="97923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l-SI" sz="28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sl-SI" sz="3600" b="1" dirty="0">
                <a:solidFill>
                  <a:srgbClr val="002060"/>
                </a:solidFill>
                <a:latin typeface="+mn-lt"/>
              </a:rPr>
              <a:t>AKTIVNOSTI ZA VKLJUČEVANJE UČENCEV IN DIJAKOV PRISELJENCEV</a:t>
            </a:r>
          </a:p>
          <a:p>
            <a:pPr algn="ctr"/>
            <a:endParaRPr lang="sl-SI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3164" y="3366655"/>
            <a:ext cx="96261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600" dirty="0">
              <a:solidFill>
                <a:srgbClr val="002060"/>
              </a:solidFill>
            </a:endParaRPr>
          </a:p>
          <a:p>
            <a:pPr algn="ctr"/>
            <a:endParaRPr lang="sl-SI" sz="1600" dirty="0">
              <a:solidFill>
                <a:srgbClr val="002060"/>
              </a:solidFill>
            </a:endParaRPr>
          </a:p>
          <a:p>
            <a:pPr algn="ctr"/>
            <a:r>
              <a:rPr lang="sl-SI" dirty="0">
                <a:solidFill>
                  <a:srgbClr val="002060"/>
                </a:solidFill>
                <a:latin typeface="+mn-lt"/>
              </a:rPr>
              <a:t>Delovno srečanje svetovalnih delavcev osnovnih in srednjih šol</a:t>
            </a:r>
          </a:p>
          <a:p>
            <a:pPr algn="ctr"/>
            <a:r>
              <a:rPr lang="sl-SI" dirty="0">
                <a:solidFill>
                  <a:srgbClr val="002060"/>
                </a:solidFill>
                <a:latin typeface="+mn-lt"/>
              </a:rPr>
              <a:t>Ministrstvo za izobraževanje, znanost in šport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9313" y="1708150"/>
            <a:ext cx="7691437" cy="4595813"/>
          </a:xfrm>
        </p:spPr>
      </p:pic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814388" y="233363"/>
            <a:ext cx="10868025" cy="11207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US" sz="3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US" sz="3600" dirty="0"/>
              <a:t>ZA </a:t>
            </a:r>
            <a:r>
              <a:rPr lang="en-US" sz="3600" dirty="0" err="1"/>
              <a:t>medkulturno</a:t>
            </a:r>
            <a:r>
              <a:rPr lang="en-US" sz="3600" dirty="0"/>
              <a:t> </a:t>
            </a:r>
            <a:r>
              <a:rPr lang="en-US" sz="3600" dirty="0" err="1"/>
              <a:t>sobivanje</a:t>
            </a:r>
            <a:r>
              <a:rPr lang="en-US" sz="3600" u="sng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en-US" sz="3600" u="sng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en-US" sz="3600" u="sng" dirty="0">
                <a:solidFill>
                  <a:schemeClr val="accent5">
                    <a:lumMod val="50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www.medkulturnost.si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725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1174" y="4945074"/>
            <a:ext cx="10515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sl-SI" sz="2400" dirty="0">
                <a:solidFill>
                  <a:schemeClr val="bg1">
                    <a:lumMod val="50000"/>
                  </a:schemeClr>
                </a:solidFill>
              </a:rPr>
              <a:t>Naložbo sofinancirata Republika Slovenija in Evropska unija iz Evropskega socialnega sklada. Operacija se izvaja v okviru Operativnega programa za izvajanje evropske kohezivne politike v obdobju 2014-2020.</a:t>
            </a:r>
          </a:p>
        </p:txBody>
      </p:sp>
    </p:spTree>
    <p:extLst>
      <p:ext uri="{BB962C8B-B14F-4D97-AF65-F5344CB8AC3E}">
        <p14:creationId xmlns:p14="http://schemas.microsoft.com/office/powerpoint/2010/main" val="1164020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33" y="451460"/>
            <a:ext cx="10515600" cy="1120417"/>
          </a:xfrm>
        </p:spPr>
        <p:txBody>
          <a:bodyPr/>
          <a:lstStyle/>
          <a:p>
            <a:pPr lvl="0"/>
            <a:r>
              <a:rPr lang="sl-SI" sz="3600" dirty="0"/>
              <a:t/>
            </a:r>
            <a:br>
              <a:rPr lang="sl-SI" sz="3600" dirty="0"/>
            </a:br>
            <a:r>
              <a:rPr lang="sl-SI" sz="3600" dirty="0"/>
              <a:t>Projekt „Izzivi medkulturnega sobivanja“</a:t>
            </a:r>
            <a:br>
              <a:rPr lang="sl-SI" sz="3600" dirty="0"/>
            </a:b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45" y="1371603"/>
            <a:ext cx="4044821" cy="4686297"/>
          </a:xfrm>
        </p:spPr>
        <p:txBody>
          <a:bodyPr/>
          <a:lstStyle/>
          <a:p>
            <a:r>
              <a:rPr lang="sl-SI" sz="2400" b="1" dirty="0"/>
              <a:t>15 </a:t>
            </a:r>
            <a:r>
              <a:rPr lang="sl-SI" sz="2400" b="1" dirty="0" err="1"/>
              <a:t>konzorcijskih</a:t>
            </a:r>
            <a:r>
              <a:rPr lang="sl-SI" sz="2400" b="1" dirty="0"/>
              <a:t> šol </a:t>
            </a:r>
            <a:r>
              <a:rPr lang="sl-SI" sz="2400" dirty="0"/>
              <a:t>in </a:t>
            </a:r>
            <a:r>
              <a:rPr lang="sl-SI" sz="2400" b="1" dirty="0"/>
              <a:t>75 sodelujočih </a:t>
            </a:r>
            <a:r>
              <a:rPr lang="sl-SI" sz="2400" dirty="0"/>
              <a:t>vrtcev, osnovnih, srednjih šol ter dijaška in študentski dom</a:t>
            </a:r>
          </a:p>
          <a:p>
            <a:pPr marL="266700" indent="-266700">
              <a:tabLst>
                <a:tab pos="266700" algn="l"/>
              </a:tabLst>
            </a:pPr>
            <a:r>
              <a:rPr lang="sl-SI" sz="2400" dirty="0"/>
              <a:t>izvaja se do </a:t>
            </a:r>
            <a:r>
              <a:rPr lang="sl-SI" sz="2400" b="1" dirty="0"/>
              <a:t>30. 9. 2021</a:t>
            </a:r>
          </a:p>
          <a:p>
            <a:pPr marL="266700" indent="-266700">
              <a:tabLst>
                <a:tab pos="266700" algn="l"/>
              </a:tabLst>
            </a:pPr>
            <a:r>
              <a:rPr lang="sl-SI" sz="2400" b="1" dirty="0"/>
              <a:t>15 </a:t>
            </a:r>
            <a:r>
              <a:rPr lang="sl-SI" sz="2400" dirty="0"/>
              <a:t>zaposlenih učiteljev in svetovalnih delavcev –</a:t>
            </a:r>
            <a:r>
              <a:rPr lang="sl-SI" sz="2400" b="1" dirty="0"/>
              <a:t>multiplikatorjev</a:t>
            </a:r>
          </a:p>
          <a:p>
            <a:pPr marL="266700" indent="-266700">
              <a:tabLst>
                <a:tab pos="266700" algn="l"/>
              </a:tabLst>
            </a:pPr>
            <a:r>
              <a:rPr lang="sl-SI" sz="2400" dirty="0"/>
              <a:t>skupno bo vključenih najmanj </a:t>
            </a:r>
            <a:r>
              <a:rPr lang="sl-SI" sz="2400" b="1" dirty="0"/>
              <a:t>4500 otrok priseljencev </a:t>
            </a:r>
            <a:r>
              <a:rPr lang="sl-SI" sz="2400" dirty="0"/>
              <a:t>in </a:t>
            </a:r>
            <a:r>
              <a:rPr lang="sl-SI" sz="2400" b="1" dirty="0"/>
              <a:t>6000 strokovnih delavcev</a:t>
            </a:r>
          </a:p>
          <a:p>
            <a:pPr marL="266700" indent="-266700">
              <a:tabLst>
                <a:tab pos="266700" algn="l"/>
              </a:tabLst>
            </a:pPr>
            <a:endParaRPr lang="sl-SI" sz="2400" b="1" dirty="0"/>
          </a:p>
        </p:txBody>
      </p:sp>
      <p:pic>
        <p:nvPicPr>
          <p:cNvPr id="4" name="Ograda vsebine 3" descr="IMG_6374.JPG"/>
          <p:cNvPicPr>
            <a:picLocks noChangeAspect="1"/>
          </p:cNvPicPr>
          <p:nvPr/>
        </p:nvPicPr>
        <p:blipFill>
          <a:blip r:embed="rId2"/>
          <a:srcRect l="10860" t="10970" r="5849" b="17566"/>
          <a:stretch>
            <a:fillRect/>
          </a:stretch>
        </p:blipFill>
        <p:spPr bwMode="auto">
          <a:xfrm>
            <a:off x="4644189" y="1367926"/>
            <a:ext cx="7547811" cy="48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5" name="5-kraka zvezda 4"/>
          <p:cNvSpPr/>
          <p:nvPr/>
        </p:nvSpPr>
        <p:spPr>
          <a:xfrm>
            <a:off x="8728744" y="2757395"/>
            <a:ext cx="146807" cy="11744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5-kraka zvezda 5"/>
          <p:cNvSpPr/>
          <p:nvPr/>
        </p:nvSpPr>
        <p:spPr>
          <a:xfrm>
            <a:off x="8802148" y="2392545"/>
            <a:ext cx="146807" cy="11744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5-kraka zvezda 6"/>
          <p:cNvSpPr/>
          <p:nvPr/>
        </p:nvSpPr>
        <p:spPr>
          <a:xfrm>
            <a:off x="10072382" y="2281806"/>
            <a:ext cx="146807" cy="11744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5-kraka zvezda 7"/>
          <p:cNvSpPr/>
          <p:nvPr/>
        </p:nvSpPr>
        <p:spPr>
          <a:xfrm>
            <a:off x="9858462" y="2782349"/>
            <a:ext cx="146807" cy="11744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5-kraka zvezda 8"/>
          <p:cNvSpPr/>
          <p:nvPr/>
        </p:nvSpPr>
        <p:spPr>
          <a:xfrm>
            <a:off x="9195275" y="3251038"/>
            <a:ext cx="146807" cy="11744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5-kraka zvezda 9"/>
          <p:cNvSpPr/>
          <p:nvPr/>
        </p:nvSpPr>
        <p:spPr>
          <a:xfrm>
            <a:off x="8728743" y="3485755"/>
            <a:ext cx="146807" cy="11744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5-kraka zvezda 10"/>
          <p:cNvSpPr/>
          <p:nvPr/>
        </p:nvSpPr>
        <p:spPr>
          <a:xfrm>
            <a:off x="9711655" y="4082103"/>
            <a:ext cx="146807" cy="11744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5-kraka zvezda 11"/>
          <p:cNvSpPr/>
          <p:nvPr/>
        </p:nvSpPr>
        <p:spPr>
          <a:xfrm>
            <a:off x="9048468" y="4620560"/>
            <a:ext cx="146807" cy="11744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5-kraka zvezda 12"/>
          <p:cNvSpPr/>
          <p:nvPr/>
        </p:nvSpPr>
        <p:spPr>
          <a:xfrm>
            <a:off x="7497964" y="3796450"/>
            <a:ext cx="146807" cy="11744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5-kraka zvezda 13"/>
          <p:cNvSpPr/>
          <p:nvPr/>
        </p:nvSpPr>
        <p:spPr>
          <a:xfrm>
            <a:off x="7620546" y="3765794"/>
            <a:ext cx="146807" cy="11744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5-kraka zvezda 14"/>
          <p:cNvSpPr/>
          <p:nvPr/>
        </p:nvSpPr>
        <p:spPr>
          <a:xfrm>
            <a:off x="7693949" y="3544478"/>
            <a:ext cx="146807" cy="11744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5-kraka zvezda 15"/>
          <p:cNvSpPr/>
          <p:nvPr/>
        </p:nvSpPr>
        <p:spPr>
          <a:xfrm>
            <a:off x="7218877" y="3192315"/>
            <a:ext cx="146807" cy="117446"/>
          </a:xfrm>
          <a:prstGeom prst="star5">
            <a:avLst>
              <a:gd name="adj" fmla="val 21649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5-kraka zvezda 16"/>
          <p:cNvSpPr/>
          <p:nvPr/>
        </p:nvSpPr>
        <p:spPr>
          <a:xfrm>
            <a:off x="6855233" y="4655514"/>
            <a:ext cx="146807" cy="11744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5-kraka zvezda 17"/>
          <p:cNvSpPr/>
          <p:nvPr/>
        </p:nvSpPr>
        <p:spPr>
          <a:xfrm>
            <a:off x="5636033" y="4045436"/>
            <a:ext cx="146807" cy="11744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5-kraka zvezda 18"/>
          <p:cNvSpPr/>
          <p:nvPr/>
        </p:nvSpPr>
        <p:spPr>
          <a:xfrm>
            <a:off x="5709436" y="5374445"/>
            <a:ext cx="146807" cy="11744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5-kraka zvezda 19"/>
          <p:cNvSpPr/>
          <p:nvPr/>
        </p:nvSpPr>
        <p:spPr>
          <a:xfrm>
            <a:off x="6708426" y="2664903"/>
            <a:ext cx="146807" cy="117446"/>
          </a:xfrm>
          <a:prstGeom prst="star5">
            <a:avLst>
              <a:gd name="adj" fmla="val 21649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5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/>
              <a:t>Cilji projekta</a:t>
            </a:r>
            <a:endParaRPr lang="en-US" sz="3600" strike="sngStrik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1690688"/>
            <a:ext cx="10515600" cy="377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Prispevati k </a:t>
            </a:r>
            <a:r>
              <a:rPr lang="sl-SI" sz="2400" dirty="0" smtClean="0"/>
              <a:t>usposobljenosti </a:t>
            </a:r>
            <a:r>
              <a:rPr lang="sl-SI" sz="2400" dirty="0"/>
              <a:t>večjega števila strokovnih delavcev v VIZ za delo z otroki priseljenci,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pomagati otrokom priseljencem in njihovim družinam pri vključevanju v novo (šolsko) okolje,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izvajati in nadgraditi obstoječe prakse za razvijanje medkulturnosti in </a:t>
            </a:r>
            <a:r>
              <a:rPr lang="sl-SI" sz="2400" dirty="0" smtClean="0"/>
              <a:t>dela </a:t>
            </a:r>
            <a:r>
              <a:rPr lang="sl-SI" sz="2400" dirty="0"/>
              <a:t>z otroki priseljenci,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pripraviti program dela z otroki priseljenci </a:t>
            </a:r>
            <a:r>
              <a:rPr lang="sl-SI" sz="2400" dirty="0" smtClean="0"/>
              <a:t>na vseh ravneh izobraževanja (vrtec, osnovna in srednja šola; 31. 8. 2018),</a:t>
            </a:r>
            <a:endParaRPr lang="sl-SI" sz="2400" dirty="0"/>
          </a:p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prispevati k večji strpnosti, odprtosti in pozitivnemu odnosu do medkulturnosti v družbi,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zagotoviti prenos dobrih praks in rezultatov projekta v različna okolja, na vse nivoje izobraževanja.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sl-SI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18" y="570271"/>
            <a:ext cx="10824392" cy="5705838"/>
          </a:xfrm>
        </p:spPr>
        <p:txBody>
          <a:bodyPr/>
          <a:lstStyle/>
          <a:p>
            <a:pPr marL="0" indent="0" algn="ctr">
              <a:buNone/>
            </a:pPr>
            <a:r>
              <a:rPr lang="sl-SI" b="1" dirty="0">
                <a:solidFill>
                  <a:srgbClr val="002060"/>
                </a:solidFill>
                <a:ea typeface="+mj-ea"/>
                <a:cs typeface="+mj-cs"/>
              </a:rPr>
              <a:t>       </a:t>
            </a:r>
          </a:p>
          <a:p>
            <a:pPr marL="0" indent="0">
              <a:buNone/>
            </a:pPr>
            <a:endParaRPr lang="sl-SI" sz="2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3600" u="sng" dirty="0">
                <a:hlinkClick r:id="rId2"/>
              </a:rPr>
              <a:t>Predlog programa dela z otroki priseljenci za področje predšolske vzgoje, osnovnošolskega in srednješolskega izobraževanja  </a:t>
            </a:r>
            <a:r>
              <a:rPr lang="en-US" sz="3600" dirty="0"/>
              <a:t> </a:t>
            </a:r>
          </a:p>
          <a:p>
            <a:pPr marL="0" indent="0">
              <a:buNone/>
            </a:pPr>
            <a:r>
              <a:rPr lang="sl-SI" sz="3200" dirty="0">
                <a:ea typeface="+mj-ea"/>
                <a:cs typeface="+mj-cs"/>
              </a:rPr>
              <a:t>MIZŠ, avgust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2392E9-D30F-D94A-814B-D7E3FCF93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66" y="3647852"/>
            <a:ext cx="10057237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/>
              <a:t>Dve osnovni aktivnosti</a:t>
            </a:r>
            <a:endParaRPr lang="en-US" sz="3600" strike="sngStrik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1690688"/>
            <a:ext cx="10515600" cy="32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sl-SI" sz="3200" b="1" dirty="0"/>
              <a:t>Neposredno delo z otroki priseljenci in njihovimi družinami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Do 31. 12. 2019 vključenih </a:t>
            </a:r>
            <a:r>
              <a:rPr lang="sl-SI" b="1" dirty="0" smtClean="0"/>
              <a:t>4523</a:t>
            </a:r>
            <a:r>
              <a:rPr lang="sl-SI" dirty="0" smtClean="0"/>
              <a:t> </a:t>
            </a:r>
            <a:r>
              <a:rPr lang="sl-SI" dirty="0"/>
              <a:t>otrok (v vrtcih, OŠ in SŠ</a:t>
            </a:r>
            <a:r>
              <a:rPr lang="sl-SI" dirty="0" smtClean="0"/>
              <a:t>). </a:t>
            </a:r>
            <a:endParaRPr lang="sl-SI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sl-SI" sz="32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sl-SI" sz="3200" b="1" dirty="0"/>
              <a:t>Usposabljanje strokovnih delavcev v VIZ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Do 31. 12. 2019 vključenih </a:t>
            </a:r>
            <a:r>
              <a:rPr lang="sl-SI" b="1" dirty="0" smtClean="0"/>
              <a:t>5739</a:t>
            </a:r>
            <a:r>
              <a:rPr lang="sl-SI" dirty="0" smtClean="0"/>
              <a:t> </a:t>
            </a:r>
            <a:r>
              <a:rPr lang="sl-SI" dirty="0"/>
              <a:t>strokovni delavcev (v vrtcih, OŠ in SŠ</a:t>
            </a:r>
            <a:r>
              <a:rPr lang="sl-SI" dirty="0" smtClean="0"/>
              <a:t>).</a:t>
            </a:r>
            <a:endParaRPr lang="sl-SI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sl-SI" sz="32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sz="3200" dirty="0"/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3EE41D-ED87-424A-A8A6-B7C012E016EE}"/>
              </a:ext>
            </a:extLst>
          </p:cNvPr>
          <p:cNvSpPr txBox="1"/>
          <p:nvPr/>
        </p:nvSpPr>
        <p:spPr>
          <a:xfrm>
            <a:off x="700585" y="4693446"/>
            <a:ext cx="10653215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u="sng" dirty="0">
                <a:hlinkClick r:id="rId2"/>
              </a:rPr>
              <a:t>Program Soočanje z izzivi medkulturnega sobivanja</a:t>
            </a:r>
            <a:r>
              <a:rPr lang="sl-SI" sz="3200" u="sng" dirty="0"/>
              <a:t> </a:t>
            </a:r>
            <a:r>
              <a:rPr lang="sl-SI" sz="3200" dirty="0"/>
              <a:t>in Predlog programa dela z otroki priseljenci  = “okvir“ za razvoj, nadgradnjo dobrih praks dela z otroki </a:t>
            </a:r>
            <a:r>
              <a:rPr lang="sl-SI" sz="3200" dirty="0" smtClean="0"/>
              <a:t>priseljenci.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1405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3914367" y="2286874"/>
            <a:ext cx="3964790" cy="2416662"/>
            <a:chOff x="5096791" y="1840406"/>
            <a:chExt cx="2088619" cy="2217399"/>
          </a:xfrm>
          <a:solidFill>
            <a:srgbClr val="FFFF00"/>
          </a:solidFill>
        </p:grpSpPr>
        <p:sp>
          <p:nvSpPr>
            <p:cNvPr id="6" name="Elipsa 5"/>
            <p:cNvSpPr/>
            <p:nvPr/>
          </p:nvSpPr>
          <p:spPr>
            <a:xfrm>
              <a:off x="5096791" y="1840406"/>
              <a:ext cx="2088619" cy="2217399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7" name="Elipsa 4"/>
            <p:cNvSpPr txBox="1"/>
            <p:nvPr/>
          </p:nvSpPr>
          <p:spPr>
            <a:xfrm>
              <a:off x="5479719" y="2145252"/>
              <a:ext cx="1429547" cy="165158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sl-SI" sz="24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/>
                </a:rPr>
                <a:t> </a:t>
              </a:r>
              <a:r>
                <a:rPr lang="sl-SI" sz="26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/>
                </a:rPr>
                <a:t>AKTIVNOSTI ZA VKLJUČEVANJE UČENCEV IN DIJAKOV PRISELJENCEV</a:t>
              </a:r>
              <a:endParaRPr kumimoji="0" lang="sl-SI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5891643" y="643236"/>
            <a:ext cx="2619233" cy="1433680"/>
            <a:chOff x="6506457" y="3"/>
            <a:chExt cx="2619233" cy="1433680"/>
          </a:xfrm>
        </p:grpSpPr>
        <p:sp>
          <p:nvSpPr>
            <p:cNvPr id="9" name="Elipsa 8"/>
            <p:cNvSpPr/>
            <p:nvPr/>
          </p:nvSpPr>
          <p:spPr>
            <a:xfrm>
              <a:off x="6506457" y="3"/>
              <a:ext cx="2619233" cy="143368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0" name="Elipsa 6"/>
            <p:cNvSpPr txBox="1"/>
            <p:nvPr/>
          </p:nvSpPr>
          <p:spPr>
            <a:xfrm>
              <a:off x="6890035" y="209961"/>
              <a:ext cx="1852077" cy="10137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sl-SI" sz="1400" b="1" noProof="0" dirty="0">
                  <a:solidFill>
                    <a:schemeClr val="bg1"/>
                  </a:solidFill>
                  <a:latin typeface="Calibri" panose="020F0502020204030204"/>
                </a:rPr>
                <a:t>PRILAGODITVE </a:t>
              </a:r>
              <a:r>
                <a:rPr kumimoji="0" lang="sl-SI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PRI POUKU</a:t>
              </a:r>
              <a:r>
                <a:rPr kumimoji="0" lang="sl-SI" sz="14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endPara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8661273" y="1081020"/>
            <a:ext cx="2520000" cy="1440000"/>
            <a:chOff x="9179121" y="610307"/>
            <a:chExt cx="2619233" cy="1433680"/>
          </a:xfrm>
        </p:grpSpPr>
        <p:sp>
          <p:nvSpPr>
            <p:cNvPr id="12" name="Elipsa 11"/>
            <p:cNvSpPr/>
            <p:nvPr/>
          </p:nvSpPr>
          <p:spPr>
            <a:xfrm>
              <a:off x="9179121" y="610307"/>
              <a:ext cx="2619233" cy="143368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3" name="Elipsa 8"/>
            <p:cNvSpPr txBox="1"/>
            <p:nvPr/>
          </p:nvSpPr>
          <p:spPr>
            <a:xfrm>
              <a:off x="9524755" y="678179"/>
              <a:ext cx="1890021" cy="11558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20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8643019" y="4553049"/>
            <a:ext cx="2520000" cy="1440000"/>
            <a:chOff x="7999038" y="4207665"/>
            <a:chExt cx="2617111" cy="1409215"/>
          </a:xfrm>
        </p:grpSpPr>
        <p:sp>
          <p:nvSpPr>
            <p:cNvPr id="19" name="Elipsa 18"/>
            <p:cNvSpPr/>
            <p:nvPr/>
          </p:nvSpPr>
          <p:spPr>
            <a:xfrm>
              <a:off x="7999038" y="4207665"/>
              <a:ext cx="2617111" cy="1409215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0" name="Elipsa 12"/>
            <p:cNvSpPr txBox="1"/>
            <p:nvPr/>
          </p:nvSpPr>
          <p:spPr>
            <a:xfrm>
              <a:off x="8447161" y="4414041"/>
              <a:ext cx="1785720" cy="8968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sl-SI" sz="1400" b="1" dirty="0">
                <a:solidFill>
                  <a:schemeClr val="bg1"/>
                </a:solidFill>
                <a:latin typeface="Calibri" panose="020F0502020204030204"/>
              </a:endParaRPr>
            </a:p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sl-SI" sz="1400" b="1" dirty="0">
                  <a:solidFill>
                    <a:schemeClr val="bg1"/>
                  </a:solidFill>
                  <a:latin typeface="Calibri" panose="020F0502020204030204"/>
                </a:rPr>
                <a:t>MEDVRSTNIŠKA PODPORA</a:t>
              </a:r>
            </a:p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4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učenec, dijak tutor</a:t>
              </a:r>
            </a:p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4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prostovoljstvo študentov</a:t>
              </a: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5800718" y="4703536"/>
            <a:ext cx="2710158" cy="1587746"/>
            <a:chOff x="4715121" y="4299197"/>
            <a:chExt cx="2619233" cy="1433680"/>
          </a:xfrm>
        </p:grpSpPr>
        <p:sp>
          <p:nvSpPr>
            <p:cNvPr id="22" name="Elipsa 21"/>
            <p:cNvSpPr/>
            <p:nvPr/>
          </p:nvSpPr>
          <p:spPr>
            <a:xfrm>
              <a:off x="4715121" y="4299197"/>
              <a:ext cx="2619233" cy="143368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3" name="Elipsa 14"/>
            <p:cNvSpPr txBox="1"/>
            <p:nvPr/>
          </p:nvSpPr>
          <p:spPr>
            <a:xfrm>
              <a:off x="5062234" y="4299197"/>
              <a:ext cx="2139746" cy="12432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sl-SI" sz="1400" b="1" dirty="0">
                <a:solidFill>
                  <a:schemeClr val="bg1"/>
                </a:solidFill>
                <a:latin typeface="Calibri" panose="020F0502020204030204"/>
              </a:endParaRPr>
            </a:p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sl-SI" sz="1400" b="1" dirty="0">
                  <a:solidFill>
                    <a:schemeClr val="bg1"/>
                  </a:solidFill>
                  <a:latin typeface="Calibri" panose="020F0502020204030204"/>
                </a:rPr>
                <a:t>DRUGE PODPORNE AKTIVNOSTI V ŠOLI</a:t>
              </a:r>
            </a:p>
            <a:p>
              <a:pPr marL="0" marR="0" lvl="0" indent="0" algn="ctr" defTabSz="80010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l-SI" sz="1400" b="1" dirty="0">
                  <a:solidFill>
                    <a:schemeClr val="bg1"/>
                  </a:solidFill>
                  <a:latin typeface="Calibri" panose="020F0502020204030204"/>
                </a:rPr>
                <a:t>dan dobrodošlice</a:t>
              </a:r>
            </a:p>
            <a:p>
              <a:pPr marL="0" marR="0" lvl="0" indent="0" algn="ctr" defTabSz="80010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l-SI" sz="1400" b="1" dirty="0">
                  <a:solidFill>
                    <a:schemeClr val="bg1"/>
                  </a:solidFill>
                  <a:latin typeface="Calibri" panose="020F0502020204030204"/>
                </a:rPr>
                <a:t>interesne dejavnosti</a:t>
              </a:r>
            </a:p>
            <a:p>
              <a:pPr marL="0" marR="0" lvl="0" indent="0" algn="ctr" defTabSz="80010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l-SI" sz="1400" b="1" dirty="0">
                  <a:solidFill>
                    <a:schemeClr val="bg1"/>
                  </a:solidFill>
                  <a:latin typeface="Calibri" panose="020F0502020204030204"/>
                </a:rPr>
                <a:t>delavnice za starše in učence, dijake </a:t>
              </a: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3181484" y="4851282"/>
            <a:ext cx="2520000" cy="1440000"/>
            <a:chOff x="1392145" y="3865131"/>
            <a:chExt cx="2748673" cy="1705631"/>
          </a:xfrm>
        </p:grpSpPr>
        <p:sp>
          <p:nvSpPr>
            <p:cNvPr id="26" name="Elipsa 25"/>
            <p:cNvSpPr/>
            <p:nvPr/>
          </p:nvSpPr>
          <p:spPr>
            <a:xfrm>
              <a:off x="1392145" y="3865131"/>
              <a:ext cx="2748673" cy="1705631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7" name="Elipsa 16"/>
            <p:cNvSpPr txBox="1"/>
            <p:nvPr/>
          </p:nvSpPr>
          <p:spPr>
            <a:xfrm>
              <a:off x="1794679" y="4114915"/>
              <a:ext cx="1943605" cy="12060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DOPOLNILNI</a:t>
              </a:r>
              <a:r>
                <a:rPr kumimoji="0" lang="sl-SI" sz="14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POUK MATERNEGA JEZIKA IN KULTURE</a:t>
              </a:r>
              <a:endPara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436990" y="4553048"/>
            <a:ext cx="2744493" cy="1527351"/>
            <a:chOff x="404291" y="2231711"/>
            <a:chExt cx="3013908" cy="1600982"/>
          </a:xfrm>
        </p:grpSpPr>
        <p:sp>
          <p:nvSpPr>
            <p:cNvPr id="29" name="Elipsa 28"/>
            <p:cNvSpPr/>
            <p:nvPr/>
          </p:nvSpPr>
          <p:spPr>
            <a:xfrm>
              <a:off x="404291" y="2231711"/>
              <a:ext cx="3013908" cy="1600982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30" name="Elipsa 20"/>
            <p:cNvSpPr txBox="1"/>
            <p:nvPr/>
          </p:nvSpPr>
          <p:spPr>
            <a:xfrm>
              <a:off x="845668" y="2466169"/>
              <a:ext cx="2131154" cy="11320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sl-SI" sz="1400" b="1" noProof="0" dirty="0">
                  <a:solidFill>
                    <a:schemeClr val="bg1"/>
                  </a:solidFill>
                  <a:latin typeface="Calibri" panose="020F0502020204030204"/>
                </a:rPr>
                <a:t>DELAVNICE ZA SPODBUJANJE SOCIALNE VKLJUČENOSTI OTROK IN OBČUTKA PRIPADANJA, POVEZANOSTI V SKUPINI</a:t>
              </a:r>
              <a:endPara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41585" y="2619114"/>
            <a:ext cx="2700000" cy="1800000"/>
            <a:chOff x="462941" y="422430"/>
            <a:chExt cx="2932330" cy="1619373"/>
          </a:xfrm>
        </p:grpSpPr>
        <p:sp>
          <p:nvSpPr>
            <p:cNvPr id="32" name="Elipsa 31"/>
            <p:cNvSpPr/>
            <p:nvPr/>
          </p:nvSpPr>
          <p:spPr>
            <a:xfrm>
              <a:off x="462941" y="422430"/>
              <a:ext cx="2932330" cy="1619373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33" name="Elipsa 18"/>
            <p:cNvSpPr txBox="1"/>
            <p:nvPr/>
          </p:nvSpPr>
          <p:spPr>
            <a:xfrm>
              <a:off x="892371" y="659582"/>
              <a:ext cx="2073470" cy="114506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sl-SI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POVEZOVANJE</a:t>
              </a:r>
              <a:r>
                <a:rPr kumimoji="0" lang="sl-SI" sz="14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 DELEŽNIKOV V LOKALNEM OKOLJU, KI IZVAJAJO RAZLIČNE PROGRAME ZA USPEŠNO VKLJUČEVANJE PRISELJENCEV</a:t>
              </a:r>
              <a:endPara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608295" y="1116044"/>
            <a:ext cx="2520000" cy="1440000"/>
            <a:chOff x="3475991" y="5"/>
            <a:chExt cx="2627998" cy="1439996"/>
          </a:xfrm>
        </p:grpSpPr>
        <p:sp>
          <p:nvSpPr>
            <p:cNvPr id="35" name="Elipsa 34"/>
            <p:cNvSpPr/>
            <p:nvPr/>
          </p:nvSpPr>
          <p:spPr>
            <a:xfrm>
              <a:off x="3475991" y="5"/>
              <a:ext cx="2627998" cy="143999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36" name="Elipsa 22"/>
            <p:cNvSpPr txBox="1"/>
            <p:nvPr/>
          </p:nvSpPr>
          <p:spPr>
            <a:xfrm>
              <a:off x="3860852" y="210888"/>
              <a:ext cx="1858276" cy="10182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SPREJEM,</a:t>
              </a:r>
              <a:r>
                <a:rPr kumimoji="0" lang="sl-SI" sz="14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r>
                <a:rPr kumimoji="0" lang="sl-SI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POGOVOR Z</a:t>
              </a:r>
              <a:r>
                <a:rPr kumimoji="0" lang="sl-SI" sz="14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r>
                <a:rPr lang="sl-SI" sz="1400" b="1" dirty="0">
                  <a:solidFill>
                    <a:schemeClr val="bg1"/>
                  </a:solidFill>
                  <a:latin typeface="Calibri" panose="020F0502020204030204"/>
                </a:rPr>
                <a:t>OTROKOM </a:t>
              </a:r>
              <a:r>
                <a:rPr kumimoji="0" lang="sl-SI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IN S STARŠI </a:t>
              </a:r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3131868" y="643236"/>
            <a:ext cx="2619233" cy="1433680"/>
            <a:chOff x="6506457" y="3"/>
            <a:chExt cx="2619233" cy="1433680"/>
          </a:xfrm>
        </p:grpSpPr>
        <p:sp>
          <p:nvSpPr>
            <p:cNvPr id="42" name="Elipsa 41"/>
            <p:cNvSpPr/>
            <p:nvPr/>
          </p:nvSpPr>
          <p:spPr>
            <a:xfrm>
              <a:off x="6506457" y="3"/>
              <a:ext cx="2619233" cy="143368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43" name="Elipsa 6"/>
            <p:cNvSpPr txBox="1"/>
            <p:nvPr/>
          </p:nvSpPr>
          <p:spPr>
            <a:xfrm>
              <a:off x="6890035" y="209961"/>
              <a:ext cx="1852077" cy="10137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sl-SI" sz="1400" b="1" dirty="0">
                  <a:solidFill>
                    <a:schemeClr val="bg1"/>
                  </a:solidFill>
                  <a:latin typeface="Calibri" panose="020F0502020204030204"/>
                </a:rPr>
                <a:t>INTENZIVNI TEČAJ ZAČETNEGA UČENJA SLOVENŠČINE IN VKLJUČEVANJE V NOVO OKOLJE</a:t>
              </a:r>
              <a:endPara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9292227" y="2589192"/>
            <a:ext cx="2700000" cy="1800000"/>
            <a:chOff x="462941" y="422430"/>
            <a:chExt cx="2932330" cy="1619373"/>
          </a:xfrm>
        </p:grpSpPr>
        <p:sp>
          <p:nvSpPr>
            <p:cNvPr id="46" name="Elipsa 45"/>
            <p:cNvSpPr/>
            <p:nvPr/>
          </p:nvSpPr>
          <p:spPr>
            <a:xfrm>
              <a:off x="462941" y="422430"/>
              <a:ext cx="2932330" cy="1619373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47" name="Elipsa 18"/>
            <p:cNvSpPr txBox="1"/>
            <p:nvPr/>
          </p:nvSpPr>
          <p:spPr>
            <a:xfrm>
              <a:off x="892371" y="659582"/>
              <a:ext cx="2073470" cy="114506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b="1" dirty="0">
                  <a:solidFill>
                    <a:schemeClr val="bg1"/>
                  </a:solidFill>
                  <a:latin typeface="Calibri" panose="020F0502020204030204"/>
                </a:rPr>
                <a:t>PODPORA PRI UČENJU V ŠOLI IN IZVEN </a:t>
              </a:r>
            </a:p>
          </p:txBody>
        </p:sp>
      </p:grpSp>
      <p:sp>
        <p:nvSpPr>
          <p:cNvPr id="52" name="Elipsa 10"/>
          <p:cNvSpPr txBox="1"/>
          <p:nvPr/>
        </p:nvSpPr>
        <p:spPr>
          <a:xfrm>
            <a:off x="9074514" y="1291903"/>
            <a:ext cx="1781910" cy="101823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sl-SI" sz="1400" b="1" dirty="0">
                <a:solidFill>
                  <a:schemeClr val="bg1"/>
                </a:solidFill>
                <a:latin typeface="Calibri" panose="020F0502020204030204"/>
              </a:rPr>
              <a:t>PRIPRAVA INA ZA UČENCA IN OSEBNEGA IZOBRAŽEVALNEGA NAČRTA ZA DIJAKA</a:t>
            </a:r>
            <a:endParaRPr kumimoji="0" lang="sl-SI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91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3914367" y="2286874"/>
            <a:ext cx="3964790" cy="2416662"/>
            <a:chOff x="5096791" y="1840406"/>
            <a:chExt cx="2088619" cy="2217399"/>
          </a:xfrm>
          <a:solidFill>
            <a:srgbClr val="FFFF00"/>
          </a:solidFill>
        </p:grpSpPr>
        <p:sp>
          <p:nvSpPr>
            <p:cNvPr id="6" name="Elipsa 5"/>
            <p:cNvSpPr/>
            <p:nvPr/>
          </p:nvSpPr>
          <p:spPr>
            <a:xfrm>
              <a:off x="5096791" y="1840406"/>
              <a:ext cx="2088619" cy="2217399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7" name="Elipsa 4"/>
            <p:cNvSpPr txBox="1"/>
            <p:nvPr/>
          </p:nvSpPr>
          <p:spPr>
            <a:xfrm>
              <a:off x="5479719" y="2145252"/>
              <a:ext cx="1429547" cy="162412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sl-SI" sz="28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/>
                </a:rPr>
                <a:t>USPOSABLJANJA STROKOVNIH DELAVCEV V VIZ</a:t>
              </a:r>
              <a:endPara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5891643" y="643236"/>
            <a:ext cx="2619233" cy="1433680"/>
            <a:chOff x="6506457" y="3"/>
            <a:chExt cx="2619233" cy="1433680"/>
          </a:xfrm>
        </p:grpSpPr>
        <p:sp>
          <p:nvSpPr>
            <p:cNvPr id="9" name="Elipsa 8"/>
            <p:cNvSpPr/>
            <p:nvPr/>
          </p:nvSpPr>
          <p:spPr>
            <a:xfrm>
              <a:off x="6506457" y="3"/>
              <a:ext cx="2619233" cy="143368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0" name="Elipsa 6"/>
            <p:cNvSpPr txBox="1"/>
            <p:nvPr/>
          </p:nvSpPr>
          <p:spPr>
            <a:xfrm>
              <a:off x="6890035" y="209961"/>
              <a:ext cx="1852077" cy="10137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sl-SI" sz="1400" b="1" noProof="0" dirty="0">
                  <a:solidFill>
                    <a:schemeClr val="bg1"/>
                  </a:solidFill>
                  <a:latin typeface="Calibri" panose="020F0502020204030204"/>
                </a:rPr>
                <a:t>PRILAGODITVE </a:t>
              </a:r>
              <a:r>
                <a:rPr kumimoji="0" lang="sl-SI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PRI POUKU</a:t>
              </a:r>
              <a:r>
                <a:rPr kumimoji="0" lang="sl-SI" sz="14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endPara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8661273" y="1081020"/>
            <a:ext cx="2520000" cy="1440000"/>
            <a:chOff x="9179121" y="610307"/>
            <a:chExt cx="2619233" cy="1433680"/>
          </a:xfrm>
        </p:grpSpPr>
        <p:sp>
          <p:nvSpPr>
            <p:cNvPr id="12" name="Elipsa 11"/>
            <p:cNvSpPr/>
            <p:nvPr/>
          </p:nvSpPr>
          <p:spPr>
            <a:xfrm>
              <a:off x="9179121" y="610307"/>
              <a:ext cx="2619233" cy="143368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3" name="Elipsa 8"/>
            <p:cNvSpPr txBox="1"/>
            <p:nvPr/>
          </p:nvSpPr>
          <p:spPr>
            <a:xfrm>
              <a:off x="9524755" y="678179"/>
              <a:ext cx="1890021" cy="11558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20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8643019" y="4553049"/>
            <a:ext cx="2520000" cy="1440000"/>
            <a:chOff x="7999038" y="4207665"/>
            <a:chExt cx="2617111" cy="1409215"/>
          </a:xfrm>
        </p:grpSpPr>
        <p:sp>
          <p:nvSpPr>
            <p:cNvPr id="19" name="Elipsa 18"/>
            <p:cNvSpPr/>
            <p:nvPr/>
          </p:nvSpPr>
          <p:spPr>
            <a:xfrm>
              <a:off x="7999038" y="4207665"/>
              <a:ext cx="2617111" cy="1409215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0" name="Elipsa 12"/>
            <p:cNvSpPr txBox="1"/>
            <p:nvPr/>
          </p:nvSpPr>
          <p:spPr>
            <a:xfrm>
              <a:off x="8433690" y="4305280"/>
              <a:ext cx="1785720" cy="8968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sl-SI" sz="1400" b="1" dirty="0">
                <a:solidFill>
                  <a:schemeClr val="bg1"/>
                </a:solidFill>
                <a:latin typeface="Calibri" panose="020F0502020204030204"/>
              </a:endParaRPr>
            </a:p>
            <a:p>
              <a:pPr lvl="0" algn="ctr" defTabSz="5778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SODELOVANJE S STARŠI V MEDKULTURNIH DELAVNICAH IN DRUGIH AKTIVNOSTIH V ŠOLI IN IZVEN</a:t>
              </a:r>
              <a:endParaRPr kumimoji="0" lang="sl-SI" sz="1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5800718" y="4703536"/>
            <a:ext cx="2710158" cy="1587746"/>
            <a:chOff x="4715121" y="4299197"/>
            <a:chExt cx="2619233" cy="1433680"/>
          </a:xfrm>
        </p:grpSpPr>
        <p:sp>
          <p:nvSpPr>
            <p:cNvPr id="22" name="Elipsa 21"/>
            <p:cNvSpPr/>
            <p:nvPr/>
          </p:nvSpPr>
          <p:spPr>
            <a:xfrm>
              <a:off x="4715121" y="4299197"/>
              <a:ext cx="2619233" cy="143368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3" name="Elipsa 14"/>
            <p:cNvSpPr txBox="1"/>
            <p:nvPr/>
          </p:nvSpPr>
          <p:spPr>
            <a:xfrm>
              <a:off x="5062234" y="4299197"/>
              <a:ext cx="2139746" cy="12432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sl-SI" sz="1400" b="1" dirty="0">
                <a:solidFill>
                  <a:schemeClr val="bg1"/>
                </a:solidFill>
                <a:latin typeface="Calibri" panose="020F0502020204030204"/>
              </a:endParaRPr>
            </a:p>
            <a:p>
              <a:pPr lvl="0"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PRAVNO-FORMALNE PODLAGE PRI VKLJUČEVANJU OTROK PRISELJENCEV V SISTEM VZGOJE IN IZOBRAŽEVANJA  </a:t>
              </a:r>
              <a:endParaRPr lang="sl-SI" sz="1400" b="1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3181484" y="4851282"/>
            <a:ext cx="2520000" cy="1440000"/>
            <a:chOff x="1392145" y="3865131"/>
            <a:chExt cx="2748673" cy="1705631"/>
          </a:xfrm>
        </p:grpSpPr>
        <p:sp>
          <p:nvSpPr>
            <p:cNvPr id="26" name="Elipsa 25"/>
            <p:cNvSpPr/>
            <p:nvPr/>
          </p:nvSpPr>
          <p:spPr>
            <a:xfrm>
              <a:off x="1392145" y="3865131"/>
              <a:ext cx="2748673" cy="1705631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7" name="Elipsa 16"/>
            <p:cNvSpPr txBox="1"/>
            <p:nvPr/>
          </p:nvSpPr>
          <p:spPr>
            <a:xfrm>
              <a:off x="1794679" y="4114915"/>
              <a:ext cx="1943605" cy="12060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USPOSABLJANJE ZA POUČEVANJE ZAČETNEGA UČENJA SLOVENŠČINE V VRTCU, OSNOVNI IN SREDNJI ŠOLI</a:t>
              </a:r>
              <a:endPara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436990" y="4553048"/>
            <a:ext cx="2744493" cy="1527351"/>
            <a:chOff x="404291" y="2231711"/>
            <a:chExt cx="3013908" cy="1600982"/>
          </a:xfrm>
        </p:grpSpPr>
        <p:sp>
          <p:nvSpPr>
            <p:cNvPr id="29" name="Elipsa 28"/>
            <p:cNvSpPr/>
            <p:nvPr/>
          </p:nvSpPr>
          <p:spPr>
            <a:xfrm>
              <a:off x="404291" y="2231711"/>
              <a:ext cx="3013908" cy="1600982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30" name="Elipsa 20"/>
            <p:cNvSpPr txBox="1"/>
            <p:nvPr/>
          </p:nvSpPr>
          <p:spPr>
            <a:xfrm>
              <a:off x="845668" y="2466169"/>
              <a:ext cx="2131154" cy="11320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AKTIVNOSTI ZA SPREJEM OTROKA V VIZ TER SPODBUJANJE OBČUTKA SPREJETOSTI IN PRIPADANJA</a:t>
              </a:r>
              <a:endPara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41585" y="2619114"/>
            <a:ext cx="2700000" cy="1800000"/>
            <a:chOff x="462941" y="422430"/>
            <a:chExt cx="2932330" cy="1619373"/>
          </a:xfrm>
        </p:grpSpPr>
        <p:sp>
          <p:nvSpPr>
            <p:cNvPr id="32" name="Elipsa 31"/>
            <p:cNvSpPr/>
            <p:nvPr/>
          </p:nvSpPr>
          <p:spPr>
            <a:xfrm>
              <a:off x="462941" y="422430"/>
              <a:ext cx="2932330" cy="1619373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33" name="Elipsa 18"/>
            <p:cNvSpPr txBox="1"/>
            <p:nvPr/>
          </p:nvSpPr>
          <p:spPr>
            <a:xfrm>
              <a:off x="892371" y="659582"/>
              <a:ext cx="2073470" cy="114506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 eaLnBrk="1" fontAlgn="auto" hangingPunct="1">
                <a:lnSpc>
                  <a:spcPct val="90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PREDSTAVITEV PREDLOGA PROGRAMA DELA Z OTROKI PRISELJENCI</a:t>
              </a:r>
              <a:endPara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608295" y="1116044"/>
            <a:ext cx="2520000" cy="1440000"/>
            <a:chOff x="3475991" y="5"/>
            <a:chExt cx="2627998" cy="1439996"/>
          </a:xfrm>
        </p:grpSpPr>
        <p:sp>
          <p:nvSpPr>
            <p:cNvPr id="35" name="Elipsa 34"/>
            <p:cNvSpPr/>
            <p:nvPr/>
          </p:nvSpPr>
          <p:spPr>
            <a:xfrm>
              <a:off x="3475991" y="5"/>
              <a:ext cx="2627998" cy="143999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36" name="Elipsa 22"/>
            <p:cNvSpPr txBox="1"/>
            <p:nvPr/>
          </p:nvSpPr>
          <p:spPr>
            <a:xfrm>
              <a:off x="3860852" y="210888"/>
              <a:ext cx="1858276" cy="10182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USPOSABLJANJE ZA SPODBUJANJE SOCIALNE VKLJUČENOSTI OTROK, OBČUTKA PRIPADANJA, PROŽNOSTI</a:t>
              </a:r>
              <a:endPara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3131868" y="643236"/>
            <a:ext cx="2619233" cy="1433680"/>
            <a:chOff x="6506457" y="3"/>
            <a:chExt cx="2619233" cy="1433680"/>
          </a:xfrm>
        </p:grpSpPr>
        <p:sp>
          <p:nvSpPr>
            <p:cNvPr id="42" name="Elipsa 41"/>
            <p:cNvSpPr/>
            <p:nvPr/>
          </p:nvSpPr>
          <p:spPr>
            <a:xfrm>
              <a:off x="6506457" y="3"/>
              <a:ext cx="2619233" cy="143368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43" name="Elipsa 6"/>
            <p:cNvSpPr txBox="1"/>
            <p:nvPr/>
          </p:nvSpPr>
          <p:spPr>
            <a:xfrm>
              <a:off x="6890035" y="209961"/>
              <a:ext cx="1852077" cy="10137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RAZVOJ, KREPITEV POZITIVNE, PODPORNE PSIHOSOCIALNE KLIME V ZAVODU</a:t>
              </a:r>
              <a:endPara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9292227" y="2589192"/>
            <a:ext cx="2700000" cy="1800000"/>
            <a:chOff x="462941" y="422430"/>
            <a:chExt cx="2932330" cy="1619373"/>
          </a:xfrm>
        </p:grpSpPr>
        <p:sp>
          <p:nvSpPr>
            <p:cNvPr id="46" name="Elipsa 45"/>
            <p:cNvSpPr/>
            <p:nvPr/>
          </p:nvSpPr>
          <p:spPr>
            <a:xfrm>
              <a:off x="462941" y="422430"/>
              <a:ext cx="2932330" cy="1619373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47" name="Elipsa 18"/>
            <p:cNvSpPr txBox="1"/>
            <p:nvPr/>
          </p:nvSpPr>
          <p:spPr>
            <a:xfrm>
              <a:off x="892371" y="659582"/>
              <a:ext cx="2073470" cy="114506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UVAJANJE PROSTOVOLJSTVA TER SODELOVANJA Z LOKALNIM OKOLJEM</a:t>
              </a:r>
              <a:endParaRPr lang="sl-SI" sz="1400" b="1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</p:grpSp>
      <p:sp>
        <p:nvSpPr>
          <p:cNvPr id="52" name="Elipsa 10"/>
          <p:cNvSpPr txBox="1"/>
          <p:nvPr/>
        </p:nvSpPr>
        <p:spPr>
          <a:xfrm>
            <a:off x="9074514" y="1291903"/>
            <a:ext cx="1781910" cy="101823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sl-SI" sz="1400" b="1" dirty="0">
                <a:solidFill>
                  <a:schemeClr val="bg1"/>
                </a:solidFill>
                <a:latin typeface="Calibri" panose="020F0502020204030204"/>
              </a:rPr>
              <a:t>PRIPRAVA INA ZA UČENCA IN OSEBNEGA IZOBRAŽEVALNEGA NAČRTA ZA DIJAKA</a:t>
            </a:r>
            <a:endParaRPr kumimoji="0" lang="sl-SI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58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03F54F-1BC0-764E-A64B-31E31822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Pomembni</a:t>
            </a:r>
            <a:r>
              <a:rPr lang="en-US" dirty="0"/>
              <a:t> ”</a:t>
            </a:r>
            <a:r>
              <a:rPr lang="en-US" dirty="0" err="1"/>
              <a:t>premiki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F5BF6B-8FCA-3E48-A034-93D95302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1118273" cy="4571567"/>
          </a:xfrm>
        </p:spPr>
        <p:txBody>
          <a:bodyPr/>
          <a:lstStyle/>
          <a:p>
            <a:r>
              <a:rPr lang="en-US" dirty="0" err="1"/>
              <a:t>Strokovni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šoli</a:t>
            </a:r>
            <a:endParaRPr lang="en-US" dirty="0"/>
          </a:p>
          <a:p>
            <a:r>
              <a:rPr lang="en-US" dirty="0" err="1"/>
              <a:t>Intenzivni</a:t>
            </a:r>
            <a:r>
              <a:rPr lang="en-US" dirty="0"/>
              <a:t> </a:t>
            </a:r>
            <a:r>
              <a:rPr lang="en-US" dirty="0" err="1"/>
              <a:t>tečaj</a:t>
            </a:r>
            <a:r>
              <a:rPr lang="en-US" dirty="0"/>
              <a:t> </a:t>
            </a:r>
            <a:r>
              <a:rPr lang="en-US" dirty="0" err="1" smtClean="0"/>
              <a:t>slovenščine</a:t>
            </a:r>
            <a:endParaRPr lang="sl-SI" dirty="0" smtClean="0"/>
          </a:p>
          <a:p>
            <a:r>
              <a:rPr lang="sl-SI" dirty="0" smtClean="0"/>
              <a:t>V OŠ lahko delež sistemiziranega delovnega mesta strokovnega delavca</a:t>
            </a:r>
            <a:endParaRPr lang="en-US" dirty="0"/>
          </a:p>
          <a:p>
            <a:r>
              <a:rPr lang="en-US" dirty="0"/>
              <a:t>INA in </a:t>
            </a:r>
            <a:r>
              <a:rPr lang="en-US" dirty="0" err="1"/>
              <a:t>osebni</a:t>
            </a:r>
            <a:r>
              <a:rPr lang="en-US" dirty="0"/>
              <a:t> </a:t>
            </a:r>
            <a:r>
              <a:rPr lang="en-US" dirty="0" err="1"/>
              <a:t>izobraževalni</a:t>
            </a:r>
            <a:r>
              <a:rPr lang="en-US" dirty="0"/>
              <a:t> </a:t>
            </a:r>
            <a:r>
              <a:rPr lang="en-US" dirty="0" err="1"/>
              <a:t>načrt</a:t>
            </a:r>
            <a:endParaRPr lang="en-US" dirty="0"/>
          </a:p>
          <a:p>
            <a:r>
              <a:rPr lang="en-US" dirty="0" err="1"/>
              <a:t>Več</a:t>
            </a:r>
            <a:r>
              <a:rPr lang="en-US" dirty="0"/>
              <a:t> </a:t>
            </a:r>
            <a:r>
              <a:rPr lang="en-US" dirty="0" err="1"/>
              <a:t>strokovnih</a:t>
            </a:r>
            <a:r>
              <a:rPr lang="en-US" dirty="0"/>
              <a:t> </a:t>
            </a:r>
            <a:r>
              <a:rPr lang="en-US" dirty="0" err="1"/>
              <a:t>delavcev</a:t>
            </a:r>
            <a:r>
              <a:rPr lang="en-US" dirty="0"/>
              <a:t> </a:t>
            </a:r>
            <a:r>
              <a:rPr lang="en-US" dirty="0" err="1"/>
              <a:t>uvaja</a:t>
            </a:r>
            <a:r>
              <a:rPr lang="en-US" dirty="0"/>
              <a:t>/</a:t>
            </a:r>
            <a:r>
              <a:rPr lang="en-US" dirty="0" err="1"/>
              <a:t>izvaja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svojem</a:t>
            </a:r>
            <a:r>
              <a:rPr lang="en-US" dirty="0"/>
              <a:t> </a:t>
            </a:r>
            <a:r>
              <a:rPr lang="en-US" dirty="0" err="1"/>
              <a:t>delu</a:t>
            </a:r>
            <a:r>
              <a:rPr lang="en-US" dirty="0"/>
              <a:t> </a:t>
            </a:r>
            <a:r>
              <a:rPr lang="en-US" dirty="0" err="1"/>
              <a:t>različne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(</a:t>
            </a:r>
            <a:r>
              <a:rPr lang="en-US" dirty="0" err="1"/>
              <a:t>še</a:t>
            </a:r>
            <a:r>
              <a:rPr lang="en-US" dirty="0"/>
              <a:t>) </a:t>
            </a:r>
            <a:r>
              <a:rPr lang="en-US" dirty="0" err="1"/>
              <a:t>uspešnejše</a:t>
            </a:r>
            <a:r>
              <a:rPr lang="en-US" dirty="0"/>
              <a:t> </a:t>
            </a:r>
            <a:r>
              <a:rPr lang="en-US" dirty="0" err="1"/>
              <a:t>vključevanje</a:t>
            </a:r>
            <a:r>
              <a:rPr lang="en-US" dirty="0"/>
              <a:t> </a:t>
            </a:r>
            <a:r>
              <a:rPr lang="en-US" dirty="0" err="1"/>
              <a:t>otrok</a:t>
            </a:r>
            <a:r>
              <a:rPr lang="en-US" dirty="0"/>
              <a:t> </a:t>
            </a:r>
            <a:r>
              <a:rPr lang="en-US" dirty="0" err="1"/>
              <a:t>priseljencev</a:t>
            </a:r>
            <a:endParaRPr lang="en-US" dirty="0"/>
          </a:p>
          <a:p>
            <a:r>
              <a:rPr lang="en-US" dirty="0" err="1"/>
              <a:t>Boljše</a:t>
            </a:r>
            <a:r>
              <a:rPr lang="en-US" dirty="0"/>
              <a:t> </a:t>
            </a:r>
            <a:r>
              <a:rPr lang="en-US" dirty="0" err="1"/>
              <a:t>sodelovanje</a:t>
            </a:r>
            <a:r>
              <a:rPr lang="en-US" dirty="0"/>
              <a:t> s </a:t>
            </a:r>
            <a:r>
              <a:rPr lang="en-US" dirty="0" err="1"/>
              <a:t>starši</a:t>
            </a:r>
            <a:endParaRPr lang="en-US" dirty="0"/>
          </a:p>
          <a:p>
            <a:r>
              <a:rPr lang="en-US" dirty="0" err="1"/>
              <a:t>Sodelovanje</a:t>
            </a:r>
            <a:r>
              <a:rPr lang="en-US" dirty="0"/>
              <a:t> </a:t>
            </a:r>
            <a:r>
              <a:rPr lang="en-US" dirty="0" err="1"/>
              <a:t>prostovoljcev</a:t>
            </a:r>
            <a:r>
              <a:rPr lang="en-US" dirty="0"/>
              <a:t>, </a:t>
            </a:r>
            <a:r>
              <a:rPr lang="en-US" dirty="0" err="1"/>
              <a:t>tutorstvo</a:t>
            </a:r>
            <a:endParaRPr lang="en-US" dirty="0"/>
          </a:p>
          <a:p>
            <a:r>
              <a:rPr lang="en-US" dirty="0" err="1"/>
              <a:t>Povezovanje</a:t>
            </a:r>
            <a:r>
              <a:rPr lang="en-US" dirty="0"/>
              <a:t> in </a:t>
            </a:r>
            <a:r>
              <a:rPr lang="en-US" dirty="0" err="1"/>
              <a:t>sodelovanje</a:t>
            </a:r>
            <a:r>
              <a:rPr lang="en-US" dirty="0"/>
              <a:t> z </a:t>
            </a:r>
            <a:r>
              <a:rPr lang="en-US" dirty="0" err="1" smtClean="0"/>
              <a:t>organizacijami</a:t>
            </a:r>
            <a:r>
              <a:rPr lang="en-US" dirty="0" smtClean="0"/>
              <a:t>,</a:t>
            </a:r>
            <a:r>
              <a:rPr lang="sl-SI" dirty="0"/>
              <a:t> </a:t>
            </a:r>
            <a:r>
              <a:rPr lang="en-US" dirty="0" err="1" smtClean="0"/>
              <a:t>ustanovami</a:t>
            </a:r>
            <a:r>
              <a:rPr lang="en-US" dirty="0" smtClean="0"/>
              <a:t> </a:t>
            </a:r>
            <a:r>
              <a:rPr lang="en-US" dirty="0"/>
              <a:t>v </a:t>
            </a:r>
            <a:r>
              <a:rPr lang="en-US" dirty="0" err="1"/>
              <a:t>lokalnih</a:t>
            </a:r>
            <a:r>
              <a:rPr lang="en-US" dirty="0"/>
              <a:t> </a:t>
            </a:r>
            <a:r>
              <a:rPr lang="en-US" dirty="0" err="1" smtClean="0"/>
              <a:t>okoljih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5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931A82-DDCB-D74A-AACB-B6A35433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ZA </a:t>
            </a:r>
            <a:r>
              <a:rPr lang="en-US" dirty="0" err="1"/>
              <a:t>medkulturno</a:t>
            </a:r>
            <a:r>
              <a:rPr lang="en-US" dirty="0"/>
              <a:t> </a:t>
            </a:r>
            <a:r>
              <a:rPr lang="en-US" dirty="0" err="1"/>
              <a:t>sobivanje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D6A214-97D1-EB43-B394-F824913C6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1" y="1690688"/>
            <a:ext cx="10515600" cy="3641423"/>
          </a:xfrm>
        </p:spPr>
        <p:txBody>
          <a:bodyPr/>
          <a:lstStyle/>
          <a:p>
            <a:r>
              <a:rPr lang="en-US" sz="3200" dirty="0" err="1"/>
              <a:t>Zgodbe</a:t>
            </a:r>
            <a:r>
              <a:rPr lang="en-US" sz="3200" dirty="0"/>
              <a:t> </a:t>
            </a:r>
            <a:r>
              <a:rPr lang="en-US" sz="3200" dirty="0" err="1"/>
              <a:t>otrok</a:t>
            </a:r>
            <a:r>
              <a:rPr lang="en-US" sz="3200" dirty="0"/>
              <a:t> </a:t>
            </a:r>
            <a:r>
              <a:rPr lang="en-US" sz="3200" dirty="0" err="1"/>
              <a:t>sveta</a:t>
            </a:r>
            <a:endParaRPr lang="en-US" sz="3200" dirty="0"/>
          </a:p>
          <a:p>
            <a:r>
              <a:rPr lang="en-US" sz="3200" dirty="0" err="1"/>
              <a:t>Mesečni</a:t>
            </a:r>
            <a:r>
              <a:rPr lang="en-US" sz="3200" dirty="0"/>
              <a:t> </a:t>
            </a:r>
            <a:r>
              <a:rPr lang="en-US" sz="3200" dirty="0" err="1"/>
              <a:t>intervjuji</a:t>
            </a:r>
            <a:endParaRPr lang="en-US" sz="3200" dirty="0"/>
          </a:p>
          <a:p>
            <a:r>
              <a:rPr lang="en-US" sz="3200" dirty="0" err="1"/>
              <a:t>Kratki</a:t>
            </a:r>
            <a:r>
              <a:rPr lang="en-US" sz="3200" dirty="0"/>
              <a:t> </a:t>
            </a:r>
            <a:r>
              <a:rPr lang="en-US" sz="3200" dirty="0" err="1"/>
              <a:t>članki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otroke</a:t>
            </a:r>
            <a:endParaRPr lang="en-US" sz="3200" dirty="0"/>
          </a:p>
          <a:p>
            <a:r>
              <a:rPr lang="en-US" sz="3200" dirty="0" err="1"/>
              <a:t>Kratki</a:t>
            </a:r>
            <a:r>
              <a:rPr lang="en-US" sz="3200" dirty="0"/>
              <a:t> </a:t>
            </a:r>
            <a:r>
              <a:rPr lang="en-US" sz="3200" dirty="0" err="1"/>
              <a:t>članki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strokovne</a:t>
            </a:r>
            <a:r>
              <a:rPr lang="en-US" sz="3200" dirty="0"/>
              <a:t> </a:t>
            </a:r>
            <a:r>
              <a:rPr lang="en-US" sz="3200" dirty="0" err="1"/>
              <a:t>delavce</a:t>
            </a:r>
            <a:r>
              <a:rPr lang="en-US" sz="3200" dirty="0"/>
              <a:t> in </a:t>
            </a:r>
            <a:r>
              <a:rPr lang="en-US" sz="3200" dirty="0" err="1"/>
              <a:t>starše</a:t>
            </a:r>
            <a:endParaRPr lang="en-US" sz="3200" dirty="0"/>
          </a:p>
          <a:p>
            <a:r>
              <a:rPr lang="en-US" sz="3200" dirty="0" err="1"/>
              <a:t>Lokalni</a:t>
            </a:r>
            <a:r>
              <a:rPr lang="en-US" sz="3200" dirty="0"/>
              <a:t> </a:t>
            </a:r>
            <a:r>
              <a:rPr lang="en-US" sz="3200" dirty="0" err="1"/>
              <a:t>posveti</a:t>
            </a:r>
            <a:endParaRPr lang="en-US" sz="3200" dirty="0"/>
          </a:p>
          <a:p>
            <a:r>
              <a:rPr lang="en-US" sz="3200" dirty="0" err="1"/>
              <a:t>Spletni</a:t>
            </a:r>
            <a:r>
              <a:rPr lang="en-US" sz="3200" dirty="0"/>
              <a:t> </a:t>
            </a:r>
            <a:r>
              <a:rPr lang="en-US" sz="3200" dirty="0" err="1"/>
              <a:t>slikovni</a:t>
            </a:r>
            <a:r>
              <a:rPr lang="en-US" sz="3200" dirty="0"/>
              <a:t> </a:t>
            </a:r>
            <a:r>
              <a:rPr lang="en-US" sz="3200" dirty="0" err="1"/>
              <a:t>slovar</a:t>
            </a:r>
            <a:endParaRPr lang="en-US" sz="3200" dirty="0"/>
          </a:p>
          <a:p>
            <a:r>
              <a:rPr lang="en-US" sz="3200" dirty="0" err="1"/>
              <a:t>Didaktična</a:t>
            </a:r>
            <a:r>
              <a:rPr lang="en-US" sz="3200" dirty="0"/>
              <a:t> </a:t>
            </a:r>
            <a:r>
              <a:rPr lang="en-US" sz="3200" dirty="0" err="1"/>
              <a:t>igra</a:t>
            </a:r>
            <a:r>
              <a:rPr lang="en-US" sz="3200" dirty="0"/>
              <a:t> </a:t>
            </a:r>
            <a:r>
              <a:rPr lang="en-US" sz="3200" dirty="0" err="1"/>
              <a:t>Slovenija</a:t>
            </a:r>
            <a:endParaRPr lang="en-US" sz="3200" dirty="0"/>
          </a:p>
          <a:p>
            <a:r>
              <a:rPr lang="en-US" sz="3200" dirty="0" err="1"/>
              <a:t>Mesečne</a:t>
            </a:r>
            <a:r>
              <a:rPr lang="en-US" sz="3200" dirty="0"/>
              <a:t> </a:t>
            </a:r>
            <a:r>
              <a:rPr lang="en-US" sz="3200" dirty="0" err="1"/>
              <a:t>reportaže</a:t>
            </a:r>
            <a:r>
              <a:rPr lang="en-US" sz="3200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968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3AD0323-ABEF-4243-93CF-54B6AA339834}" vid="{F53EED19-3F1F-F74C-A833-E584A82BE305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SIMS_predloga za ppt</Template>
  <TotalTime>936</TotalTime>
  <Words>595</Words>
  <Application>Microsoft Office PowerPoint</Application>
  <PresentationFormat>Širokozaslonsko</PresentationFormat>
  <Paragraphs>84</Paragraphs>
  <Slides>11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PowerPointova predstavitev</vt:lpstr>
      <vt:lpstr> Projekt „Izzivi medkulturnega sobivanja“ </vt:lpstr>
      <vt:lpstr>Cilji projekta</vt:lpstr>
      <vt:lpstr>PowerPointova predstavitev</vt:lpstr>
      <vt:lpstr>Dve osnovni aktivnosti</vt:lpstr>
      <vt:lpstr>PowerPointova predstavitev</vt:lpstr>
      <vt:lpstr>PowerPointova predstavitev</vt:lpstr>
      <vt:lpstr>Pomembni ”premiki”</vt:lpstr>
      <vt:lpstr>ZA medkulturno sobivanje</vt:lpstr>
      <vt:lpstr> ZA medkulturno sobivanje www.medkulturnost.si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Mojca Pozne Šuštar</cp:lastModifiedBy>
  <cp:revision>93</cp:revision>
  <cp:lastPrinted>2020-01-14T09:17:52Z</cp:lastPrinted>
  <dcterms:created xsi:type="dcterms:W3CDTF">2016-09-01T09:37:11Z</dcterms:created>
  <dcterms:modified xsi:type="dcterms:W3CDTF">2020-01-20T13:55:27Z</dcterms:modified>
</cp:coreProperties>
</file>