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Relationship Id="rId4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Users\kabras\Desktop\Poizvedbe%202021\Januar%202021\predstavitev%20Trg%20del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List2!$A$10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List2!$B$8:$G$8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List2!$B$10:$G$10</c:f>
              <c:numCache>
                <c:formatCode>#,##0.0</c:formatCode>
                <c:ptCount val="6"/>
                <c:pt idx="0">
                  <c:v>78.884347806121283</c:v>
                </c:pt>
                <c:pt idx="1">
                  <c:v>79.230007843723143</c:v>
                </c:pt>
                <c:pt idx="2">
                  <c:v>75.914836992681302</c:v>
                </c:pt>
                <c:pt idx="3">
                  <c:v>72.598164780649128</c:v>
                </c:pt>
                <c:pt idx="4">
                  <c:v>70.16030426059406</c:v>
                </c:pt>
                <c:pt idx="5">
                  <c:v>71.379860644801212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8D-475A-869E-589847B19966}"/>
            </c:ext>
          </c:extLst>
        </c:ser>
        <c:ser>
          <c:idx val="0"/>
          <c:order val="1"/>
          <c:tx>
            <c:strRef>
              <c:f>List2!$A$9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List2!$B$8:$G$8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List2!$B$9:$G$9</c:f>
              <c:numCache>
                <c:formatCode>#,##0.0</c:formatCode>
                <c:ptCount val="6"/>
                <c:pt idx="0">
                  <c:v>21.115652193878724</c:v>
                </c:pt>
                <c:pt idx="1">
                  <c:v>20.769992156276846</c:v>
                </c:pt>
                <c:pt idx="2">
                  <c:v>24.085163007318698</c:v>
                </c:pt>
                <c:pt idx="3">
                  <c:v>27.401835219350861</c:v>
                </c:pt>
                <c:pt idx="4">
                  <c:v>29.839695739405936</c:v>
                </c:pt>
                <c:pt idx="5">
                  <c:v>28.620139355198788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8D-475A-869E-589847B19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2562432"/>
        <c:axId val="118114560"/>
      </c:barChart>
      <c:catAx>
        <c:axId val="925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8114560"/>
        <c:crosses val="autoZero"/>
        <c:auto val="1"/>
        <c:lblAlgn val="ctr"/>
        <c:lblOffset val="100"/>
        <c:noMultiLvlLbl val="0"/>
      </c:catAx>
      <c:valAx>
        <c:axId val="118114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56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10'!$B$37,'slide 10'!$D$37,'slide 10'!$F$37,'slide 10'!$H$37,'slide 10'!$J$37,'slide 10'!$L$37)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10'!$B$37:$M$37</c15:sqref>
                  </c15:fullRef>
                </c:ext>
              </c:extLst>
            </c:strRef>
          </c:cat>
          <c:val>
            <c:numRef>
              <c:f>('slide 10'!$B$38,'slide 10'!$D$38,'slide 10'!$F$38,'slide 10'!$H$38,'slide 10'!$J$38,'slide 10'!$L$38)</c:f>
              <c:numCache>
                <c:formatCode>0.0</c:formatCode>
                <c:ptCount val="6"/>
                <c:pt idx="0">
                  <c:v>69.900000000000006</c:v>
                </c:pt>
                <c:pt idx="1">
                  <c:v>74.2</c:v>
                </c:pt>
                <c:pt idx="2">
                  <c:v>77.2</c:v>
                </c:pt>
                <c:pt idx="3">
                  <c:v>79.099999999999994</c:v>
                </c:pt>
                <c:pt idx="4">
                  <c:v>83.6</c:v>
                </c:pt>
                <c:pt idx="5">
                  <c:v>79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10'!$B$38:$M$38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E1-4954-B3DA-8EF65BA71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0257920"/>
        <c:axId val="117269056"/>
      </c:barChart>
      <c:catAx>
        <c:axId val="1302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7269056"/>
        <c:crosses val="autoZero"/>
        <c:auto val="1"/>
        <c:lblAlgn val="ctr"/>
        <c:lblOffset val="100"/>
        <c:noMultiLvlLbl val="0"/>
      </c:catAx>
      <c:valAx>
        <c:axId val="117269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02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11'!$B$11</c:f>
              <c:strCache>
                <c:ptCount val="1"/>
                <c:pt idx="0">
                  <c:v>2020-Q2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CF-4A85-82CD-23212E8717AE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CF-4A85-82CD-23212E8717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11'!$A$12:$A$39</c:f>
              <c:strCache>
                <c:ptCount val="28"/>
                <c:pt idx="0">
                  <c:v>MT</c:v>
                </c:pt>
                <c:pt idx="1">
                  <c:v>NL</c:v>
                </c:pt>
                <c:pt idx="2">
                  <c:v>LT</c:v>
                </c:pt>
                <c:pt idx="3">
                  <c:v>LU</c:v>
                </c:pt>
                <c:pt idx="4">
                  <c:v>SI</c:v>
                </c:pt>
                <c:pt idx="5">
                  <c:v>CY</c:v>
                </c:pt>
                <c:pt idx="6">
                  <c:v>AT</c:v>
                </c:pt>
                <c:pt idx="7">
                  <c:v>PL</c:v>
                </c:pt>
                <c:pt idx="8">
                  <c:v>CZ</c:v>
                </c:pt>
                <c:pt idx="9">
                  <c:v>SE</c:v>
                </c:pt>
                <c:pt idx="10">
                  <c:v>PT</c:v>
                </c:pt>
                <c:pt idx="11">
                  <c:v>RO</c:v>
                </c:pt>
                <c:pt idx="12">
                  <c:v>FI</c:v>
                </c:pt>
                <c:pt idx="13">
                  <c:v>EE</c:v>
                </c:pt>
                <c:pt idx="14">
                  <c:v>HU</c:v>
                </c:pt>
                <c:pt idx="15">
                  <c:v>BE</c:v>
                </c:pt>
                <c:pt idx="16">
                  <c:v>LV</c:v>
                </c:pt>
                <c:pt idx="17">
                  <c:v>FR</c:v>
                </c:pt>
                <c:pt idx="18">
                  <c:v>IE</c:v>
                </c:pt>
                <c:pt idx="19">
                  <c:v>SK</c:v>
                </c:pt>
                <c:pt idx="20">
                  <c:v>EU27</c:v>
                </c:pt>
                <c:pt idx="21">
                  <c:v>DK</c:v>
                </c:pt>
                <c:pt idx="22">
                  <c:v>HR</c:v>
                </c:pt>
                <c:pt idx="23">
                  <c:v>BG</c:v>
                </c:pt>
                <c:pt idx="24">
                  <c:v>ES</c:v>
                </c:pt>
                <c:pt idx="25">
                  <c:v>EL</c:v>
                </c:pt>
                <c:pt idx="26">
                  <c:v>IT</c:v>
                </c:pt>
                <c:pt idx="27">
                  <c:v>DE</c:v>
                </c:pt>
              </c:strCache>
            </c:strRef>
          </c:cat>
          <c:val>
            <c:numRef>
              <c:f>'slide 11'!$B$12:$B$39</c:f>
              <c:numCache>
                <c:formatCode>0.0</c:formatCode>
                <c:ptCount val="28"/>
                <c:pt idx="0">
                  <c:v>86.1</c:v>
                </c:pt>
                <c:pt idx="1">
                  <c:v>84.6</c:v>
                </c:pt>
                <c:pt idx="2">
                  <c:v>81.599999999999994</c:v>
                </c:pt>
                <c:pt idx="3">
                  <c:v>80.2</c:v>
                </c:pt>
                <c:pt idx="4">
                  <c:v>79</c:v>
                </c:pt>
                <c:pt idx="5">
                  <c:v>78.099999999999994</c:v>
                </c:pt>
                <c:pt idx="6">
                  <c:v>77.099999999999994</c:v>
                </c:pt>
                <c:pt idx="7">
                  <c:v>76.900000000000006</c:v>
                </c:pt>
                <c:pt idx="8">
                  <c:v>76.400000000000006</c:v>
                </c:pt>
                <c:pt idx="9">
                  <c:v>76.2</c:v>
                </c:pt>
                <c:pt idx="10">
                  <c:v>75.7</c:v>
                </c:pt>
                <c:pt idx="11">
                  <c:v>75.5</c:v>
                </c:pt>
                <c:pt idx="12">
                  <c:v>75.5</c:v>
                </c:pt>
                <c:pt idx="13">
                  <c:v>75.3</c:v>
                </c:pt>
                <c:pt idx="14">
                  <c:v>74.900000000000006</c:v>
                </c:pt>
                <c:pt idx="15">
                  <c:v>74.8</c:v>
                </c:pt>
                <c:pt idx="16">
                  <c:v>74</c:v>
                </c:pt>
                <c:pt idx="17">
                  <c:v>72.8</c:v>
                </c:pt>
                <c:pt idx="18">
                  <c:v>72.3</c:v>
                </c:pt>
                <c:pt idx="19">
                  <c:v>71.900000000000006</c:v>
                </c:pt>
                <c:pt idx="20">
                  <c:v>71.8</c:v>
                </c:pt>
                <c:pt idx="21">
                  <c:v>71.2</c:v>
                </c:pt>
                <c:pt idx="22">
                  <c:v>70.900000000000006</c:v>
                </c:pt>
                <c:pt idx="23">
                  <c:v>69.8</c:v>
                </c:pt>
                <c:pt idx="24">
                  <c:v>59.5</c:v>
                </c:pt>
                <c:pt idx="25">
                  <c:v>58.1</c:v>
                </c:pt>
                <c:pt idx="26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CF-4A85-82CD-23212E871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9099648"/>
        <c:axId val="1172719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'slide 11'!$C$11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'slide 11'!$A$12:$A$39</c15:sqref>
                        </c15:formulaRef>
                      </c:ext>
                    </c:extLst>
                    <c:strCache>
                      <c:ptCount val="28"/>
                      <c:pt idx="0">
                        <c:v>MT</c:v>
                      </c:pt>
                      <c:pt idx="1">
                        <c:v>NL</c:v>
                      </c:pt>
                      <c:pt idx="2">
                        <c:v>LT</c:v>
                      </c:pt>
                      <c:pt idx="3">
                        <c:v>LU</c:v>
                      </c:pt>
                      <c:pt idx="4">
                        <c:v>SI</c:v>
                      </c:pt>
                      <c:pt idx="5">
                        <c:v>CY</c:v>
                      </c:pt>
                      <c:pt idx="6">
                        <c:v>AT</c:v>
                      </c:pt>
                      <c:pt idx="7">
                        <c:v>PL</c:v>
                      </c:pt>
                      <c:pt idx="8">
                        <c:v>CZ</c:v>
                      </c:pt>
                      <c:pt idx="9">
                        <c:v>SE</c:v>
                      </c:pt>
                      <c:pt idx="10">
                        <c:v>PT</c:v>
                      </c:pt>
                      <c:pt idx="11">
                        <c:v>RO</c:v>
                      </c:pt>
                      <c:pt idx="12">
                        <c:v>FI</c:v>
                      </c:pt>
                      <c:pt idx="13">
                        <c:v>EE</c:v>
                      </c:pt>
                      <c:pt idx="14">
                        <c:v>HU</c:v>
                      </c:pt>
                      <c:pt idx="15">
                        <c:v>BE</c:v>
                      </c:pt>
                      <c:pt idx="16">
                        <c:v>LV</c:v>
                      </c:pt>
                      <c:pt idx="17">
                        <c:v>FR</c:v>
                      </c:pt>
                      <c:pt idx="18">
                        <c:v>IE</c:v>
                      </c:pt>
                      <c:pt idx="19">
                        <c:v>SK</c:v>
                      </c:pt>
                      <c:pt idx="20">
                        <c:v>EU27</c:v>
                      </c:pt>
                      <c:pt idx="21">
                        <c:v>DK</c:v>
                      </c:pt>
                      <c:pt idx="22">
                        <c:v>HR</c:v>
                      </c:pt>
                      <c:pt idx="23">
                        <c:v>BG</c:v>
                      </c:pt>
                      <c:pt idx="24">
                        <c:v>ES</c:v>
                      </c:pt>
                      <c:pt idx="25">
                        <c:v>EL</c:v>
                      </c:pt>
                      <c:pt idx="26">
                        <c:v>IT</c:v>
                      </c:pt>
                      <c:pt idx="27">
                        <c:v>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'slide 11'!$C$12:$C$39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2CF-4A85-82CD-23212E8717AE}"/>
                  </c:ext>
                </c:extLst>
              </c15:ser>
            </c15:filteredBarSeries>
          </c:ext>
        </c:extLst>
      </c:barChart>
      <c:catAx>
        <c:axId val="1390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7271936"/>
        <c:crosses val="autoZero"/>
        <c:auto val="1"/>
        <c:lblAlgn val="ctr"/>
        <c:lblOffset val="100"/>
        <c:noMultiLvlLbl val="0"/>
      </c:catAx>
      <c:valAx>
        <c:axId val="117271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909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12'!$B$11,'slide 12'!$D$11,'slide 12'!$F$11,'slide 12'!$H$11,'slide 12'!$J$11,'slide 12'!$L$11)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12'!$B$11:$M$11</c15:sqref>
                  </c15:fullRef>
                </c:ext>
              </c:extLst>
            </c:strRef>
          </c:cat>
          <c:val>
            <c:numRef>
              <c:f>('slide 12'!$B$12,'slide 12'!$D$12,'slide 12'!$F$12,'slide 12'!$H$12,'slide 12'!$J$12,'slide 12'!$L$12)</c:f>
              <c:numCache>
                <c:formatCode>0.0</c:formatCode>
                <c:ptCount val="6"/>
                <c:pt idx="0">
                  <c:v>13.6</c:v>
                </c:pt>
                <c:pt idx="1">
                  <c:v>12</c:v>
                </c:pt>
                <c:pt idx="2">
                  <c:v>11.1</c:v>
                </c:pt>
                <c:pt idx="3">
                  <c:v>9.9</c:v>
                </c:pt>
                <c:pt idx="4">
                  <c:v>8.9</c:v>
                </c:pt>
                <c:pt idx="5">
                  <c:v>9.8000000000000007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12'!$B$12:$M$12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19-4A3F-9B7F-612A56C20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9104256"/>
        <c:axId val="117274240"/>
      </c:barChart>
      <c:catAx>
        <c:axId val="1391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7274240"/>
        <c:crosses val="autoZero"/>
        <c:auto val="1"/>
        <c:lblAlgn val="ctr"/>
        <c:lblOffset val="100"/>
        <c:noMultiLvlLbl val="0"/>
      </c:catAx>
      <c:valAx>
        <c:axId val="117274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91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12'!$B$33,'slide 12'!$D$33,'slide 12'!$F$33,'slide 12'!$H$33,'slide 12'!$J$33,'slide 12'!$L$33)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12'!$B$33:$M$33</c15:sqref>
                  </c15:fullRef>
                </c:ext>
              </c:extLst>
            </c:strRef>
          </c:cat>
          <c:val>
            <c:numRef>
              <c:f>('slide 12'!$B$34,'slide 12'!$D$34,'slide 12'!$F$34,'slide 12'!$H$34,'slide 12'!$J$34,'slide 12'!$L$34)</c:f>
              <c:numCache>
                <c:formatCode>0.0</c:formatCode>
                <c:ptCount val="6"/>
                <c:pt idx="0">
                  <c:v>19.100000000000001</c:v>
                </c:pt>
                <c:pt idx="1">
                  <c:v>12.9</c:v>
                </c:pt>
                <c:pt idx="2">
                  <c:v>11</c:v>
                </c:pt>
                <c:pt idx="3">
                  <c:v>8.9</c:v>
                </c:pt>
                <c:pt idx="4">
                  <c:v>6.1</c:v>
                </c:pt>
                <c:pt idx="5">
                  <c:v>7.8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12'!$B$34:$M$34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03-4BB9-BBCC-4D5E68211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1807360"/>
        <c:axId val="117275968"/>
      </c:barChart>
      <c:catAx>
        <c:axId val="161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7275968"/>
        <c:crosses val="autoZero"/>
        <c:auto val="1"/>
        <c:lblAlgn val="ctr"/>
        <c:lblOffset val="100"/>
        <c:noMultiLvlLbl val="0"/>
      </c:catAx>
      <c:valAx>
        <c:axId val="1172759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1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13'!$B$11</c:f>
              <c:strCache>
                <c:ptCount val="1"/>
                <c:pt idx="0">
                  <c:v>2020-Q2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1B-48CB-9116-C35C6933041C}"/>
              </c:ext>
            </c:extLst>
          </c:dPt>
          <c:dPt>
            <c:idx val="14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1B-48CB-9116-C35C693304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13'!$A$12:$A$39</c:f>
              <c:strCache>
                <c:ptCount val="28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HR</c:v>
                </c:pt>
                <c:pt idx="4">
                  <c:v>LV</c:v>
                </c:pt>
                <c:pt idx="5">
                  <c:v>SE</c:v>
                </c:pt>
                <c:pt idx="6">
                  <c:v>FR</c:v>
                </c:pt>
                <c:pt idx="7">
                  <c:v>EU27</c:v>
                </c:pt>
                <c:pt idx="8">
                  <c:v>DK</c:v>
                </c:pt>
                <c:pt idx="9">
                  <c:v>PT</c:v>
                </c:pt>
                <c:pt idx="10">
                  <c:v>FI</c:v>
                </c:pt>
                <c:pt idx="11">
                  <c:v>SK</c:v>
                </c:pt>
                <c:pt idx="12">
                  <c:v>CY</c:v>
                </c:pt>
                <c:pt idx="13">
                  <c:v>EE</c:v>
                </c:pt>
                <c:pt idx="14">
                  <c:v>SI</c:v>
                </c:pt>
                <c:pt idx="15">
                  <c:v>IE</c:v>
                </c:pt>
                <c:pt idx="16">
                  <c:v>LU</c:v>
                </c:pt>
                <c:pt idx="17">
                  <c:v>LT</c:v>
                </c:pt>
                <c:pt idx="18">
                  <c:v>AT</c:v>
                </c:pt>
                <c:pt idx="19">
                  <c:v>HU</c:v>
                </c:pt>
                <c:pt idx="20">
                  <c:v>RO</c:v>
                </c:pt>
                <c:pt idx="21">
                  <c:v>BE</c:v>
                </c:pt>
                <c:pt idx="22">
                  <c:v>BG</c:v>
                </c:pt>
                <c:pt idx="23">
                  <c:v>PL</c:v>
                </c:pt>
                <c:pt idx="24">
                  <c:v>NL</c:v>
                </c:pt>
                <c:pt idx="25">
                  <c:v>CZ</c:v>
                </c:pt>
                <c:pt idx="26">
                  <c:v>DE</c:v>
                </c:pt>
                <c:pt idx="27">
                  <c:v>MT</c:v>
                </c:pt>
              </c:strCache>
            </c:strRef>
          </c:cat>
          <c:val>
            <c:numRef>
              <c:f>'slide 13'!$B$12:$B$39</c:f>
              <c:numCache>
                <c:formatCode>0.0</c:formatCode>
                <c:ptCount val="28"/>
                <c:pt idx="0">
                  <c:v>26.5</c:v>
                </c:pt>
                <c:pt idx="1">
                  <c:v>23.7</c:v>
                </c:pt>
                <c:pt idx="2">
                  <c:v>15.3</c:v>
                </c:pt>
                <c:pt idx="3">
                  <c:v>13.2</c:v>
                </c:pt>
                <c:pt idx="4">
                  <c:v>11.9</c:v>
                </c:pt>
                <c:pt idx="5">
                  <c:v>10.5</c:v>
                </c:pt>
                <c:pt idx="6">
                  <c:v>10.1</c:v>
                </c:pt>
                <c:pt idx="7">
                  <c:v>9.8000000000000007</c:v>
                </c:pt>
                <c:pt idx="8">
                  <c:v>9.4</c:v>
                </c:pt>
                <c:pt idx="9">
                  <c:v>9.4</c:v>
                </c:pt>
                <c:pt idx="10">
                  <c:v>9</c:v>
                </c:pt>
                <c:pt idx="11">
                  <c:v>8.9</c:v>
                </c:pt>
                <c:pt idx="12">
                  <c:v>8.6</c:v>
                </c:pt>
                <c:pt idx="13">
                  <c:v>8.1</c:v>
                </c:pt>
                <c:pt idx="14">
                  <c:v>7.8</c:v>
                </c:pt>
                <c:pt idx="15">
                  <c:v>7.7</c:v>
                </c:pt>
                <c:pt idx="16">
                  <c:v>7.6</c:v>
                </c:pt>
                <c:pt idx="17">
                  <c:v>7.5</c:v>
                </c:pt>
                <c:pt idx="18">
                  <c:v>7.1</c:v>
                </c:pt>
                <c:pt idx="19">
                  <c:v>7</c:v>
                </c:pt>
                <c:pt idx="20">
                  <c:v>6.8</c:v>
                </c:pt>
                <c:pt idx="21">
                  <c:v>6.7</c:v>
                </c:pt>
                <c:pt idx="22">
                  <c:v>6.3</c:v>
                </c:pt>
                <c:pt idx="23">
                  <c:v>4.9000000000000004</c:v>
                </c:pt>
                <c:pt idx="24">
                  <c:v>4.0999999999999996</c:v>
                </c:pt>
                <c:pt idx="25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1B-48CB-9116-C35C69330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1805312"/>
        <c:axId val="1623344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'slide 13'!$C$11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'slide 13'!$A$12:$A$39</c15:sqref>
                        </c15:formulaRef>
                      </c:ext>
                    </c:extLst>
                    <c:strCache>
                      <c:ptCount val="28"/>
                      <c:pt idx="0">
                        <c:v>EL</c:v>
                      </c:pt>
                      <c:pt idx="1">
                        <c:v>ES</c:v>
                      </c:pt>
                      <c:pt idx="2">
                        <c:v>IT</c:v>
                      </c:pt>
                      <c:pt idx="3">
                        <c:v>HR</c:v>
                      </c:pt>
                      <c:pt idx="4">
                        <c:v>LV</c:v>
                      </c:pt>
                      <c:pt idx="5">
                        <c:v>SE</c:v>
                      </c:pt>
                      <c:pt idx="6">
                        <c:v>FR</c:v>
                      </c:pt>
                      <c:pt idx="7">
                        <c:v>EU27</c:v>
                      </c:pt>
                      <c:pt idx="8">
                        <c:v>DK</c:v>
                      </c:pt>
                      <c:pt idx="9">
                        <c:v>PT</c:v>
                      </c:pt>
                      <c:pt idx="10">
                        <c:v>FI</c:v>
                      </c:pt>
                      <c:pt idx="11">
                        <c:v>SK</c:v>
                      </c:pt>
                      <c:pt idx="12">
                        <c:v>CY</c:v>
                      </c:pt>
                      <c:pt idx="13">
                        <c:v>EE</c:v>
                      </c:pt>
                      <c:pt idx="14">
                        <c:v>SI</c:v>
                      </c:pt>
                      <c:pt idx="15">
                        <c:v>IE</c:v>
                      </c:pt>
                      <c:pt idx="16">
                        <c:v>LU</c:v>
                      </c:pt>
                      <c:pt idx="17">
                        <c:v>LT</c:v>
                      </c:pt>
                      <c:pt idx="18">
                        <c:v>AT</c:v>
                      </c:pt>
                      <c:pt idx="19">
                        <c:v>HU</c:v>
                      </c:pt>
                      <c:pt idx="20">
                        <c:v>RO</c:v>
                      </c:pt>
                      <c:pt idx="21">
                        <c:v>BE</c:v>
                      </c:pt>
                      <c:pt idx="22">
                        <c:v>BG</c:v>
                      </c:pt>
                      <c:pt idx="23">
                        <c:v>PL</c:v>
                      </c:pt>
                      <c:pt idx="24">
                        <c:v>NL</c:v>
                      </c:pt>
                      <c:pt idx="25">
                        <c:v>CZ</c:v>
                      </c:pt>
                      <c:pt idx="26">
                        <c:v>DE</c:v>
                      </c:pt>
                      <c:pt idx="27">
                        <c:v>MT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'slide 13'!$C$12:$C$39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5" formatCode="#,##0">
                        <c:v>0</c:v>
                      </c:pt>
                      <c:pt idx="7" formatCode="#,##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01B-48CB-9116-C35C6933041C}"/>
                  </c:ext>
                </c:extLst>
              </c15:ser>
            </c15:filteredBarSeries>
          </c:ext>
        </c:extLst>
      </c:barChart>
      <c:catAx>
        <c:axId val="1618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2334400"/>
        <c:crosses val="autoZero"/>
        <c:auto val="1"/>
        <c:lblAlgn val="ctr"/>
        <c:lblOffset val="100"/>
        <c:noMultiLvlLbl val="0"/>
      </c:catAx>
      <c:valAx>
        <c:axId val="162334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180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6428</c:v>
                </c:pt>
                <c:pt idx="1">
                  <c:v>6062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8-482B-9F11-9E2E181A3981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6343</c:v>
                </c:pt>
                <c:pt idx="1">
                  <c:v>3421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E8-482B-9F11-9E2E181A3981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10851</c:v>
                </c:pt>
                <c:pt idx="1">
                  <c:v>5882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E8-482B-9F11-9E2E181A3981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4072</c:v>
                </c:pt>
                <c:pt idx="1">
                  <c:v>2971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E8-482B-9F11-9E2E181A3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812480"/>
        <c:axId val="162336704"/>
      </c:barChart>
      <c:catAx>
        <c:axId val="16181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2336704"/>
        <c:crosses val="autoZero"/>
        <c:auto val="1"/>
        <c:lblAlgn val="ctr"/>
        <c:lblOffset val="100"/>
        <c:noMultiLvlLbl val="0"/>
      </c:catAx>
      <c:valAx>
        <c:axId val="1623367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18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1C-4D02-8963-8B85515A9C20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1C-4D02-8963-8B85515A9C20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1C-4D02-8963-8B85515A9C20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1C-4D02-8963-8B85515A9C20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1C-4D02-8963-8B85515A9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List1!$G$4:$G$12</c:f>
              <c:numCache>
                <c:formatCode>#,##0</c:formatCode>
                <c:ptCount val="9"/>
                <c:pt idx="0">
                  <c:v>10896</c:v>
                </c:pt>
                <c:pt idx="1">
                  <c:v>12507</c:v>
                </c:pt>
                <c:pt idx="2">
                  <c:v>11280</c:v>
                </c:pt>
                <c:pt idx="3">
                  <c:v>10354</c:v>
                </c:pt>
                <c:pt idx="4">
                  <c:v>8629</c:v>
                </c:pt>
                <c:pt idx="5">
                  <c:v>7097</c:v>
                </c:pt>
                <c:pt idx="6">
                  <c:v>6992</c:v>
                </c:pt>
                <c:pt idx="7">
                  <c:v>7012</c:v>
                </c:pt>
                <c:pt idx="8">
                  <c:v>8486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11C-4D02-8963-8B85515A9C20}"/>
            </c:ext>
          </c:extLst>
        </c:ser>
        <c:ser>
          <c:idx val="1"/>
          <c:order val="1"/>
          <c:tx>
            <c:strRef>
              <c:f>List1!$H$3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List1!$H$4:$H$12</c:f>
              <c:numCache>
                <c:formatCode>#,##0</c:formatCode>
                <c:ptCount val="9"/>
                <c:pt idx="0">
                  <c:v>27850</c:v>
                </c:pt>
                <c:pt idx="1">
                  <c:v>32523</c:v>
                </c:pt>
                <c:pt idx="2">
                  <c:v>30151</c:v>
                </c:pt>
                <c:pt idx="3">
                  <c:v>26938</c:v>
                </c:pt>
                <c:pt idx="4">
                  <c:v>21530</c:v>
                </c:pt>
                <c:pt idx="5">
                  <c:v>16968</c:v>
                </c:pt>
                <c:pt idx="6">
                  <c:v>15924</c:v>
                </c:pt>
                <c:pt idx="7">
                  <c:v>15169</c:v>
                </c:pt>
                <c:pt idx="8">
                  <c:v>18336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11C-4D02-8963-8B85515A9C20}"/>
            </c:ext>
          </c:extLst>
        </c:ser>
        <c:ser>
          <c:idx val="2"/>
          <c:order val="2"/>
          <c:tx>
            <c:strRef>
              <c:f>List1!$I$3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List1!$I$4:$I$12</c:f>
              <c:numCache>
                <c:formatCode>#,##0</c:formatCode>
                <c:ptCount val="9"/>
                <c:pt idx="0">
                  <c:v>118061</c:v>
                </c:pt>
                <c:pt idx="1">
                  <c:v>124015</c:v>
                </c:pt>
                <c:pt idx="2">
                  <c:v>119458</c:v>
                </c:pt>
                <c:pt idx="3">
                  <c:v>113076</c:v>
                </c:pt>
                <c:pt idx="4">
                  <c:v>99615</c:v>
                </c:pt>
                <c:pt idx="5">
                  <c:v>85060</c:v>
                </c:pt>
                <c:pt idx="6">
                  <c:v>78534</c:v>
                </c:pt>
                <c:pt idx="7">
                  <c:v>75292</c:v>
                </c:pt>
                <c:pt idx="8">
                  <c:v>87283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11C-4D02-8963-8B85515A9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992"/>
        <c:axId val="139156800"/>
      </c:lineChart>
      <c:catAx>
        <c:axId val="852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9156800"/>
        <c:crosses val="autoZero"/>
        <c:auto val="1"/>
        <c:lblAlgn val="ctr"/>
        <c:lblOffset val="100"/>
        <c:noMultiLvlLbl val="0"/>
      </c:catAx>
      <c:valAx>
        <c:axId val="139156800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85268992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6'!$B$12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6'!$C$11,'slide 6'!$E$11,'slide 6'!$G$11,'slide 6'!$I$11,'slide 6'!$K$11,'slide 6'!$M$11)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6'!$C$11:$N$11</c15:sqref>
                  </c15:fullRef>
                </c:ext>
              </c:extLst>
            </c:strRef>
          </c:cat>
          <c:val>
            <c:numRef>
              <c:f>('slide 6'!$C$12,'slide 6'!$E$12,'slide 6'!$G$12,'slide 6'!$I$12,'slide 6'!$K$12,'slide 6'!$M$12)</c:f>
              <c:numCache>
                <c:formatCode>0.0</c:formatCode>
                <c:ptCount val="6"/>
                <c:pt idx="0">
                  <c:v>30</c:v>
                </c:pt>
                <c:pt idx="1">
                  <c:v>30.9</c:v>
                </c:pt>
                <c:pt idx="2">
                  <c:v>31.8</c:v>
                </c:pt>
                <c:pt idx="3">
                  <c:v>32.6</c:v>
                </c:pt>
                <c:pt idx="4">
                  <c:v>33.200000000000003</c:v>
                </c:pt>
                <c:pt idx="5">
                  <c:v>30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6'!$C$12:$N$12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F-4ABE-AD56-79C14CC1B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92730880"/>
        <c:axId val="118119744"/>
      </c:barChart>
      <c:catAx>
        <c:axId val="927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8119744"/>
        <c:crosses val="autoZero"/>
        <c:auto val="1"/>
        <c:lblAlgn val="ctr"/>
        <c:lblOffset val="100"/>
        <c:noMultiLvlLbl val="0"/>
      </c:catAx>
      <c:valAx>
        <c:axId val="118119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7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6'!$B$38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6'!$C$37,'slide 6'!$E$37,'slide 6'!$G$37,'slide 6'!$I$37,'slide 6'!$K$37,'slide 6'!$M$37)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6'!$C$37:$N$37</c15:sqref>
                  </c15:fullRef>
                </c:ext>
              </c:extLst>
            </c:strRef>
          </c:cat>
          <c:val>
            <c:numRef>
              <c:f>('slide 6'!$C$38,'slide 6'!$E$38,'slide 6'!$G$38,'slide 6'!$I$38,'slide 6'!$K$38,'slide 6'!$M$38)</c:f>
              <c:numCache>
                <c:formatCode>0.0</c:formatCode>
                <c:ptCount val="6"/>
                <c:pt idx="0">
                  <c:v>30</c:v>
                </c:pt>
                <c:pt idx="1">
                  <c:v>27.9</c:v>
                </c:pt>
                <c:pt idx="2">
                  <c:v>34.4</c:v>
                </c:pt>
                <c:pt idx="3">
                  <c:v>37.1</c:v>
                </c:pt>
                <c:pt idx="4">
                  <c:v>33.799999999999997</c:v>
                </c:pt>
                <c:pt idx="5">
                  <c:v>23.3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6'!$C$38:$N$38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1-4226-901F-BA08D2F91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729344"/>
        <c:axId val="118118592"/>
      </c:barChart>
      <c:catAx>
        <c:axId val="927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8118592"/>
        <c:crosses val="autoZero"/>
        <c:auto val="1"/>
        <c:lblAlgn val="ctr"/>
        <c:lblOffset val="100"/>
        <c:noMultiLvlLbl val="0"/>
      </c:catAx>
      <c:valAx>
        <c:axId val="118118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7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7'!$B$11</c:f>
              <c:strCache>
                <c:ptCount val="1"/>
                <c:pt idx="0">
                  <c:v>2020-Q2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13-4280-989B-161F850AC668}"/>
              </c:ext>
            </c:extLst>
          </c:dPt>
          <c:dPt>
            <c:idx val="20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13-4280-989B-161F850AC6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DE</c:v>
                </c:pt>
                <c:pt idx="1">
                  <c:v>NL</c:v>
                </c:pt>
                <c:pt idx="2">
                  <c:v>DK</c:v>
                </c:pt>
                <c:pt idx="3">
                  <c:v>MT</c:v>
                </c:pt>
                <c:pt idx="4">
                  <c:v>AT</c:v>
                </c:pt>
                <c:pt idx="5">
                  <c:v>FI</c:v>
                </c:pt>
                <c:pt idx="6">
                  <c:v>SE</c:v>
                </c:pt>
                <c:pt idx="7">
                  <c:v>EE</c:v>
                </c:pt>
                <c:pt idx="8">
                  <c:v>IE</c:v>
                </c:pt>
                <c:pt idx="9">
                  <c:v>EU27</c:v>
                </c:pt>
                <c:pt idx="10">
                  <c:v>LV</c:v>
                </c:pt>
                <c:pt idx="11">
                  <c:v>CY</c:v>
                </c:pt>
                <c:pt idx="12">
                  <c:v>LT</c:v>
                </c:pt>
                <c:pt idx="13">
                  <c:v>PL</c:v>
                </c:pt>
                <c:pt idx="14">
                  <c:v>FR</c:v>
                </c:pt>
                <c:pt idx="15">
                  <c:v>HU</c:v>
                </c:pt>
                <c:pt idx="16">
                  <c:v>HR</c:v>
                </c:pt>
                <c:pt idx="17">
                  <c:v>RO</c:v>
                </c:pt>
                <c:pt idx="18">
                  <c:v>CZ</c:v>
                </c:pt>
                <c:pt idx="19">
                  <c:v>LU</c:v>
                </c:pt>
                <c:pt idx="20">
                  <c:v>SI</c:v>
                </c:pt>
                <c:pt idx="21">
                  <c:v>BE</c:v>
                </c:pt>
                <c:pt idx="22">
                  <c:v>PT</c:v>
                </c:pt>
                <c:pt idx="23">
                  <c:v>SK</c:v>
                </c:pt>
                <c:pt idx="24">
                  <c:v>BG</c:v>
                </c:pt>
                <c:pt idx="25">
                  <c:v>ES</c:v>
                </c:pt>
                <c:pt idx="26">
                  <c:v>IT</c:v>
                </c:pt>
                <c:pt idx="27">
                  <c:v>EL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 formatCode="#,##0">
                  <c:v>0</c:v>
                </c:pt>
                <c:pt idx="1">
                  <c:v>60.6</c:v>
                </c:pt>
                <c:pt idx="2">
                  <c:v>52.9</c:v>
                </c:pt>
                <c:pt idx="3">
                  <c:v>47.7</c:v>
                </c:pt>
                <c:pt idx="4">
                  <c:v>47.3</c:v>
                </c:pt>
                <c:pt idx="5">
                  <c:v>43.5</c:v>
                </c:pt>
                <c:pt idx="6">
                  <c:v>39.299999999999997</c:v>
                </c:pt>
                <c:pt idx="7">
                  <c:v>33.799999999999997</c:v>
                </c:pt>
                <c:pt idx="8">
                  <c:v>32.6</c:v>
                </c:pt>
                <c:pt idx="9" formatCode="#,##0">
                  <c:v>30</c:v>
                </c:pt>
                <c:pt idx="10">
                  <c:v>29.9</c:v>
                </c:pt>
                <c:pt idx="11">
                  <c:v>29.5</c:v>
                </c:pt>
                <c:pt idx="12">
                  <c:v>28.2</c:v>
                </c:pt>
                <c:pt idx="13">
                  <c:v>27.9</c:v>
                </c:pt>
                <c:pt idx="14">
                  <c:v>26.5</c:v>
                </c:pt>
                <c:pt idx="15">
                  <c:v>25.7</c:v>
                </c:pt>
                <c:pt idx="16">
                  <c:v>24.4</c:v>
                </c:pt>
                <c:pt idx="17">
                  <c:v>24.4</c:v>
                </c:pt>
                <c:pt idx="18">
                  <c:v>24.1</c:v>
                </c:pt>
                <c:pt idx="19">
                  <c:v>23.3</c:v>
                </c:pt>
                <c:pt idx="20">
                  <c:v>23.3</c:v>
                </c:pt>
                <c:pt idx="21" formatCode="#,##0">
                  <c:v>22</c:v>
                </c:pt>
                <c:pt idx="22" formatCode="#,##0">
                  <c:v>22</c:v>
                </c:pt>
                <c:pt idx="23">
                  <c:v>21.8</c:v>
                </c:pt>
                <c:pt idx="24">
                  <c:v>17.8</c:v>
                </c:pt>
                <c:pt idx="25">
                  <c:v>16.3</c:v>
                </c:pt>
                <c:pt idx="26">
                  <c:v>16.100000000000001</c:v>
                </c:pt>
                <c:pt idx="27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13-4280-989B-161F850AC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741632"/>
        <c:axId val="128934464"/>
      </c:barChart>
      <c:catAx>
        <c:axId val="927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8934464"/>
        <c:crosses val="autoZero"/>
        <c:auto val="1"/>
        <c:lblAlgn val="ctr"/>
        <c:lblOffset val="100"/>
        <c:noMultiLvlLbl val="0"/>
      </c:catAx>
      <c:valAx>
        <c:axId val="128934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27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8'!$B$1:$M$1</c15:sqref>
                  </c15:fullRef>
                </c:ext>
              </c:extLst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21.7</c:v>
                </c:pt>
                <c:pt idx="1">
                  <c:v>20.100000000000001</c:v>
                </c:pt>
                <c:pt idx="2">
                  <c:v>18.100000000000001</c:v>
                </c:pt>
                <c:pt idx="3">
                  <c:v>16.100000000000001</c:v>
                </c:pt>
                <c:pt idx="4">
                  <c:v>14.9</c:v>
                </c:pt>
                <c:pt idx="5">
                  <c:v>16.8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8'!$B$2:$M$2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64-4230-B59E-897B4F526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743168"/>
        <c:axId val="128939072"/>
      </c:barChart>
      <c:catAx>
        <c:axId val="927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28939072"/>
        <c:crosses val="autoZero"/>
        <c:auto val="1"/>
        <c:lblAlgn val="ctr"/>
        <c:lblOffset val="100"/>
        <c:noMultiLvlLbl val="0"/>
      </c:catAx>
      <c:valAx>
        <c:axId val="128939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8'!$B$28:$M$28</c15:sqref>
                  </c15:fullRef>
                </c:ext>
              </c:extLst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15.5</c:v>
                </c:pt>
                <c:pt idx="1">
                  <c:v>13.7</c:v>
                </c:pt>
                <c:pt idx="2">
                  <c:v>10</c:v>
                </c:pt>
                <c:pt idx="3">
                  <c:v>8.1</c:v>
                </c:pt>
                <c:pt idx="4">
                  <c:v>6.5</c:v>
                </c:pt>
                <c:pt idx="5">
                  <c:v>15.6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8'!$B$29:$M$29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98-4643-9300-F0F6B917F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6902400"/>
        <c:axId val="128940800"/>
      </c:barChart>
      <c:catAx>
        <c:axId val="1169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28940800"/>
        <c:crosses val="autoZero"/>
        <c:auto val="1"/>
        <c:lblAlgn val="ctr"/>
        <c:lblOffset val="100"/>
        <c:noMultiLvlLbl val="0"/>
      </c:catAx>
      <c:valAx>
        <c:axId val="1289408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690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9'!$B$1</c:f>
              <c:strCache>
                <c:ptCount val="1"/>
                <c:pt idx="0">
                  <c:v>2020-Q2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88-4ADE-817C-22D243FF95F0}"/>
              </c:ext>
            </c:extLst>
          </c:dPt>
          <c:dPt>
            <c:idx val="18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88-4ADE-817C-22D243FF9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DE</c:v>
                </c:pt>
                <c:pt idx="1">
                  <c:v>ES</c:v>
                </c:pt>
                <c:pt idx="2">
                  <c:v>EL</c:v>
                </c:pt>
                <c:pt idx="3">
                  <c:v>SE</c:v>
                </c:pt>
                <c:pt idx="4">
                  <c:v>FI</c:v>
                </c:pt>
                <c:pt idx="5">
                  <c:v>IT</c:v>
                </c:pt>
                <c:pt idx="6">
                  <c:v>LU</c:v>
                </c:pt>
                <c:pt idx="7">
                  <c:v>LT</c:v>
                </c:pt>
                <c:pt idx="8">
                  <c:v>PT</c:v>
                </c:pt>
                <c:pt idx="9">
                  <c:v>HR</c:v>
                </c:pt>
                <c:pt idx="10">
                  <c:v>FR</c:v>
                </c:pt>
                <c:pt idx="11">
                  <c:v>SK</c:v>
                </c:pt>
                <c:pt idx="12">
                  <c:v>EE</c:v>
                </c:pt>
                <c:pt idx="13">
                  <c:v>LV</c:v>
                </c:pt>
                <c:pt idx="14">
                  <c:v>CY</c:v>
                </c:pt>
                <c:pt idx="15">
                  <c:v>BG</c:v>
                </c:pt>
                <c:pt idx="16">
                  <c:v>EU27</c:v>
                </c:pt>
                <c:pt idx="17">
                  <c:v>IE</c:v>
                </c:pt>
                <c:pt idx="18">
                  <c:v>SI</c:v>
                </c:pt>
                <c:pt idx="19">
                  <c:v>RO</c:v>
                </c:pt>
                <c:pt idx="20">
                  <c:v>BE</c:v>
                </c:pt>
                <c:pt idx="21">
                  <c:v>HU</c:v>
                </c:pt>
                <c:pt idx="22">
                  <c:v>AT</c:v>
                </c:pt>
                <c:pt idx="23">
                  <c:v>DK</c:v>
                </c:pt>
                <c:pt idx="24">
                  <c:v>MT</c:v>
                </c:pt>
                <c:pt idx="25">
                  <c:v>NL</c:v>
                </c:pt>
                <c:pt idx="26">
                  <c:v>PL</c:v>
                </c:pt>
                <c:pt idx="27">
                  <c:v>CZ</c:v>
                </c:pt>
              </c:strCache>
            </c:strRef>
          </c:cat>
          <c:val>
            <c:numRef>
              <c:f>'slide 9'!$B$2:$B$29</c:f>
              <c:numCache>
                <c:formatCode>0.0</c:formatCode>
                <c:ptCount val="28"/>
                <c:pt idx="1">
                  <c:v>39.6</c:v>
                </c:pt>
                <c:pt idx="2">
                  <c:v>36</c:v>
                </c:pt>
                <c:pt idx="3">
                  <c:v>30</c:v>
                </c:pt>
                <c:pt idx="4">
                  <c:v>28.2</c:v>
                </c:pt>
                <c:pt idx="5">
                  <c:v>24.7</c:v>
                </c:pt>
                <c:pt idx="6">
                  <c:v>23.3</c:v>
                </c:pt>
                <c:pt idx="7">
                  <c:v>21.1</c:v>
                </c:pt>
                <c:pt idx="8">
                  <c:v>19.899999999999999</c:v>
                </c:pt>
                <c:pt idx="9">
                  <c:v>19.8</c:v>
                </c:pt>
                <c:pt idx="10">
                  <c:v>19.600000000000001</c:v>
                </c:pt>
                <c:pt idx="11">
                  <c:v>18.5</c:v>
                </c:pt>
                <c:pt idx="12">
                  <c:v>18.399999999999999</c:v>
                </c:pt>
                <c:pt idx="13">
                  <c:v>18.2</c:v>
                </c:pt>
                <c:pt idx="14">
                  <c:v>17.8</c:v>
                </c:pt>
                <c:pt idx="15">
                  <c:v>17</c:v>
                </c:pt>
                <c:pt idx="16">
                  <c:v>16.8</c:v>
                </c:pt>
                <c:pt idx="17">
                  <c:v>16.600000000000001</c:v>
                </c:pt>
                <c:pt idx="18">
                  <c:v>15.6</c:v>
                </c:pt>
                <c:pt idx="19">
                  <c:v>15.4</c:v>
                </c:pt>
                <c:pt idx="20">
                  <c:v>15.3</c:v>
                </c:pt>
                <c:pt idx="21">
                  <c:v>14.7</c:v>
                </c:pt>
                <c:pt idx="22">
                  <c:v>11.7</c:v>
                </c:pt>
                <c:pt idx="23">
                  <c:v>10.8</c:v>
                </c:pt>
                <c:pt idx="24">
                  <c:v>10.8</c:v>
                </c:pt>
                <c:pt idx="25">
                  <c:v>9.5</c:v>
                </c:pt>
                <c:pt idx="26">
                  <c:v>9.5</c:v>
                </c:pt>
                <c:pt idx="27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88-4ADE-817C-22D243FF9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0259968"/>
        <c:axId val="71784064"/>
      </c:barChart>
      <c:catAx>
        <c:axId val="1302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71784064"/>
        <c:crosses val="autoZero"/>
        <c:auto val="1"/>
        <c:lblAlgn val="ctr"/>
        <c:lblOffset val="100"/>
        <c:noMultiLvlLbl val="0"/>
      </c:catAx>
      <c:valAx>
        <c:axId val="717840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025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10'!$B$11,'slide 10'!$D$11,'slide 10'!$F$11,'slide 10'!$H$11,'slide 10'!$J$11,'slide 10'!$L$11)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10'!$B$11:$M$11</c15:sqref>
                  </c15:fullRef>
                </c:ext>
              </c:extLst>
            </c:strRef>
          </c:cat>
          <c:val>
            <c:numRef>
              <c:f>('slide 10'!$B$12,'slide 10'!$D$12,'slide 10'!$F$12,'slide 10'!$H$12,'slide 10'!$J$12,'slide 10'!$L$12)</c:f>
              <c:numCache>
                <c:formatCode>0.0</c:formatCode>
                <c:ptCount val="6"/>
                <c:pt idx="0">
                  <c:v>70.7</c:v>
                </c:pt>
                <c:pt idx="1">
                  <c:v>72</c:v>
                </c:pt>
                <c:pt idx="2">
                  <c:v>72.900000000000006</c:v>
                </c:pt>
                <c:pt idx="3">
                  <c:v>74</c:v>
                </c:pt>
                <c:pt idx="4">
                  <c:v>74.900000000000006</c:v>
                </c:pt>
                <c:pt idx="5">
                  <c:v>71.8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'slide 10'!$B$12:$M$12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B-496F-816F-AF74C1E1E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9096576"/>
        <c:axId val="131571008"/>
      </c:barChart>
      <c:catAx>
        <c:axId val="1390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1571008"/>
        <c:crosses val="autoZero"/>
        <c:auto val="1"/>
        <c:lblAlgn val="ctr"/>
        <c:lblOffset val="100"/>
        <c:noMultiLvlLbl val="0"/>
      </c:catAx>
      <c:valAx>
        <c:axId val="131571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90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29.1.2021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</a:t>
            </a:r>
            <a:r>
              <a:rPr lang="sl-SI" sz="4000" dirty="0" smtClean="0"/>
              <a:t>dela</a:t>
            </a:r>
          </a:p>
          <a:p>
            <a:r>
              <a:rPr lang="sl-SI" sz="2800" dirty="0" smtClean="0"/>
              <a:t>Posvet ŠSD 2021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</a:t>
            </a:r>
            <a:r>
              <a:rPr lang="sl-SI" sz="2800" dirty="0" smtClean="0">
                <a:latin typeface="Calibri" panose="020F0502020204030204" pitchFamily="34" charset="0"/>
              </a:rPr>
              <a:t>25-29 </a:t>
            </a:r>
            <a:r>
              <a:rPr lang="sl-SI" sz="2800" dirty="0">
                <a:latin typeface="Calibri" panose="020F0502020204030204" pitchFamily="34" charset="0"/>
              </a:rPr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- 27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22042"/>
              </p:ext>
            </p:extLst>
          </p:nvPr>
        </p:nvGraphicFramePr>
        <p:xfrm>
          <a:off x="478854" y="1340768"/>
          <a:ext cx="4199508" cy="236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7850"/>
              </p:ext>
            </p:extLst>
          </p:nvPr>
        </p:nvGraphicFramePr>
        <p:xfrm>
          <a:off x="755576" y="4005064"/>
          <a:ext cx="4014192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</a:t>
            </a:r>
            <a:r>
              <a:rPr lang="sl-SI" sz="2800" dirty="0" smtClean="0">
                <a:latin typeface="Calibri" panose="020F0502020204030204" pitchFamily="34" charset="0"/>
              </a:rPr>
              <a:t>25-29 let, </a:t>
            </a:r>
            <a:r>
              <a:rPr lang="sl-SI" sz="2800" dirty="0">
                <a:latin typeface="Calibri" panose="020F0502020204030204" pitchFamily="34" charset="0"/>
              </a:rPr>
              <a:t>v državah članicah </a:t>
            </a:r>
            <a:r>
              <a:rPr lang="sl-SI" sz="2800" dirty="0" smtClean="0">
                <a:latin typeface="Calibri" panose="020F0502020204030204" pitchFamily="34" charset="0"/>
              </a:rPr>
              <a:t>EU-27, 2. </a:t>
            </a:r>
            <a:r>
              <a:rPr lang="sl-SI" sz="2800" dirty="0">
                <a:latin typeface="Calibri" panose="020F0502020204030204" pitchFamily="34" charset="0"/>
              </a:rPr>
              <a:t>četrtletje </a:t>
            </a:r>
            <a:r>
              <a:rPr lang="sl-SI" sz="2800" dirty="0" smtClean="0">
                <a:latin typeface="Calibri" panose="020F0502020204030204" pitchFamily="34" charset="0"/>
              </a:rPr>
              <a:t>2020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772789"/>
              </p:ext>
            </p:extLst>
          </p:nvPr>
        </p:nvGraphicFramePr>
        <p:xfrm>
          <a:off x="277824" y="1988840"/>
          <a:ext cx="77505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</a:t>
            </a:r>
            <a:r>
              <a:rPr lang="sl-SI" sz="2800" dirty="0" smtClean="0">
                <a:latin typeface="Calibri" panose="020F0502020204030204" pitchFamily="34" charset="0"/>
              </a:rPr>
              <a:t>25-29 </a:t>
            </a:r>
            <a:r>
              <a:rPr lang="sl-SI" sz="2800" dirty="0">
                <a:latin typeface="Calibri" panose="020F0502020204030204" pitchFamily="34" charset="0"/>
              </a:rPr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- 27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97219"/>
              </p:ext>
            </p:extLst>
          </p:nvPr>
        </p:nvGraphicFramePr>
        <p:xfrm>
          <a:off x="323528" y="1391507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281971"/>
              </p:ext>
            </p:extLst>
          </p:nvPr>
        </p:nvGraphicFramePr>
        <p:xfrm>
          <a:off x="323528" y="4005064"/>
          <a:ext cx="4176464" cy="27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</a:t>
            </a:r>
            <a:r>
              <a:rPr lang="sl-SI" sz="2800" dirty="0" smtClean="0">
                <a:latin typeface="Calibri" panose="020F0502020204030204" pitchFamily="34" charset="0"/>
              </a:rPr>
              <a:t>25-29 let, </a:t>
            </a:r>
            <a:r>
              <a:rPr lang="sl-SI" sz="2800" dirty="0">
                <a:latin typeface="Calibri" panose="020F0502020204030204" pitchFamily="34" charset="0"/>
              </a:rPr>
              <a:t>v državah članicah </a:t>
            </a:r>
            <a:r>
              <a:rPr lang="sl-SI" sz="2800" dirty="0" smtClean="0">
                <a:latin typeface="Calibri" panose="020F0502020204030204" pitchFamily="34" charset="0"/>
              </a:rPr>
              <a:t>EU-27, 2. </a:t>
            </a:r>
            <a:r>
              <a:rPr lang="sl-SI" sz="2800" dirty="0">
                <a:latin typeface="Calibri" panose="020F0502020204030204" pitchFamily="34" charset="0"/>
              </a:rPr>
              <a:t>četrtletje </a:t>
            </a:r>
            <a:r>
              <a:rPr lang="sl-SI" sz="2800" dirty="0" smtClean="0">
                <a:latin typeface="Calibri" panose="020F0502020204030204" pitchFamily="34" charset="0"/>
              </a:rPr>
              <a:t>2020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77841"/>
              </p:ext>
            </p:extLst>
          </p:nvPr>
        </p:nvGraphicFramePr>
        <p:xfrm>
          <a:off x="193675" y="1772816"/>
          <a:ext cx="754667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 smtClean="0">
                <a:latin typeface="Calibri" panose="020F0502020204030204" pitchFamily="34" charset="0"/>
              </a:rPr>
              <a:t>Brezposelni mladi v starosti od 15 do 29 let, po doseženi izobrazbi</a:t>
            </a:r>
            <a:endParaRPr lang="sl-SI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76958"/>
              </p:ext>
            </p:extLst>
          </p:nvPr>
        </p:nvGraphicFramePr>
        <p:xfrm>
          <a:off x="323528" y="2060848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nižja, srednja poklicna izobrazba </a:t>
            </a: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81227"/>
              </p:ext>
            </p:extLst>
          </p:nvPr>
        </p:nvGraphicFramePr>
        <p:xfrm>
          <a:off x="395536" y="1340763"/>
          <a:ext cx="7416824" cy="5112576"/>
        </p:xfrm>
        <a:graphic>
          <a:graphicData uri="http://schemas.openxmlformats.org/drawingml/2006/table">
            <a:tbl>
              <a:tblPr/>
              <a:tblGrid>
                <a:gridCol w="3474386">
                  <a:extLst>
                    <a:ext uri="{9D8B030D-6E8A-4147-A177-3AD203B41FA5}">
                      <a16:colId xmlns="" xmlns:a16="http://schemas.microsoft.com/office/drawing/2014/main" val="3414212287"/>
                    </a:ext>
                  </a:extLst>
                </a:gridCol>
                <a:gridCol w="1314146">
                  <a:extLst>
                    <a:ext uri="{9D8B030D-6E8A-4147-A177-3AD203B41FA5}">
                      <a16:colId xmlns="" xmlns:a16="http://schemas.microsoft.com/office/drawing/2014/main" val="1967427932"/>
                    </a:ext>
                  </a:extLst>
                </a:gridCol>
                <a:gridCol w="1314146">
                  <a:extLst>
                    <a:ext uri="{9D8B030D-6E8A-4147-A177-3AD203B41FA5}">
                      <a16:colId xmlns="" xmlns:a16="http://schemas.microsoft.com/office/drawing/2014/main" val="3873302049"/>
                    </a:ext>
                  </a:extLst>
                </a:gridCol>
                <a:gridCol w="1314146">
                  <a:extLst>
                    <a:ext uri="{9D8B030D-6E8A-4147-A177-3AD203B41FA5}">
                      <a16:colId xmlns="" xmlns:a16="http://schemas.microsoft.com/office/drawing/2014/main" val="2057769502"/>
                    </a:ext>
                  </a:extLst>
                </a:gridCol>
              </a:tblGrid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2688240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prodajalec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7928014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0473815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pomočnik v biotehniki in oskrbi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9546014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 hotelir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3022363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slaščičar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4557898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avtoserviser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3077612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0423923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1458629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113158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482000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obdelovalec lesa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983633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pomočnik v tehnoloških procesih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9584968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pomočnik peka in slaščičarja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8888154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bolničar-negovalec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4416403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cvetličar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3540368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gospodar na podeželju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448506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6777325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avtokaroserist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1506716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mehatronik operater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825820"/>
                  </a:ext>
                </a:extLst>
              </a:tr>
              <a:tr h="24345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elektrikar elektronik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85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 smtClean="0">
                <a:latin typeface="Calibri" panose="020F0502020204030204" pitchFamily="34" charset="0"/>
              </a:rPr>
              <a:t>Prijavljeni prvi iskalci zaposlitve – srednja splošna in strokovna izobrazba</a:t>
            </a:r>
            <a:endParaRPr lang="sl-SI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27593"/>
              </p:ext>
            </p:extLst>
          </p:nvPr>
        </p:nvGraphicFramePr>
        <p:xfrm>
          <a:off x="467544" y="1412776"/>
          <a:ext cx="7416825" cy="4896549"/>
        </p:xfrm>
        <a:graphic>
          <a:graphicData uri="http://schemas.openxmlformats.org/drawingml/2006/table">
            <a:tbl>
              <a:tblPr/>
              <a:tblGrid>
                <a:gridCol w="3807075">
                  <a:extLst>
                    <a:ext uri="{9D8B030D-6E8A-4147-A177-3AD203B41FA5}">
                      <a16:colId xmlns="" xmlns:a16="http://schemas.microsoft.com/office/drawing/2014/main" val="3794204286"/>
                    </a:ext>
                  </a:extLst>
                </a:gridCol>
                <a:gridCol w="1203250">
                  <a:extLst>
                    <a:ext uri="{9D8B030D-6E8A-4147-A177-3AD203B41FA5}">
                      <a16:colId xmlns="" xmlns:a16="http://schemas.microsoft.com/office/drawing/2014/main" val="1473014187"/>
                    </a:ext>
                  </a:extLst>
                </a:gridCol>
                <a:gridCol w="1203250">
                  <a:extLst>
                    <a:ext uri="{9D8B030D-6E8A-4147-A177-3AD203B41FA5}">
                      <a16:colId xmlns="" xmlns:a16="http://schemas.microsoft.com/office/drawing/2014/main" val="3490538392"/>
                    </a:ext>
                  </a:extLst>
                </a:gridCol>
                <a:gridCol w="1203250">
                  <a:extLst>
                    <a:ext uri="{9D8B030D-6E8A-4147-A177-3AD203B41FA5}">
                      <a16:colId xmlns="" xmlns:a16="http://schemas.microsoft.com/office/drawing/2014/main" val="1445859911"/>
                    </a:ext>
                  </a:extLst>
                </a:gridCol>
              </a:tblGrid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0654443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gimnazija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3998801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računalništva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893281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vzgojitelj predšolskih otrok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1458234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medijski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7294392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strojni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1742813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gastronomsko-turistični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8407033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kozmetični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3409655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aranžerski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8738548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0512212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0907513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gradbeni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2659119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2689653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oblikovanja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4732166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mehatronike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993374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4586819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okoljevarstveni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6117021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zdravstvene nege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286264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4619151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predšolska vzgoja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983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terciarna izobrazba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28424"/>
              </p:ext>
            </p:extLst>
          </p:nvPr>
        </p:nvGraphicFramePr>
        <p:xfrm>
          <a:off x="395536" y="1401763"/>
          <a:ext cx="7488833" cy="3793952"/>
        </p:xfrm>
        <a:graphic>
          <a:graphicData uri="http://schemas.openxmlformats.org/drawingml/2006/table">
            <a:tbl>
              <a:tblPr/>
              <a:tblGrid>
                <a:gridCol w="3334247">
                  <a:extLst>
                    <a:ext uri="{9D8B030D-6E8A-4147-A177-3AD203B41FA5}">
                      <a16:colId xmlns="" xmlns:a16="http://schemas.microsoft.com/office/drawing/2014/main" val="184226027"/>
                    </a:ext>
                  </a:extLst>
                </a:gridCol>
                <a:gridCol w="1384862">
                  <a:extLst>
                    <a:ext uri="{9D8B030D-6E8A-4147-A177-3AD203B41FA5}">
                      <a16:colId xmlns="" xmlns:a16="http://schemas.microsoft.com/office/drawing/2014/main" val="119002195"/>
                    </a:ext>
                  </a:extLst>
                </a:gridCol>
                <a:gridCol w="1384862">
                  <a:extLst>
                    <a:ext uri="{9D8B030D-6E8A-4147-A177-3AD203B41FA5}">
                      <a16:colId xmlns="" xmlns:a16="http://schemas.microsoft.com/office/drawing/2014/main" val="3941445633"/>
                    </a:ext>
                  </a:extLst>
                </a:gridCol>
                <a:gridCol w="1384862">
                  <a:extLst>
                    <a:ext uri="{9D8B030D-6E8A-4147-A177-3AD203B41FA5}">
                      <a16:colId xmlns="" xmlns:a16="http://schemas.microsoft.com/office/drawing/2014/main" val="2841303677"/>
                    </a:ext>
                  </a:extLst>
                </a:gridCol>
              </a:tblGrid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0967595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diplomirani ekonomist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0033589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122252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magister ekonomskih in poslovnih 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5657067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magister prava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4860910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poslovni sekretar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7535972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inženir medijske produkcije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1841863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diplomirani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dizajner</a:t>
                      </a:r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0972029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magister inženir arhitekture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605581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diplomirani anglist (UN) in ...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149589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diplomirani organizator turizma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1504646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inženir informatike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5741230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diplomant upravnih ved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7545008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diplomirani zdravstvenik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4965418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doktor medicine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4363569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magister psihologije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472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 smtClean="0">
                <a:latin typeface="Calibri" panose="020F0502020204030204" pitchFamily="34" charset="0"/>
              </a:rPr>
              <a:t>Prosta delovna mesta, 2014 – 2020*</a:t>
            </a: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  <a:endParaRPr lang="sl-SI" sz="14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407722"/>
              </p:ext>
            </p:extLst>
          </p:nvPr>
        </p:nvGraphicFramePr>
        <p:xfrm>
          <a:off x="323528" y="1401762"/>
          <a:ext cx="6984776" cy="397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sz="2800" dirty="0" smtClean="0">
                <a:latin typeface="Calibri" panose="020F0502020204030204" pitchFamily="34" charset="0"/>
              </a:rPr>
              <a:t>Prosta delovna mesta po področjih dejavnosti</a:t>
            </a:r>
            <a:endParaRPr lang="sl-SI" sz="2800" dirty="0">
              <a:latin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0" y="1412776"/>
            <a:ext cx="7239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>
                <a:latin typeface="Calibri" panose="020F0502020204030204" pitchFamily="34" charset="0"/>
              </a:rPr>
              <a:t>Gibanje registrirane brezposelnosti</a:t>
            </a:r>
            <a:endParaRPr lang="sl-SI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161178"/>
              </p:ext>
            </p:extLst>
          </p:nvPr>
        </p:nvGraphicFramePr>
        <p:xfrm>
          <a:off x="444500" y="1556792"/>
          <a:ext cx="75118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 smtClean="0">
                <a:latin typeface="Calibri" panose="020F0502020204030204" pitchFamily="34" charset="0"/>
              </a:rPr>
              <a:t>Stopnja registrirane brezposelnosti po statističnih regijah, oktober 2020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Vir podatkov o delovno aktivnem prebivalstvu je SURS, vir podatkov o registrirani brezposelnosti je ZRSZ. </a:t>
            </a:r>
            <a:endParaRPr lang="sl-SI" sz="1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639616" y="486916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Slovenija: 8,7 %</a:t>
            </a:r>
            <a:endParaRPr lang="sl-SI" sz="1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2" y="1801450"/>
            <a:ext cx="6255560" cy="422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 smtClean="0"/>
              <a:t>(vir: LFS, Eurostat)</a:t>
            </a:r>
            <a:endParaRPr lang="sl-SI" sz="12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15998"/>
              </p:ext>
            </p:extLst>
          </p:nvPr>
        </p:nvGraphicFramePr>
        <p:xfrm>
          <a:off x="683568" y="1391507"/>
          <a:ext cx="4392488" cy="225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743154"/>
              </p:ext>
            </p:extLst>
          </p:nvPr>
        </p:nvGraphicFramePr>
        <p:xfrm>
          <a:off x="65727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</a:t>
            </a:r>
            <a:r>
              <a:rPr lang="sl-SI" sz="2800" dirty="0" smtClean="0">
                <a:latin typeface="Calibri" panose="020F0502020204030204" pitchFamily="34" charset="0"/>
              </a:rPr>
              <a:t>let, v državah članicah EU-27, 2. četrtletje 2020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46119"/>
              </p:ext>
            </p:extLst>
          </p:nvPr>
        </p:nvGraphicFramePr>
        <p:xfrm>
          <a:off x="107504" y="1916832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>
                <a:latin typeface="Calibri" panose="020F0502020204030204" pitchFamily="34" charset="0"/>
              </a:rPr>
              <a:t>Stopnja brezposelnosti mladih, 15-24 </a:t>
            </a:r>
            <a:r>
              <a:rPr lang="sl-SI" sz="2800" dirty="0">
                <a:latin typeface="Calibri" panose="020F0502020204030204" pitchFamily="34" charset="0"/>
              </a:rPr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15558"/>
              </p:ext>
            </p:extLst>
          </p:nvPr>
        </p:nvGraphicFramePr>
        <p:xfrm>
          <a:off x="618294" y="1373219"/>
          <a:ext cx="4393746" cy="223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971889"/>
              </p:ext>
            </p:extLst>
          </p:nvPr>
        </p:nvGraphicFramePr>
        <p:xfrm>
          <a:off x="618294" y="37954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</a:t>
            </a:r>
            <a:r>
              <a:rPr lang="sl-SI" sz="2800" dirty="0" smtClean="0"/>
              <a:t>mladih, 15-24 let, v državah članicah EU-27, 2. četrtletje 2020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417707"/>
              </p:ext>
            </p:extLst>
          </p:nvPr>
        </p:nvGraphicFramePr>
        <p:xfrm>
          <a:off x="190258" y="1916832"/>
          <a:ext cx="762210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8860</TotalTime>
  <Words>659</Words>
  <Application>Microsoft Office PowerPoint</Application>
  <PresentationFormat>Diaprojekcija na zaslonu (4:3)</PresentationFormat>
  <Paragraphs>268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1_Default Design</vt:lpstr>
      <vt:lpstr>Zavod RS za zaposlovanje </vt:lpstr>
      <vt:lpstr>Prosta delovna mesta, 2014 – 2020* </vt:lpstr>
      <vt:lpstr>Prosta delovna mesta po področjih dejavnosti</vt:lpstr>
      <vt:lpstr>Gibanje registrirane brezposelnosti</vt:lpstr>
      <vt:lpstr>Stopnja registrirane brezposelnosti po statističnih regijah, oktober 2020</vt:lpstr>
      <vt:lpstr>Stopnja zaposlenosti mladih, 15-24 let (vir: LFS, Eurostat)</vt:lpstr>
      <vt:lpstr>Stopnja zaposlenosti mladih, 15-24 let, v državah članicah EU-27, 2. četrtletje 2020 (vir: LFS, Eurostat)</vt:lpstr>
      <vt:lpstr>Stopnja brezposelnosti mladih, 15-24 let (vir: LFS, Eurostat)</vt:lpstr>
      <vt:lpstr>Stopnja brezposelnosti mladih, 15-24 let, v državah članicah EU-27, 2. četrtletje 2020 (vir: LFS, Eurostat)</vt:lpstr>
      <vt:lpstr>Stopnja zaposlenosti mladih, 25-29 let (vir: LFS, Eurostat)</vt:lpstr>
      <vt:lpstr>Stopnja zaposlenosti mladih, 25-29 let, v državah članicah EU-27, 2. četrtletje 2020 (vir: LFS, Eurostat)</vt:lpstr>
      <vt:lpstr>Stopnja brezposelnosti mladih, 25-29 let (vir: LFS, Eurostat)</vt:lpstr>
      <vt:lpstr>Stopnja brezposelnosti mladih, 25-29 let, v državah članicah EU-27, 2. četrtletje 2020 (vir: LFS, Eurostat)</vt:lpstr>
      <vt:lpstr>Brezposelni mladi v starosti od 15 do 29 let, po doseženi izobrazbi</vt:lpstr>
      <vt:lpstr>Prijavljeni prvi iskalci zaposlitve – nižja, srednja poklicna izobrazba  </vt:lpstr>
      <vt:lpstr>Prijavljeni prvi iskalci zaposlitve – srednja splošna in strokovna izobrazba</vt:lpstr>
      <vt:lpstr>Prijavljeni prvi iskalci zaposlitve – terciarna izobrazba</vt:lpstr>
    </vt:vector>
  </TitlesOfParts>
  <Company>Futura DDB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Zlata</cp:lastModifiedBy>
  <cp:revision>600</cp:revision>
  <dcterms:created xsi:type="dcterms:W3CDTF">2008-05-27T07:51:22Z</dcterms:created>
  <dcterms:modified xsi:type="dcterms:W3CDTF">2021-01-29T07:04:38Z</dcterms:modified>
</cp:coreProperties>
</file>