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6" r:id="rId2"/>
    <p:sldId id="375" r:id="rId3"/>
    <p:sldId id="374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71" r:id="rId12"/>
    <p:sldId id="367" r:id="rId13"/>
    <p:sldId id="368" r:id="rId14"/>
    <p:sldId id="369" r:id="rId15"/>
    <p:sldId id="370" r:id="rId16"/>
    <p:sldId id="373" r:id="rId17"/>
    <p:sldId id="272" r:id="rId18"/>
  </p:sldIdLst>
  <p:sldSz cx="9144000" cy="6858000" type="screen4x3"/>
  <p:notesSz cx="6797675" cy="992822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FF"/>
    <a:srgbClr val="99FFCC"/>
    <a:srgbClr val="FFFF99"/>
    <a:srgbClr val="FF99FF"/>
    <a:srgbClr val="FFCC99"/>
    <a:srgbClr val="66CCFF"/>
    <a:srgbClr val="BED600"/>
    <a:srgbClr val="FF66FF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Svetel slog 3 – poudarek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505" autoAdjust="0"/>
  </p:normalViewPr>
  <p:slideViewPr>
    <p:cSldViewPr>
      <p:cViewPr varScale="1">
        <p:scale>
          <a:sx n="65" d="100"/>
          <a:sy n="65" d="100"/>
        </p:scale>
        <p:origin x="-145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F086AA-A401-49F0-900B-5A608562332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4016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2E7005-F87A-4F3C-9833-46D8303552DE}" type="datetimeFigureOut">
              <a:rPr lang="sl-SI"/>
              <a:pPr>
                <a:defRPr/>
              </a:pPr>
              <a:t>25.1.2019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C2915B-30BF-4AF5-9E49-AB3BCAA7150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37853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915B-30BF-4AF5-9E49-AB3BCAA71505}" type="slidenum">
              <a:rPr lang="sl-SI" altLang="en-US" smtClean="0"/>
              <a:pPr/>
              <a:t>4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235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915B-30BF-4AF5-9E49-AB3BCAA71505}" type="slidenum">
              <a:rPr lang="sl-SI" altLang="en-US" smtClean="0"/>
              <a:pPr/>
              <a:t>17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349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3175" y="3429000"/>
            <a:ext cx="9144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439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85EA3-69B7-460A-A52A-316277B551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785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129463" y="115888"/>
            <a:ext cx="1763712" cy="6408737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835150" y="115888"/>
            <a:ext cx="5141913" cy="64087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B8216-DDC4-4E05-86D2-73BF499519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75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1655" cy="6492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052513"/>
            <a:ext cx="8641655" cy="497626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F3966-7DB7-4805-83A4-E854597D54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73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150" y="1709738"/>
            <a:ext cx="66754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835150" y="4589463"/>
            <a:ext cx="66754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16D63-79BD-474C-BB54-D8B332E196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678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1520" y="1052513"/>
            <a:ext cx="4176464" cy="4896767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788024" y="1052513"/>
            <a:ext cx="4105151" cy="4896767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26E8-5944-491A-B016-CB64611A52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73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365125"/>
            <a:ext cx="8641653" cy="1325563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51521" y="1681163"/>
            <a:ext cx="41764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51521" y="2505075"/>
            <a:ext cx="4176463" cy="3516213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788024" y="1681163"/>
            <a:ext cx="41051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788024" y="2505075"/>
            <a:ext cx="4105150" cy="3516213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D6636-AB22-405F-88DD-90DB556171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75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-3175" y="0"/>
            <a:ext cx="9144000" cy="1268413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1655" cy="1080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C1CB-E70E-4ECF-BF0E-CB0F14E3DA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1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3175" y="0"/>
            <a:ext cx="9144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835150" y="1709738"/>
            <a:ext cx="667543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1835150" y="4589463"/>
            <a:ext cx="66754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4143-5CC3-463C-8688-0BA4FA0261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012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9D4C-E269-43A2-B5C0-781191C365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4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067EF-6F16-4556-AEF5-2F76CA40AF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606060"/>
                </a:solidFill>
              </a:defRPr>
            </a:lvl1pPr>
          </a:lstStyle>
          <a:p>
            <a:fld id="{95ED7EE5-3F33-4A02-A588-D6FD9F803BA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31" name="Rectangle 5"/>
          <p:cNvSpPr>
            <a:spLocks noChangeArrowheads="1"/>
          </p:cNvSpPr>
          <p:nvPr userDrawn="1"/>
        </p:nvSpPr>
        <p:spPr bwMode="auto">
          <a:xfrm>
            <a:off x="-3175" y="6165850"/>
            <a:ext cx="9144000" cy="69215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pic>
        <p:nvPicPr>
          <p:cNvPr id="1032" name="Slika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7613"/>
            <a:ext cx="8651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92" r:id="rId3"/>
    <p:sldLayoutId id="2147483693" r:id="rId4"/>
    <p:sldLayoutId id="2147483694" r:id="rId5"/>
    <p:sldLayoutId id="2147483700" r:id="rId6"/>
    <p:sldLayoutId id="2147483701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06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6D8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4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zs.si/vajenist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ana.zemva.novak@gzs.si" TargetMode="External"/><Relationship Id="rId4" Type="http://schemas.openxmlformats.org/officeDocument/2006/relationships/hyperlink" Target="mailto:andreja.sever@gzs.s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slov 2"/>
          <p:cNvSpPr>
            <a:spLocks noGrp="1"/>
          </p:cNvSpPr>
          <p:nvPr>
            <p:ph type="subTitle" idx="4294967295"/>
          </p:nvPr>
        </p:nvSpPr>
        <p:spPr>
          <a:xfrm>
            <a:off x="467544" y="1772816"/>
            <a:ext cx="7848972" cy="1320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l-SI" altLang="sl-SI" b="1" dirty="0" smtClean="0"/>
              <a:t>SREČANJA SVETOVALNIH DELAVCEV OSNOVNIH IN SREDNJIH ŠOL</a:t>
            </a:r>
          </a:p>
          <a:p>
            <a:pPr marL="0" indent="0" algn="ctr" eaLnBrk="1" hangingPunct="1">
              <a:buFontTx/>
              <a:buNone/>
            </a:pPr>
            <a:endParaRPr lang="sl-SI" altLang="sl-SI" b="1" dirty="0"/>
          </a:p>
          <a:p>
            <a:pPr marL="0" indent="0" algn="ctr" eaLnBrk="1" hangingPunct="1">
              <a:buFontTx/>
              <a:buNone/>
            </a:pPr>
            <a:endParaRPr lang="sl-SI" altLang="sl-SI" b="1" dirty="0" smtClean="0"/>
          </a:p>
          <a:p>
            <a:pPr marL="0" indent="0" algn="ctr" eaLnBrk="1" hangingPunct="1">
              <a:buFontTx/>
              <a:buNone/>
            </a:pPr>
            <a:r>
              <a:rPr lang="sl-SI" altLang="sl-SI" b="1" dirty="0" smtClean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353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7465"/>
            <a:ext cx="8641655" cy="649287"/>
          </a:xfrm>
        </p:spPr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1655" cy="4471988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SAVINJSKA REGIJA: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STEKLAR</a:t>
            </a:r>
            <a:r>
              <a:rPr lang="sl-SI" sz="2000" dirty="0">
                <a:solidFill>
                  <a:schemeClr val="tx1"/>
                </a:solidFill>
              </a:rPr>
              <a:t>: Šolski center Rogaška Slatina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MEHANIK</a:t>
            </a:r>
            <a:r>
              <a:rPr lang="sl-SI" sz="2000" dirty="0">
                <a:solidFill>
                  <a:schemeClr val="tx1"/>
                </a:solidFill>
              </a:rPr>
              <a:t>: Šolski center Velenje, Strojna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ELEKTRIKAR: </a:t>
            </a:r>
            <a:r>
              <a:rPr lang="sl-SI" sz="2000" dirty="0">
                <a:solidFill>
                  <a:schemeClr val="tx1"/>
                </a:solidFill>
              </a:rPr>
              <a:t>Šolski center Velenje, Elektro in računalniška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POSAVSKA REGIJA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 MEHANIK: </a:t>
            </a:r>
            <a:r>
              <a:rPr lang="sl-SI" sz="2000" dirty="0">
                <a:solidFill>
                  <a:schemeClr val="tx1"/>
                </a:solidFill>
              </a:rPr>
              <a:t>Šolski center Krško – Sevnica, Srednja poklicna in strokovna šola Krško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33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7465"/>
            <a:ext cx="8641655" cy="649287"/>
          </a:xfrm>
        </p:spPr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95536" y="1772816"/>
            <a:ext cx="84976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000" b="1" dirty="0">
                <a:solidFill>
                  <a:srgbClr val="0070C0"/>
                </a:solidFill>
              </a:rPr>
              <a:t>GORENJSKA </a:t>
            </a:r>
            <a:r>
              <a:rPr lang="sl-SI" sz="2000" b="1" dirty="0" smtClean="0">
                <a:solidFill>
                  <a:srgbClr val="0070C0"/>
                </a:solidFill>
              </a:rPr>
              <a:t>REGIJA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 smtClean="0"/>
              <a:t>OBLIKOVALEC </a:t>
            </a:r>
            <a:r>
              <a:rPr lang="sl-SI" sz="2000" b="1" dirty="0"/>
              <a:t>KOVIN – ORODJAR: </a:t>
            </a:r>
            <a:r>
              <a:rPr lang="sl-SI" sz="2000" dirty="0"/>
              <a:t>Šolski center Škofja Loka, Srednja šola za strojništvo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/>
              <a:t>MIZAR</a:t>
            </a:r>
            <a:r>
              <a:rPr lang="sl-SI" sz="2000" dirty="0"/>
              <a:t>: Šolski center Škofja Loka, Srednja šola za lesarstvo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/>
              <a:t>SLIKOPLESKAR:</a:t>
            </a:r>
            <a:r>
              <a:rPr lang="sl-SI" sz="2000" dirty="0"/>
              <a:t> Šolski center Kranj, Srednja ekonomska, storitvena in gradbena šola, Kranj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/>
              <a:t>ZIDAR: </a:t>
            </a:r>
            <a:r>
              <a:rPr lang="sl-SI" sz="2000" dirty="0"/>
              <a:t>Šolski center Kranj, Srednja ekonomska, storitvena in gradbena šola, Kranj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/>
              <a:t>ELEKTRIKAR: </a:t>
            </a:r>
            <a:r>
              <a:rPr lang="sl-SI" sz="2000" dirty="0"/>
              <a:t>Šolski center Kranj, Srednja tehniška šola, Kranj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/>
              <a:t>STROJNI MEHANIK: </a:t>
            </a:r>
            <a:r>
              <a:rPr lang="sl-SI" sz="2000" dirty="0"/>
              <a:t>Šolski center Škofja Loka, Srednja šola za strojništvo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1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VAJENIŠTVO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765175"/>
            <a:ext cx="8641655" cy="489607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GORIŠKA </a:t>
            </a:r>
            <a:r>
              <a:rPr lang="sl-SI" sz="2000" b="1" dirty="0" smtClean="0">
                <a:solidFill>
                  <a:srgbClr val="0070C0"/>
                </a:solidFill>
              </a:rPr>
              <a:t>REGIJA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OBLIKOVALEC </a:t>
            </a:r>
            <a:r>
              <a:rPr lang="sl-SI" sz="2000" b="1" dirty="0">
                <a:solidFill>
                  <a:schemeClr val="tx1"/>
                </a:solidFill>
              </a:rPr>
              <a:t>KOVIN – ORODJAR: </a:t>
            </a:r>
            <a:r>
              <a:rPr lang="sl-SI" sz="2000" dirty="0">
                <a:solidFill>
                  <a:schemeClr val="tx1"/>
                </a:solidFill>
              </a:rPr>
              <a:t>Šolski center Nova Gorica, Strojna, prometna in lesarska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MIZAR</a:t>
            </a:r>
            <a:r>
              <a:rPr lang="sl-SI" sz="2000" b="1" dirty="0">
                <a:solidFill>
                  <a:schemeClr val="tx1"/>
                </a:solidFill>
              </a:rPr>
              <a:t>: </a:t>
            </a:r>
            <a:r>
              <a:rPr lang="sl-SI" sz="2000" dirty="0">
                <a:solidFill>
                  <a:schemeClr val="tx1"/>
                </a:solidFill>
              </a:rPr>
              <a:t>Šolski center Nova Gorica, Strojna, prometna in lesarska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JUGOVZHODNA </a:t>
            </a:r>
            <a:r>
              <a:rPr lang="sl-SI" sz="2000" b="1" dirty="0">
                <a:solidFill>
                  <a:srgbClr val="0070C0"/>
                </a:solidFill>
              </a:rPr>
              <a:t>SLOVENIJA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strojna šola 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MIZAR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gradbena, lesarska in vzgojiteljska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ZIDAR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gradbena, lesarska in vzgojiteljska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MEHATRONIK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OPERATER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elektro šola in tehniška gimnazija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MEHANIK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strojna šola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980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KOROŠKA </a:t>
            </a:r>
            <a:r>
              <a:rPr lang="sl-SI" sz="2000" b="1" dirty="0">
                <a:solidFill>
                  <a:srgbClr val="0070C0"/>
                </a:solidFill>
              </a:rPr>
              <a:t>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 smtClean="0">
                <a:solidFill>
                  <a:schemeClr val="tx1"/>
                </a:solidFill>
              </a:rPr>
              <a:t>MIZAR</a:t>
            </a:r>
            <a:r>
              <a:rPr lang="sl-SI" sz="2000" dirty="0">
                <a:solidFill>
                  <a:schemeClr val="tx1"/>
                </a:solidFill>
              </a:rPr>
              <a:t>: Šolski center Slovenj Gradec, Srednja šola Slovenj Gradec in Muta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/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b="1" dirty="0">
                <a:solidFill>
                  <a:srgbClr val="0070C0"/>
                </a:solidFill>
              </a:rPr>
              <a:t>OBALNO-KRAŠKA 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GASTRONOMSKE IN HOTELIRSKE STORITVE: </a:t>
            </a:r>
            <a:r>
              <a:rPr lang="sl-SI" sz="2000" dirty="0">
                <a:solidFill>
                  <a:schemeClr val="tx1"/>
                </a:solidFill>
              </a:rPr>
              <a:t>Srednja šola Izola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b="1" dirty="0">
                <a:solidFill>
                  <a:schemeClr val="tx1"/>
                </a:solidFill>
              </a:rPr>
              <a:t>MEHATRONIK OPERATER: </a:t>
            </a:r>
            <a:r>
              <a:rPr lang="sl-SI" sz="2000" dirty="0">
                <a:solidFill>
                  <a:schemeClr val="tx1"/>
                </a:solidFill>
              </a:rPr>
              <a:t>Srednja tehniška šola Koper</a:t>
            </a:r>
          </a:p>
        </p:txBody>
      </p:sp>
    </p:spTree>
    <p:extLst>
      <p:ext uri="{BB962C8B-B14F-4D97-AF65-F5344CB8AC3E}">
        <p14:creationId xmlns:p14="http://schemas.microsoft.com/office/powerpoint/2010/main" val="34096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OSREDNJESLOVENSKA </a:t>
            </a:r>
            <a:r>
              <a:rPr lang="sl-SI" sz="2000" b="1" dirty="0">
                <a:solidFill>
                  <a:srgbClr val="0070C0"/>
                </a:solidFill>
              </a:rPr>
              <a:t>REGIJA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MEHATRONIK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OPERATER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KAMNOSEK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ZIDAR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PAPIRNIČAR: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</a:rPr>
              <a:t>Strokovno izobraževalni center, Ljubljana Bežigrad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05248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PODRAVSKA </a:t>
            </a:r>
            <a:r>
              <a:rPr lang="sl-SI" sz="2000" b="1" dirty="0">
                <a:solidFill>
                  <a:srgbClr val="0070C0"/>
                </a:solidFill>
              </a:rPr>
              <a:t>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ORODJAR: </a:t>
            </a:r>
            <a:r>
              <a:rPr lang="sl-SI" sz="2000" dirty="0">
                <a:solidFill>
                  <a:schemeClr val="tx1"/>
                </a:solidFill>
              </a:rPr>
              <a:t>Tehniški šolski center Maribor, Srednja strojna šola </a:t>
            </a:r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b="1" dirty="0" smtClean="0">
                <a:solidFill>
                  <a:schemeClr val="tx1"/>
                </a:solidFill>
              </a:rPr>
              <a:t>SLIKOPLESKAR</a:t>
            </a:r>
            <a:r>
              <a:rPr lang="sl-SI" sz="2000" b="1" dirty="0">
                <a:solidFill>
                  <a:schemeClr val="tx1"/>
                </a:solidFill>
              </a:rPr>
              <a:t>: </a:t>
            </a:r>
            <a:r>
              <a:rPr lang="sl-SI" sz="2000" dirty="0">
                <a:solidFill>
                  <a:schemeClr val="tx1"/>
                </a:solidFill>
              </a:rPr>
              <a:t>Srednja gradbena šola in gimnazija </a:t>
            </a:r>
            <a:r>
              <a:rPr lang="sl-SI" sz="2000" dirty="0" smtClean="0">
                <a:solidFill>
                  <a:schemeClr val="tx1"/>
                </a:solidFill>
              </a:rPr>
              <a:t>Maribor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KLEPAR </a:t>
            </a:r>
            <a:r>
              <a:rPr lang="sl-SI" sz="2000" b="1" dirty="0">
                <a:solidFill>
                  <a:schemeClr val="tx1"/>
                </a:solidFill>
              </a:rPr>
              <a:t>– KROVEC: </a:t>
            </a:r>
            <a:r>
              <a:rPr lang="sl-SI" sz="2000" dirty="0">
                <a:solidFill>
                  <a:schemeClr val="tx1"/>
                </a:solidFill>
              </a:rPr>
              <a:t>Šolskem centru Ptuj, Strojna šola </a:t>
            </a:r>
            <a:r>
              <a:rPr lang="sl-SI" sz="2000" dirty="0" smtClean="0">
                <a:solidFill>
                  <a:schemeClr val="tx1"/>
                </a:solidFill>
              </a:rPr>
              <a:t>Ptuj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POMURSKA </a:t>
            </a:r>
            <a:r>
              <a:rPr lang="sl-SI" sz="2000" b="1" dirty="0">
                <a:solidFill>
                  <a:srgbClr val="0070C0"/>
                </a:solidFill>
              </a:rPr>
              <a:t>REGIJA: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 GASTRONOMSKE IN HOTELIRSKE STORITVE: </a:t>
            </a:r>
            <a:r>
              <a:rPr lang="sl-SI" sz="2000" dirty="0">
                <a:solidFill>
                  <a:schemeClr val="tx1"/>
                </a:solidFill>
              </a:rPr>
              <a:t>Srednja šola za gostinstvo in turizem Radenci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255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SAVINJSKA </a:t>
            </a:r>
            <a:r>
              <a:rPr lang="sl-SI" sz="2000" b="1" dirty="0">
                <a:solidFill>
                  <a:srgbClr val="0070C0"/>
                </a:solidFill>
              </a:rPr>
              <a:t>REGIJA: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STEKLAR</a:t>
            </a:r>
            <a:r>
              <a:rPr lang="sl-SI" sz="2000" dirty="0">
                <a:solidFill>
                  <a:schemeClr val="tx1"/>
                </a:solidFill>
              </a:rPr>
              <a:t>: Šolski center Rogaška Slatina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MEHANIK</a:t>
            </a:r>
            <a:r>
              <a:rPr lang="sl-SI" sz="2000" dirty="0">
                <a:solidFill>
                  <a:schemeClr val="tx1"/>
                </a:solidFill>
              </a:rPr>
              <a:t>: Šolski center Velenje, Strojna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ELEKTRIKAR: </a:t>
            </a:r>
            <a:r>
              <a:rPr lang="sl-SI" sz="2000" dirty="0">
                <a:solidFill>
                  <a:schemeClr val="tx1"/>
                </a:solidFill>
              </a:rPr>
              <a:t>Šolski center Velenje, Elektro in računalniška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POSAVSKA REGIJA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 MEHANIK: </a:t>
            </a:r>
            <a:r>
              <a:rPr lang="sl-SI" sz="2000" dirty="0">
                <a:solidFill>
                  <a:schemeClr val="tx1"/>
                </a:solidFill>
              </a:rPr>
              <a:t>Šolski center Krško – Sevnica, Srednja poklicna in strokovna šola Krško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362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informacij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sl-SI" sz="2400" b="1" dirty="0">
                <a:solidFill>
                  <a:schemeClr val="tx1"/>
                </a:solidFill>
              </a:rPr>
              <a:t>GZS</a:t>
            </a:r>
          </a:p>
          <a:p>
            <a:pPr marL="0" indent="0">
              <a:buNone/>
              <a:defRPr/>
            </a:pPr>
            <a:r>
              <a:rPr lang="sl-SI" sz="2000" dirty="0">
                <a:solidFill>
                  <a:schemeClr val="tx1"/>
                </a:solidFill>
              </a:rPr>
              <a:t>Spletne strani GZS: </a:t>
            </a:r>
            <a:r>
              <a:rPr lang="sl-SI" sz="2000" dirty="0">
                <a:hlinkClick r:id="rId3"/>
              </a:rPr>
              <a:t>https</a:t>
            </a:r>
            <a:r>
              <a:rPr lang="sl-SI" sz="2000" u="sng" dirty="0">
                <a:hlinkClick r:id="rId3"/>
              </a:rPr>
              <a:t>://www.gzs.si/vajenistvo</a:t>
            </a:r>
            <a:endParaRPr lang="sl-SI" sz="2000" dirty="0"/>
          </a:p>
          <a:p>
            <a:pPr marL="0" indent="0">
              <a:buFontTx/>
              <a:buNone/>
              <a:defRPr/>
            </a:pPr>
            <a:endParaRPr lang="sl-SI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l-SI" sz="2400" b="1" dirty="0" smtClean="0">
                <a:solidFill>
                  <a:schemeClr val="tx1"/>
                </a:solidFill>
              </a:rPr>
              <a:t>Kontaktna </a:t>
            </a:r>
            <a:r>
              <a:rPr lang="sl-SI" sz="2400" b="1" dirty="0">
                <a:solidFill>
                  <a:schemeClr val="tx1"/>
                </a:solidFill>
              </a:rPr>
              <a:t>oseba:</a:t>
            </a:r>
          </a:p>
          <a:p>
            <a:pPr marL="0" indent="0">
              <a:buFontTx/>
              <a:buNone/>
              <a:defRPr/>
            </a:pPr>
            <a:endParaRPr lang="sl-SI" sz="24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Andreja </a:t>
            </a:r>
            <a:r>
              <a:rPr lang="sl-SI" sz="2400" dirty="0">
                <a:solidFill>
                  <a:schemeClr val="tx1"/>
                </a:solidFill>
              </a:rPr>
              <a:t>Sever: 01 58 98 </a:t>
            </a:r>
            <a:r>
              <a:rPr lang="sl-SI" sz="2400">
                <a:solidFill>
                  <a:schemeClr val="tx1"/>
                </a:solidFill>
              </a:rPr>
              <a:t>235   </a:t>
            </a:r>
            <a:r>
              <a:rPr lang="sl-SI" sz="2400" smtClean="0">
                <a:hlinkClick r:id="rId4"/>
              </a:rPr>
              <a:t>andreja.sever@gzs.si</a:t>
            </a:r>
            <a:endParaRPr lang="sl-SI" sz="2400" smtClean="0"/>
          </a:p>
          <a:p>
            <a:pPr marL="0" indent="0">
              <a:buFontTx/>
              <a:buNone/>
              <a:defRPr/>
            </a:pPr>
            <a:endParaRPr lang="sl-SI" sz="2400" dirty="0"/>
          </a:p>
          <a:p>
            <a:pPr marL="0" indent="0">
              <a:buFontTx/>
              <a:buNone/>
              <a:defRPr/>
            </a:pPr>
            <a:endParaRPr lang="sl-SI" sz="24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l-SI" sz="2400" dirty="0" smtClean="0">
                <a:solidFill>
                  <a:schemeClr val="tx1"/>
                </a:solidFill>
              </a:rPr>
              <a:t>Ana </a:t>
            </a:r>
            <a:r>
              <a:rPr lang="sl-SI" sz="2400" dirty="0">
                <a:solidFill>
                  <a:schemeClr val="tx1"/>
                </a:solidFill>
              </a:rPr>
              <a:t>Žemva Novak: </a:t>
            </a:r>
            <a:r>
              <a:rPr lang="sl-SI" sz="2400" dirty="0"/>
              <a:t>	</a:t>
            </a:r>
            <a:r>
              <a:rPr lang="sl-SI" sz="2400" dirty="0">
                <a:solidFill>
                  <a:schemeClr val="tx1"/>
                </a:solidFill>
              </a:rPr>
              <a:t> 01 58 98 531   </a:t>
            </a:r>
            <a:r>
              <a:rPr lang="sl-SI" sz="2400" dirty="0">
                <a:hlinkClick r:id="rId5"/>
              </a:rPr>
              <a:t>ana.zemva.novak@gzs.si</a:t>
            </a:r>
            <a:endParaRPr lang="sl-SI" sz="2400" dirty="0"/>
          </a:p>
          <a:p>
            <a:pPr marL="0" indent="0">
              <a:buFontTx/>
              <a:buNone/>
              <a:defRPr/>
            </a:pPr>
            <a:endParaRPr lang="sl-SI" sz="2400" dirty="0"/>
          </a:p>
          <a:p>
            <a:pPr marL="0" indent="0">
              <a:buNone/>
              <a:defRPr/>
            </a:pPr>
            <a:endParaRPr lang="sl-SI" sz="2400" dirty="0" smtClean="0"/>
          </a:p>
          <a:p>
            <a:pPr marL="0" indent="0">
              <a:buFontTx/>
              <a:buNone/>
              <a:defRPr/>
            </a:pPr>
            <a:endParaRPr lang="sl-SI" sz="2400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13027"/>
            <a:ext cx="1152128" cy="13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8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POTUJOČA RAZSTAVA POKLICEV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7" y="782730"/>
            <a:ext cx="3674581" cy="244058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04737"/>
            <a:ext cx="3601095" cy="27008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7" y="3977629"/>
            <a:ext cx="3203848" cy="21279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1" y="781448"/>
            <a:ext cx="3946819" cy="26213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1448"/>
            <a:ext cx="3596251" cy="23885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7" y="2315564"/>
            <a:ext cx="3635896" cy="241488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11" y="3024412"/>
            <a:ext cx="4142281" cy="31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0160"/>
            <a:ext cx="8641655" cy="649287"/>
          </a:xfrm>
        </p:spPr>
        <p:txBody>
          <a:bodyPr/>
          <a:lstStyle/>
          <a:p>
            <a:r>
              <a:rPr lang="sl-SI" sz="2400" dirty="0" smtClean="0">
                <a:solidFill>
                  <a:srgbClr val="00B050"/>
                </a:solidFill>
              </a:rPr>
              <a:t>DAN ODPRTIH VRAT SLOVENSKEGA GOSPODARSTVA</a:t>
            </a:r>
            <a:endParaRPr lang="sl-SI" sz="2400" dirty="0">
              <a:solidFill>
                <a:srgbClr val="00B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8425"/>
            <a:ext cx="3624042" cy="2038523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38" y="3683087"/>
            <a:ext cx="3215316" cy="24114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33" y="788425"/>
            <a:ext cx="3854621" cy="28909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6600"/>
            <a:ext cx="3291858" cy="185167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3908"/>
            <a:ext cx="2846908" cy="213518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58" y="778282"/>
            <a:ext cx="2720340" cy="20402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57" y="2466120"/>
            <a:ext cx="2720340" cy="3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1655" cy="936103"/>
          </a:xfrm>
        </p:spPr>
        <p:txBody>
          <a:bodyPr/>
          <a:lstStyle/>
          <a:p>
            <a:pPr algn="just"/>
            <a:r>
              <a:rPr lang="sl-SI" sz="2000" dirty="0" smtClean="0"/>
              <a:t>VAJENIŠTVO: </a:t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endParaRPr lang="sl-SI" sz="2000" dirty="0"/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1655" cy="4471988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KOROŠKA 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 smtClean="0">
                <a:solidFill>
                  <a:schemeClr val="tx1"/>
                </a:solidFill>
              </a:rPr>
              <a:t>MIZAR</a:t>
            </a:r>
            <a:r>
              <a:rPr lang="sl-SI" sz="2000" dirty="0">
                <a:solidFill>
                  <a:schemeClr val="tx1"/>
                </a:solidFill>
              </a:rPr>
              <a:t>: Šolski center Slovenj Gradec, Srednja šola Slovenj Gradec in Muta</a:t>
            </a:r>
            <a:br>
              <a:rPr lang="sl-SI" sz="2000" dirty="0">
                <a:solidFill>
                  <a:schemeClr val="tx1"/>
                </a:solidFill>
              </a:rPr>
            </a:br>
            <a:endParaRPr lang="sl-SI" sz="2000" dirty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POMURSKA REGIJA: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 GASTRONOMSKE IN HOTELIRSKE STORITVE: </a:t>
            </a:r>
            <a:r>
              <a:rPr lang="sl-SI" sz="2000" dirty="0">
                <a:solidFill>
                  <a:schemeClr val="tx1"/>
                </a:solidFill>
              </a:rPr>
              <a:t>Srednja šola za gostinstvo in turizem Radenci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7465"/>
            <a:ext cx="8641655" cy="649287"/>
          </a:xfrm>
        </p:spPr>
        <p:txBody>
          <a:bodyPr/>
          <a:lstStyle/>
          <a:p>
            <a:pPr algn="ctr"/>
            <a:r>
              <a:rPr lang="sl-SI" dirty="0" smtClean="0">
                <a:latin typeface="Candara" panose="020E0502030303020204" pitchFamily="34" charset="0"/>
              </a:rPr>
              <a:t>VAJENIŠTVO</a:t>
            </a:r>
            <a:endParaRPr lang="sl-SI" dirty="0">
              <a:latin typeface="Candara" panose="020E0502030303020204" pitchFamily="34" charset="0"/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251520" y="1628800"/>
            <a:ext cx="8641655" cy="4399980"/>
          </a:xfrm>
        </p:spPr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PODRAVSKA </a:t>
            </a:r>
            <a:r>
              <a:rPr lang="sl-SI" sz="2000" b="1" dirty="0">
                <a:solidFill>
                  <a:srgbClr val="0070C0"/>
                </a:solidFill>
              </a:rPr>
              <a:t>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ORODJAR: </a:t>
            </a:r>
            <a:r>
              <a:rPr lang="sl-SI" sz="2000" dirty="0">
                <a:solidFill>
                  <a:schemeClr val="tx1"/>
                </a:solidFill>
              </a:rPr>
              <a:t>Tehniški šolski center Maribor, Srednja strojna šola </a:t>
            </a:r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b="1" dirty="0" smtClean="0">
                <a:solidFill>
                  <a:schemeClr val="tx1"/>
                </a:solidFill>
              </a:rPr>
              <a:t>SLIKOPLESKAR</a:t>
            </a:r>
            <a:r>
              <a:rPr lang="sl-SI" sz="2000" b="1" dirty="0">
                <a:solidFill>
                  <a:schemeClr val="tx1"/>
                </a:solidFill>
              </a:rPr>
              <a:t>: </a:t>
            </a:r>
            <a:r>
              <a:rPr lang="sl-SI" sz="2000" dirty="0">
                <a:solidFill>
                  <a:schemeClr val="tx1"/>
                </a:solidFill>
              </a:rPr>
              <a:t>Srednja gradbena šola in gimnazija </a:t>
            </a:r>
            <a:r>
              <a:rPr lang="sl-SI" sz="2000" dirty="0" smtClean="0">
                <a:solidFill>
                  <a:schemeClr val="tx1"/>
                </a:solidFill>
              </a:rPr>
              <a:t>Maribor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KLEPAR </a:t>
            </a:r>
            <a:r>
              <a:rPr lang="sl-SI" sz="2000" b="1" dirty="0">
                <a:solidFill>
                  <a:schemeClr val="tx1"/>
                </a:solidFill>
              </a:rPr>
              <a:t>– KROVEC: </a:t>
            </a:r>
            <a:r>
              <a:rPr lang="sl-SI" sz="2000" dirty="0">
                <a:solidFill>
                  <a:schemeClr val="tx1"/>
                </a:solidFill>
              </a:rPr>
              <a:t>Šolskem centru Ptuj, Strojna šola </a:t>
            </a:r>
            <a:r>
              <a:rPr lang="sl-SI" sz="2000" dirty="0" smtClean="0">
                <a:solidFill>
                  <a:schemeClr val="tx1"/>
                </a:solidFill>
              </a:rPr>
              <a:t>Ptuj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1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" y="404664"/>
            <a:ext cx="8641655" cy="649287"/>
          </a:xfrm>
        </p:spPr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1655" cy="4104456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GORIŠKA </a:t>
            </a:r>
            <a:r>
              <a:rPr lang="sl-SI" sz="2000" b="1" dirty="0" smtClean="0">
                <a:solidFill>
                  <a:srgbClr val="0070C0"/>
                </a:solidFill>
              </a:rPr>
              <a:t>REGIJA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OBLIKOVALEC </a:t>
            </a:r>
            <a:r>
              <a:rPr lang="sl-SI" sz="2000" b="1" dirty="0">
                <a:solidFill>
                  <a:schemeClr val="tx1"/>
                </a:solidFill>
              </a:rPr>
              <a:t>KOVIN – ORODJAR: </a:t>
            </a:r>
            <a:r>
              <a:rPr lang="sl-SI" sz="2000" dirty="0">
                <a:solidFill>
                  <a:schemeClr val="tx1"/>
                </a:solidFill>
              </a:rPr>
              <a:t>Šolski center Nova Gorica, Strojna, prometna in lesarska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MIZAR</a:t>
            </a:r>
            <a:r>
              <a:rPr lang="sl-SI" sz="2000" b="1" dirty="0">
                <a:solidFill>
                  <a:schemeClr val="tx1"/>
                </a:solidFill>
              </a:rPr>
              <a:t>: </a:t>
            </a:r>
            <a:r>
              <a:rPr lang="sl-SI" sz="2000" dirty="0">
                <a:solidFill>
                  <a:schemeClr val="tx1"/>
                </a:solidFill>
              </a:rPr>
              <a:t>Šolski center Nova Gorica, Strojna, prometna in lesarska </a:t>
            </a:r>
            <a:r>
              <a:rPr lang="sl-SI" sz="2000" dirty="0" smtClean="0">
                <a:solidFill>
                  <a:schemeClr val="tx1"/>
                </a:solidFill>
              </a:rPr>
              <a:t>šola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OBALNO-KRAŠKA REGIJA</a:t>
            </a:r>
            <a:endParaRPr lang="sl-SI" sz="2000" dirty="0">
              <a:solidFill>
                <a:srgbClr val="0070C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GASTRONOMSKE IN HOTELIRSKE STORITVE: </a:t>
            </a:r>
            <a:r>
              <a:rPr lang="sl-SI" sz="2000" dirty="0">
                <a:solidFill>
                  <a:schemeClr val="tx1"/>
                </a:solidFill>
              </a:rPr>
              <a:t>Srednja šola Izola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b="1" dirty="0">
                <a:solidFill>
                  <a:schemeClr val="tx1"/>
                </a:solidFill>
              </a:rPr>
              <a:t>MEHATRONIK OPERATER: </a:t>
            </a:r>
            <a:r>
              <a:rPr lang="sl-SI" sz="2000" dirty="0">
                <a:solidFill>
                  <a:schemeClr val="tx1"/>
                </a:solidFill>
              </a:rPr>
              <a:t>Srednja tehniška šola Koper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251520" y="980728"/>
            <a:ext cx="8641655" cy="4680520"/>
          </a:xfrm>
        </p:spPr>
        <p:txBody>
          <a:bodyPr/>
          <a:lstStyle/>
          <a:p>
            <a:pPr marL="0" indent="0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JUGOVZHODNA </a:t>
            </a:r>
            <a:r>
              <a:rPr lang="sl-SI" sz="2000" b="1" dirty="0">
                <a:solidFill>
                  <a:srgbClr val="0070C0"/>
                </a:solidFill>
              </a:rPr>
              <a:t>SLOVENIJA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strojna šola 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MIZAR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gradbena, lesarska in vzgojiteljska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ZIDAR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gradbena, lesarska in vzgojiteljska šola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MEHATRONIK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OPERATER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elektro šola in tehniška gimnazija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STROJNI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MEHANIK</a:t>
            </a:r>
            <a:r>
              <a:rPr lang="sl-SI" sz="2000" dirty="0">
                <a:solidFill>
                  <a:schemeClr val="tx1"/>
                </a:solidFill>
              </a:rPr>
              <a:t>: Šolski center Novo mesto, Srednja strojna šola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7465"/>
            <a:ext cx="8641655" cy="649287"/>
          </a:xfrm>
        </p:spPr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1655" cy="4471988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OSREDNJESLOVENSKA REGIJA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MEHATRONIK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OPERATER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KAMNOSEK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ZIDAR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PAPIRNIČAR: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</a:rPr>
              <a:t>Strokovno izobraževalni center, Ljubljana Bežigrad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1154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7465"/>
            <a:ext cx="8641655" cy="649287"/>
          </a:xfrm>
        </p:spPr>
        <p:txBody>
          <a:bodyPr/>
          <a:lstStyle/>
          <a:p>
            <a:pPr algn="ctr"/>
            <a:r>
              <a:rPr lang="sl-SI" sz="2400" dirty="0" smtClean="0">
                <a:latin typeface="Candara" panose="020E0502030303020204" pitchFamily="34" charset="0"/>
              </a:rPr>
              <a:t>VAJENIŠTVO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1655" cy="4471988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70C0"/>
                </a:solidFill>
              </a:rPr>
              <a:t>OSREDNJESLOVENSKA REGIJA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OBLIKOVALEC KOVIN – ORODJAR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MEHATRONIK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OPERATER</a:t>
            </a:r>
            <a:r>
              <a:rPr lang="sl-SI" sz="2000" dirty="0">
                <a:solidFill>
                  <a:schemeClr val="tx1"/>
                </a:solidFill>
              </a:rPr>
              <a:t>: Strokovno izobraževalni center, Ljubljana Bežigrad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KAMNOSEK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ZIDAR</a:t>
            </a:r>
            <a:r>
              <a:rPr lang="sl-SI" sz="2000" dirty="0">
                <a:solidFill>
                  <a:schemeClr val="tx1"/>
                </a:solidFill>
              </a:rPr>
              <a:t>: Srednja gradbena, geodetska in okoljevarstvena šola Ljubljana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PAPIRNIČAR: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</a:rPr>
              <a:t>Strokovno izobraževalni center, Ljubljana Bežigrad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459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a_prezentacija">
  <a:themeElements>
    <a:clrScheme name="Po meri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F3F3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novna_prezentaci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snovna_prezent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novna_prezentaci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osnovna_prezentacija</Template>
  <TotalTime>4309</TotalTime>
  <Words>645</Words>
  <Application>Microsoft Office PowerPoint</Application>
  <PresentationFormat>Diaprojekcija na zaslonu (4:3)</PresentationFormat>
  <Paragraphs>132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osnovna_prezentacija</vt:lpstr>
      <vt:lpstr>PowerPointova predstavitev</vt:lpstr>
      <vt:lpstr>POTUJOČA RAZSTAVA POKLICEV</vt:lpstr>
      <vt:lpstr>DAN ODPRTIH VRAT SLOVENSKEGA GOSPODARSTVA</vt:lpstr>
      <vt:lpstr>VAJENIŠTVO:   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VAJENIŠTVO</vt:lpstr>
      <vt:lpstr>Več informacij</vt:lpstr>
    </vt:vector>
  </TitlesOfParts>
  <Company>Gospodarska Zbornica Slovenije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Info4 Gospodarska zbornica</dc:creator>
  <cp:lastModifiedBy>Mateja Gornik Mrvar</cp:lastModifiedBy>
  <cp:revision>207</cp:revision>
  <cp:lastPrinted>2018-11-19T14:23:05Z</cp:lastPrinted>
  <dcterms:created xsi:type="dcterms:W3CDTF">2016-01-04T08:39:28Z</dcterms:created>
  <dcterms:modified xsi:type="dcterms:W3CDTF">2019-01-25T07:47:25Z</dcterms:modified>
</cp:coreProperties>
</file>