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318" r:id="rId2"/>
    <p:sldId id="323" r:id="rId3"/>
    <p:sldId id="373" r:id="rId4"/>
    <p:sldId id="374" r:id="rId5"/>
    <p:sldId id="376" r:id="rId6"/>
    <p:sldId id="378" r:id="rId7"/>
    <p:sldId id="379" r:id="rId8"/>
    <p:sldId id="325" r:id="rId9"/>
    <p:sldId id="269" r:id="rId10"/>
    <p:sldId id="270" r:id="rId11"/>
    <p:sldId id="380" r:id="rId12"/>
    <p:sldId id="305" r:id="rId13"/>
    <p:sldId id="365" r:id="rId14"/>
    <p:sldId id="271" r:id="rId15"/>
    <p:sldId id="272" r:id="rId16"/>
    <p:sldId id="286" r:id="rId17"/>
    <p:sldId id="326" r:id="rId18"/>
    <p:sldId id="381" r:id="rId19"/>
    <p:sldId id="282" r:id="rId20"/>
    <p:sldId id="304" r:id="rId21"/>
    <p:sldId id="314" r:id="rId22"/>
    <p:sldId id="345" r:id="rId23"/>
    <p:sldId id="417" r:id="rId24"/>
    <p:sldId id="384" r:id="rId25"/>
    <p:sldId id="385" r:id="rId26"/>
    <p:sldId id="387" r:id="rId27"/>
    <p:sldId id="395" r:id="rId28"/>
    <p:sldId id="396" r:id="rId29"/>
    <p:sldId id="397" r:id="rId30"/>
    <p:sldId id="398" r:id="rId31"/>
    <p:sldId id="399" r:id="rId32"/>
    <p:sldId id="400" r:id="rId33"/>
    <p:sldId id="401" r:id="rId34"/>
    <p:sldId id="402" r:id="rId35"/>
    <p:sldId id="403" r:id="rId36"/>
    <p:sldId id="404" r:id="rId37"/>
    <p:sldId id="405" r:id="rId38"/>
    <p:sldId id="406" r:id="rId39"/>
    <p:sldId id="407" r:id="rId40"/>
    <p:sldId id="408" r:id="rId41"/>
    <p:sldId id="409" r:id="rId42"/>
    <p:sldId id="410" r:id="rId43"/>
    <p:sldId id="411" r:id="rId44"/>
    <p:sldId id="412" r:id="rId45"/>
    <p:sldId id="413" r:id="rId46"/>
    <p:sldId id="414" r:id="rId47"/>
    <p:sldId id="386" r:id="rId48"/>
    <p:sldId id="415" r:id="rId49"/>
    <p:sldId id="416" r:id="rId50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ja" initials="M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66FF"/>
    <a:srgbClr val="FFCCFF"/>
    <a:srgbClr val="ECB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33" autoAdjust="0"/>
    <p:restoredTop sz="75733" autoAdjust="0"/>
  </p:normalViewPr>
  <p:slideViewPr>
    <p:cSldViewPr snapToGrid="0" showGuides="1">
      <p:cViewPr varScale="1">
        <p:scale>
          <a:sx n="64" d="100"/>
          <a:sy n="64" d="100"/>
        </p:scale>
        <p:origin x="-187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058" y="102"/>
      </p:cViewPr>
      <p:guideLst/>
    </p:cSldViewPr>
  </p:notesViewPr>
  <p:gridSpacing cx="59999" cy="5999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Relationship Id="rId4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Število uporabnikov glede na kohezijsko regijo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Število uporabnikov glede na kohezijsko regijo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1800" b="1" dirty="0"/>
              <a:t>                                                    522 – 73,84%</a:t>
            </a:r>
            <a:endParaRPr lang="en-US" sz="1800" b="1" dirty="0"/>
          </a:p>
        </c:rich>
      </c:tx>
      <c:layout>
        <c:manualLayout>
          <c:xMode val="edge"/>
          <c:yMode val="edge"/>
          <c:x val="0.24888486298259893"/>
          <c:y val="6.709895299216421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C6-46BD-A45B-9FD278206B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6C6-46BD-A45B-9FD278206B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'15.10-22.11.'!$A$75:$A$76</c:f>
              <c:strCache>
                <c:ptCount val="2"/>
                <c:pt idx="0">
                  <c:v>vzhodna Slovenija</c:v>
                </c:pt>
                <c:pt idx="1">
                  <c:v>zahodna Slovenija</c:v>
                </c:pt>
              </c:strCache>
            </c:strRef>
          </c:cat>
          <c:val>
            <c:numRef>
              <c:f>'15.10-22.11.'!$B$75:$B$76</c:f>
              <c:numCache>
                <c:formatCode>General</c:formatCode>
                <c:ptCount val="2"/>
                <c:pt idx="0">
                  <c:v>323</c:v>
                </c:pt>
                <c:pt idx="1">
                  <c:v>199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6C6-46BD-A45B-9FD278206BF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Struktura uporabnikov glede na izobraževalni program</a:t>
            </a:r>
          </a:p>
        </c:rich>
      </c:tx>
      <c:layout>
        <c:manualLayout>
          <c:xMode val="edge"/>
          <c:yMode val="edge"/>
          <c:x val="0.1950971128608924"/>
          <c:y val="1.851851851851851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392512303628207"/>
          <c:y val="0.12240757546757497"/>
          <c:w val="0.8483615069323055"/>
          <c:h val="0.429853446229257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List1!$Q$3</c:f>
              <c:strCache>
                <c:ptCount val="1"/>
                <c:pt idx="0">
                  <c:v>SKUPAJ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507-4DB9-A5DA-F4E506077D9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507-4DB9-A5DA-F4E506077D9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507-4DB9-A5DA-F4E506077D9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507-4DB9-A5DA-F4E506077D9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/>
                      <a:t>14%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507-4DB9-A5DA-F4E506077D9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507-4DB9-A5DA-F4E506077D94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507-4DB9-A5DA-F4E506077D94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507-4DB9-A5DA-F4E506077D94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507-4DB9-A5DA-F4E506077D9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List1!$B$4:$B$12</c:f>
              <c:strCache>
                <c:ptCount val="9"/>
                <c:pt idx="0">
                  <c:v>Osnovna šola s prilagojenim programom</c:v>
                </c:pt>
                <c:pt idx="1">
                  <c:v>Osnovna šola</c:v>
                </c:pt>
                <c:pt idx="2">
                  <c:v>Nižje poklicno izobraževanje</c:v>
                </c:pt>
                <c:pt idx="3">
                  <c:v>Srednje poklicno izobraževanje</c:v>
                </c:pt>
                <c:pt idx="4">
                  <c:v>Srednje strokovno izobraževanje, gimnazija</c:v>
                </c:pt>
                <c:pt idx="5">
                  <c:v>Višja šola</c:v>
                </c:pt>
                <c:pt idx="6">
                  <c:v>Visoka šola</c:v>
                </c:pt>
                <c:pt idx="7">
                  <c:v>Univerzitetni program</c:v>
                </c:pt>
                <c:pt idx="8">
                  <c:v>Ni vključen v formalno izobraževanje</c:v>
                </c:pt>
              </c:strCache>
            </c:strRef>
          </c:cat>
          <c:val>
            <c:numRef>
              <c:f>List1!$Q$4:$Q$12</c:f>
              <c:numCache>
                <c:formatCode>General</c:formatCode>
                <c:ptCount val="9"/>
                <c:pt idx="0">
                  <c:v>95</c:v>
                </c:pt>
                <c:pt idx="1">
                  <c:v>86</c:v>
                </c:pt>
                <c:pt idx="2">
                  <c:v>23</c:v>
                </c:pt>
                <c:pt idx="3">
                  <c:v>48</c:v>
                </c:pt>
                <c:pt idx="4">
                  <c:v>49</c:v>
                </c:pt>
                <c:pt idx="5">
                  <c:v>7</c:v>
                </c:pt>
                <c:pt idx="6">
                  <c:v>4</c:v>
                </c:pt>
                <c:pt idx="7">
                  <c:v>15</c:v>
                </c:pt>
                <c:pt idx="8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89-4459-960B-F25591A4CD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09409024"/>
        <c:axId val="109411712"/>
        <c:axId val="0"/>
      </c:bar3DChart>
      <c:catAx>
        <c:axId val="10940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09411712"/>
        <c:crosses val="autoZero"/>
        <c:auto val="1"/>
        <c:lblAlgn val="ctr"/>
        <c:lblOffset val="100"/>
        <c:noMultiLvlLbl val="0"/>
      </c:catAx>
      <c:valAx>
        <c:axId val="10941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0940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err="1"/>
              <a:t>Struktura</a:t>
            </a:r>
            <a:r>
              <a:rPr lang="en-US" sz="2000" dirty="0"/>
              <a:t> </a:t>
            </a:r>
            <a:r>
              <a:rPr lang="en-US" sz="2000" dirty="0" err="1"/>
              <a:t>uporabnikov</a:t>
            </a:r>
            <a:r>
              <a:rPr lang="en-US" sz="2000" dirty="0"/>
              <a:t> </a:t>
            </a:r>
            <a:r>
              <a:rPr lang="en-US" sz="2000" dirty="0" err="1"/>
              <a:t>glede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vrsto</a:t>
            </a:r>
            <a:r>
              <a:rPr lang="en-US" sz="2000" dirty="0"/>
              <a:t> in </a:t>
            </a:r>
            <a:r>
              <a:rPr lang="en-US" sz="2000" dirty="0" err="1"/>
              <a:t>stopnjo</a:t>
            </a:r>
            <a:r>
              <a:rPr lang="en-US" sz="2000" dirty="0"/>
              <a:t> </a:t>
            </a:r>
            <a:r>
              <a:rPr lang="en-US" sz="2000" dirty="0" err="1"/>
              <a:t>primanjkljaja</a:t>
            </a:r>
            <a:endParaRPr lang="en-US" sz="2000" dirty="0"/>
          </a:p>
        </c:rich>
      </c:tx>
      <c:layout>
        <c:manualLayout>
          <c:xMode val="edge"/>
          <c:yMode val="edge"/>
          <c:x val="0.1041456692913386"/>
          <c:y val="2.777777777777777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94064588247198E-2"/>
          <c:y val="0.11173788236231184"/>
          <c:w val="0.93634598408611558"/>
          <c:h val="0.796130237159742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List1!$Q$16</c:f>
              <c:strCache>
                <c:ptCount val="1"/>
                <c:pt idx="0">
                  <c:v>SKUPAJ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8C0-42FD-B868-FEED61A62F4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8C0-42FD-B868-FEED61A62F4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8C0-42FD-B868-FEED61A62F4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8C0-42FD-B868-FEED61A62F4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8C0-42FD-B868-FEED61A62F4A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14%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8C0-42FD-B868-FEED61A62F4A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8C0-42FD-B868-FEED61A62F4A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8C0-42FD-B868-FEED61A62F4A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37%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8C0-42FD-B868-FEED61A62F4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List1!$B$17:$B$25</c:f>
              <c:strCache>
                <c:ptCount val="9"/>
                <c:pt idx="0">
                  <c:v>Motnje v duševnem razvoju</c:v>
                </c:pt>
                <c:pt idx="1">
                  <c:v>Slepota in slabovidnost, okvara vidne funkcije</c:v>
                </c:pt>
                <c:pt idx="2">
                  <c:v>Gluhota in naglušnost</c:v>
                </c:pt>
                <c:pt idx="3">
                  <c:v>Govorno-jezikovne motnje</c:v>
                </c:pt>
                <c:pt idx="4">
                  <c:v>Gibalna oviranost</c:v>
                </c:pt>
                <c:pt idx="5">
                  <c:v>Dolgotrajna bolezen</c:v>
                </c:pt>
                <c:pt idx="6">
                  <c:v>Avtistične motnje</c:v>
                </c:pt>
                <c:pt idx="7">
                  <c:v>Čustvene in vedenjske motnje</c:v>
                </c:pt>
                <c:pt idx="8">
                  <c:v>Otrok z več motnjami</c:v>
                </c:pt>
              </c:strCache>
            </c:strRef>
          </c:cat>
          <c:val>
            <c:numRef>
              <c:f>List1!$Q$17:$Q$25</c:f>
              <c:numCache>
                <c:formatCode>General</c:formatCode>
                <c:ptCount val="9"/>
                <c:pt idx="0">
                  <c:v>84</c:v>
                </c:pt>
                <c:pt idx="1">
                  <c:v>6</c:v>
                </c:pt>
                <c:pt idx="2">
                  <c:v>17</c:v>
                </c:pt>
                <c:pt idx="3">
                  <c:v>9</c:v>
                </c:pt>
                <c:pt idx="4">
                  <c:v>17</c:v>
                </c:pt>
                <c:pt idx="5">
                  <c:v>49</c:v>
                </c:pt>
                <c:pt idx="6">
                  <c:v>26</c:v>
                </c:pt>
                <c:pt idx="7">
                  <c:v>8</c:v>
                </c:pt>
                <c:pt idx="8">
                  <c:v>126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B2-451D-90A8-643FDC6B59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10843392"/>
        <c:axId val="110850432"/>
        <c:axId val="0"/>
      </c:bar3DChart>
      <c:catAx>
        <c:axId val="11084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10850432"/>
        <c:crosses val="autoZero"/>
        <c:auto val="1"/>
        <c:lblAlgn val="ctr"/>
        <c:lblOffset val="100"/>
        <c:noMultiLvlLbl val="0"/>
      </c:catAx>
      <c:valAx>
        <c:axId val="11085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1084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="" xmlns:a16="http://schemas.microsoft.com/office/drawing/2014/main" id="{0C710F42-CE3C-4F1C-8AF9-8F8CC5A47C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="" xmlns:a16="http://schemas.microsoft.com/office/drawing/2014/main" id="{804255E2-EFA2-4B6C-A1EA-53165449F8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95385-9A16-41B1-B160-6EE7581ADA32}" type="datetimeFigureOut">
              <a:rPr lang="sl-SI" smtClean="0"/>
              <a:t>28.1.2019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="" xmlns:a16="http://schemas.microsoft.com/office/drawing/2014/main" id="{159C0BE9-0DE1-4C7F-BB96-7B5BE0B50C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="" xmlns:a16="http://schemas.microsoft.com/office/drawing/2014/main" id="{D3B91A6B-CF18-420C-9B29-C7254FF0B8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3A4C2-6663-4A09-A781-7168E04E9F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219775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C5DC2-C483-4102-A659-3E2012D5069E}" type="datetimeFigureOut">
              <a:rPr lang="sl-SI" smtClean="0"/>
              <a:t>28.1.2019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1900"/>
            <a:ext cx="44402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69A8C-B612-4147-9AF3-5F61EADB58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359197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glav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769A8C-B612-4147-9AF3-5F61EADB589A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9571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glav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769A8C-B612-4147-9AF3-5F61EADB589A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0259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l-SI" dirty="0"/>
          </a:p>
          <a:p>
            <a:pPr marL="171450" indent="-171450">
              <a:buFontTx/>
              <a:buChar char="-"/>
            </a:pPr>
            <a:endParaRPr lang="sl-SI" dirty="0"/>
          </a:p>
        </p:txBody>
      </p:sp>
      <p:sp>
        <p:nvSpPr>
          <p:cNvPr id="4" name="Označba mesta glav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769A8C-B612-4147-9AF3-5F61EADB589A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3810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Projekt PREHOD MLADIH S POSEBNIMI POTREBAMI IZ ŠOLE NA TRG DELA sofinancirata Republika Slovenija in Evropska unija iz Evropskega socialnega sklada.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3D43-986A-4FF7-91E0-7B817DF4DD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636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Projekt PREHOD MLADIH S POSEBNIMI POTREBAMI IZ ŠOLE NA TRG DELA sofinancirata Republika Slovenija in Evropska unija iz Evropskega socialnega sklada.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3D43-986A-4FF7-91E0-7B817DF4DD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938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Projekt PREHOD MLADIH S POSEBNIMI POTREBAMI IZ ŠOLE NA TRG DELA sofinancirata Republika Slovenija in Evropska unija iz Evropskega socialnega sklada.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3D43-986A-4FF7-91E0-7B817DF4DD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4158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Projekt PREHOD MLADIH S POSEBNIMI POTREBAMI IZ ŠOLE NA TRG DELA sofinancirata Republika Slovenija in Evropska unija iz Evropskega socialnega sklada.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3D43-986A-4FF7-91E0-7B817DF4DD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7468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68825"/>
            <a:ext cx="7886700" cy="457200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03929"/>
            <a:ext cx="7886700" cy="3873034"/>
          </a:xfrm>
          <a:solidFill>
            <a:srgbClr val="FFCCFF"/>
          </a:solidFill>
        </p:spPr>
        <p:txBody>
          <a:bodyPr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699" cy="365125"/>
          </a:xfrm>
        </p:spPr>
        <p:txBody>
          <a:bodyPr/>
          <a:lstStyle/>
          <a:p>
            <a:r>
              <a:rPr lang="sl-SI" dirty="0"/>
              <a:t>Projekt PREHOD MLADIH S POSEBNIMI POTREBAMI IZ ŠOLE NA TRG DELA sofinancirata Republika Slovenija in Evropska unija iz Evropskega socialnega sklada.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3589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68825"/>
            <a:ext cx="7886700" cy="457200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03929"/>
            <a:ext cx="7886700" cy="3873034"/>
          </a:xfrm>
          <a:solidFill>
            <a:srgbClr val="FFCCFF"/>
          </a:solidFill>
        </p:spPr>
        <p:txBody>
          <a:bodyPr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699" cy="365125"/>
          </a:xfrm>
        </p:spPr>
        <p:txBody>
          <a:bodyPr/>
          <a:lstStyle/>
          <a:p>
            <a:r>
              <a:rPr lang="sl-SI" dirty="0"/>
              <a:t>Projekt PREHOD MLADIH S POSEBNIMI POTREBAMI IZ ŠOLE NA TRG DELA sofinancirata Republika Slovenija in Evropska unija iz Evropskega socialnega sklada.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7564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Projekt PREHOD MLADIH S POSEBNIMI POTREBAMI IZ ŠOLE NA TRG DELA sofinancirata Republika Slovenija in Evropska unija iz Evropskega socialnega sklada.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3D43-986A-4FF7-91E0-7B817DF4DD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279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Projekt PREHOD MLADIH S POSEBNIMI POTREBAMI IZ ŠOLE NA TRG DELA sofinancirata Republika Slovenija in Evropska unija iz Evropskega socialnega sklada.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3D43-986A-4FF7-91E0-7B817DF4DD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2784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Projekt PREHOD MLADIH S POSEBNIMI POTREBAMI IZ ŠOLE NA TRG DELA sofinancirata Republika Slovenija in Evropska unija iz Evropskega socialnega sklada.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3D43-986A-4FF7-91E0-7B817DF4DD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872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Projekt PREHOD MLADIH S POSEBNIMI POTREBAMI IZ ŠOLE NA TRG DELA sofinancirata Republika Slovenija in Evropska unija iz Evropskega socialnega sklada.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3D43-986A-4FF7-91E0-7B817DF4DD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843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Projekt PREHOD MLADIH S POSEBNIMI POTREBAMI IZ ŠOLE NA TRG DELA sofinancirata Republika Slovenija in Evropska unija iz Evropskega socialnega sklada.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3D43-986A-4FF7-91E0-7B817DF4DD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547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Projekt PREHOD MLADIH S POSEBNIMI POTREBAMI IZ ŠOLE NA TRG DELA sofinancirata Republika Slovenija in Evropska unija iz Evropskega socialnega sklada.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3D43-986A-4FF7-91E0-7B817DF4DD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9779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l-SI"/>
              <a:t>Projekt PREHOD MLADIH S POSEBNIMI POTREBAMI IZ ŠOLE NA TRG DELA sofinancirata Republika Slovenija in Evropska unija iz Evropskega socialnega sklada.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13D43-986A-4FF7-91E0-7B817DF4DDB1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FD9096CF-B6FD-425C-A3D6-1CD22367795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42" y="30470"/>
            <a:ext cx="755904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8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mailto:zizrs@siol.net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220EBEA-2F9A-444D-A256-CF3D0AAAA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23493"/>
            <a:ext cx="7886700" cy="5450261"/>
          </a:xfrm>
        </p:spPr>
        <p:txBody>
          <a:bodyPr/>
          <a:lstStyle/>
          <a:p>
            <a:pPr algn="ctr"/>
            <a:r>
              <a:rPr lang="sl-SI" sz="2000" dirty="0">
                <a:solidFill>
                  <a:srgbClr val="CC33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sl-SI" sz="2000" dirty="0">
                <a:solidFill>
                  <a:srgbClr val="CC33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sl-SI" sz="2000" dirty="0">
                <a:solidFill>
                  <a:srgbClr val="CC33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sl-SI" sz="2000" dirty="0">
                <a:solidFill>
                  <a:srgbClr val="CC33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sl-SI" sz="2000" dirty="0">
                <a:solidFill>
                  <a:srgbClr val="CC33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Delovno srečanje svetovalnih delavcev</a:t>
            </a:r>
            <a:br>
              <a:rPr lang="sl-SI" sz="2000" dirty="0">
                <a:solidFill>
                  <a:srgbClr val="CC33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sl-SI" sz="2000" dirty="0">
                <a:solidFill>
                  <a:srgbClr val="CC33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Predstavitev projekta Prehod mladih</a:t>
            </a:r>
            <a:br>
              <a:rPr lang="sl-SI" sz="2000" dirty="0">
                <a:solidFill>
                  <a:srgbClr val="CC33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sl-SI" sz="2000" dirty="0">
                <a:solidFill>
                  <a:srgbClr val="CC33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sl-SI" sz="2000" dirty="0">
                <a:solidFill>
                  <a:srgbClr val="CC33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sl-SI" sz="2400" dirty="0">
                <a:solidFill>
                  <a:srgbClr val="CC3399"/>
                </a:solidFill>
              </a:rPr>
              <a:t/>
            </a:r>
            <a:br>
              <a:rPr lang="sl-SI" sz="2400" dirty="0">
                <a:solidFill>
                  <a:srgbClr val="CC3399"/>
                </a:solidFill>
              </a:rPr>
            </a:br>
            <a:r>
              <a:rPr lang="sl-SI" dirty="0">
                <a:solidFill>
                  <a:srgbClr val="CC3399"/>
                </a:solidFill>
              </a:rPr>
              <a:t/>
            </a:r>
            <a:br>
              <a:rPr lang="sl-SI" dirty="0">
                <a:solidFill>
                  <a:srgbClr val="CC3399"/>
                </a:solidFill>
              </a:rPr>
            </a:br>
            <a:r>
              <a:rPr lang="sl-SI" dirty="0">
                <a:solidFill>
                  <a:srgbClr val="CC3399"/>
                </a:solidFill>
              </a:rPr>
              <a:t/>
            </a:r>
            <a:br>
              <a:rPr lang="sl-SI" dirty="0">
                <a:solidFill>
                  <a:srgbClr val="CC3399"/>
                </a:solidFill>
              </a:rPr>
            </a:br>
            <a:r>
              <a:rPr lang="sl-SI" dirty="0">
                <a:solidFill>
                  <a:srgbClr val="CC3399"/>
                </a:solidFill>
              </a:rPr>
              <a:t/>
            </a:r>
            <a:br>
              <a:rPr lang="sl-SI" dirty="0">
                <a:solidFill>
                  <a:srgbClr val="CC3399"/>
                </a:solidFill>
              </a:rPr>
            </a:br>
            <a:r>
              <a:rPr lang="sl-SI" dirty="0">
                <a:solidFill>
                  <a:srgbClr val="CC3399"/>
                </a:solidFill>
              </a:rPr>
              <a:t/>
            </a:r>
            <a:br>
              <a:rPr lang="sl-SI" dirty="0">
                <a:solidFill>
                  <a:srgbClr val="CC3399"/>
                </a:solidFill>
              </a:rPr>
            </a:br>
            <a:r>
              <a:rPr lang="sl-SI" dirty="0">
                <a:solidFill>
                  <a:srgbClr val="CC3399"/>
                </a:solidFill>
              </a:rPr>
              <a:t/>
            </a:r>
            <a:br>
              <a:rPr lang="sl-SI" dirty="0">
                <a:solidFill>
                  <a:srgbClr val="CC3399"/>
                </a:solidFill>
              </a:rPr>
            </a:br>
            <a:r>
              <a:rPr lang="sl-SI" dirty="0">
                <a:solidFill>
                  <a:srgbClr val="CC3399"/>
                </a:solidFill>
              </a:rPr>
              <a:t/>
            </a:r>
            <a:br>
              <a:rPr lang="sl-SI" dirty="0">
                <a:solidFill>
                  <a:srgbClr val="CC3399"/>
                </a:solidFill>
              </a:rPr>
            </a:br>
            <a:r>
              <a:rPr lang="sl-SI" dirty="0">
                <a:solidFill>
                  <a:srgbClr val="CC3399"/>
                </a:solidFill>
              </a:rPr>
              <a:t/>
            </a:r>
            <a:br>
              <a:rPr lang="sl-SI" dirty="0">
                <a:solidFill>
                  <a:srgbClr val="CC3399"/>
                </a:solidFill>
              </a:rPr>
            </a:br>
            <a:r>
              <a:rPr lang="sl-SI" sz="2000" dirty="0">
                <a:solidFill>
                  <a:srgbClr val="CC3399"/>
                </a:solidFill>
                <a:latin typeface="+mn-lt"/>
              </a:rPr>
              <a:t>Karl Destovnik, mag. Tatjana Dolinšek, </a:t>
            </a:r>
            <a:r>
              <a:rPr lang="sl-SI" sz="2000" dirty="0">
                <a:solidFill>
                  <a:srgbClr val="CC3399"/>
                </a:solidFill>
                <a:latin typeface="+mn-lt"/>
                <a:cs typeface="Arial" panose="020B0604020202020204" pitchFamily="34" charset="0"/>
              </a:rPr>
              <a:t>mag. Maja </a:t>
            </a:r>
            <a:r>
              <a:rPr lang="sl-SI" sz="2000" dirty="0" err="1">
                <a:solidFill>
                  <a:srgbClr val="CC3399"/>
                </a:solidFill>
                <a:latin typeface="+mn-lt"/>
                <a:cs typeface="Arial" panose="020B0604020202020204" pitchFamily="34" charset="0"/>
              </a:rPr>
              <a:t>Zovko</a:t>
            </a:r>
            <a:r>
              <a:rPr lang="sl-SI" sz="2000" dirty="0">
                <a:solidFill>
                  <a:srgbClr val="CC3399"/>
                </a:solidFill>
                <a:latin typeface="+mn-lt"/>
                <a:cs typeface="Arial" panose="020B0604020202020204" pitchFamily="34" charset="0"/>
              </a:rPr>
              <a:t> Stele</a:t>
            </a:r>
            <a:r>
              <a:rPr lang="sl-SI" dirty="0">
                <a:solidFill>
                  <a:srgbClr val="CC3399"/>
                </a:solidFill>
              </a:rPr>
              <a:t/>
            </a:r>
            <a:br>
              <a:rPr lang="sl-SI" dirty="0">
                <a:solidFill>
                  <a:srgbClr val="CC3399"/>
                </a:solidFill>
              </a:rPr>
            </a:br>
            <a:endParaRPr lang="sl-SI" sz="1800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="" xmlns:a16="http://schemas.microsoft.com/office/drawing/2014/main" id="{E24587E2-3417-4841-A0A5-9C0A2FA953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3" y="2636041"/>
            <a:ext cx="7060013" cy="331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64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1DC9F69-6DE6-4A26-A087-E1F85FD18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3" y="1477960"/>
            <a:ext cx="7978830" cy="446089"/>
          </a:xfrm>
        </p:spPr>
        <p:txBody>
          <a:bodyPr>
            <a:noAutofit/>
          </a:bodyPr>
          <a:lstStyle/>
          <a:p>
            <a:r>
              <a:rPr lang="sl-SI" sz="3200" b="1" dirty="0"/>
              <a:t>Cilji projekta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BA91CE1F-2146-456A-8448-7498068BA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52" y="2052918"/>
            <a:ext cx="7809497" cy="4025154"/>
          </a:xfrm>
        </p:spPr>
        <p:txBody>
          <a:bodyPr>
            <a:normAutofit lnSpcReduction="10000"/>
          </a:bodyPr>
          <a:lstStyle/>
          <a:p>
            <a:pPr lvl="1"/>
            <a:r>
              <a:rPr lang="sl-SI" dirty="0"/>
              <a:t>razvoj in izvedba projektov prehoda mladih s posebnimi potrebami na trg dela, ki bo prispeval k </a:t>
            </a:r>
            <a:r>
              <a:rPr lang="sl-SI" b="1" dirty="0"/>
              <a:t>pridobitvi kompetenc oseb iz ciljne skupine in jih približal trgu dela</a:t>
            </a:r>
            <a:r>
              <a:rPr lang="sl-SI" dirty="0"/>
              <a:t>,</a:t>
            </a:r>
          </a:p>
          <a:p>
            <a:pPr lvl="1"/>
            <a:r>
              <a:rPr lang="sl-SI" dirty="0"/>
              <a:t>spodbujanje </a:t>
            </a:r>
            <a:r>
              <a:rPr lang="sl-SI" b="1" dirty="0"/>
              <a:t>socialne vključenosti </a:t>
            </a:r>
            <a:r>
              <a:rPr lang="sl-SI" dirty="0"/>
              <a:t>oseb iz ciljne skupine,</a:t>
            </a:r>
          </a:p>
          <a:p>
            <a:pPr lvl="1"/>
            <a:r>
              <a:rPr lang="sl-SI" dirty="0"/>
              <a:t>spodbujanje strokovnih oseb v izobraževalnih institucijah, staršev oz. skrbnikov za </a:t>
            </a:r>
            <a:r>
              <a:rPr lang="sl-SI" b="1" dirty="0"/>
              <a:t>čimprejšnjo aktivacijo </a:t>
            </a:r>
            <a:r>
              <a:rPr lang="sl-SI" dirty="0"/>
              <a:t>oseb iz ciljne skupine, </a:t>
            </a:r>
          </a:p>
          <a:p>
            <a:pPr lvl="1"/>
            <a:r>
              <a:rPr lang="sl-SI" dirty="0"/>
              <a:t>vzpostavitev </a:t>
            </a:r>
            <a:r>
              <a:rPr lang="sl-SI" b="1" dirty="0"/>
              <a:t>enotne zaposlitvene mreže za prehod iz šole na trg dela </a:t>
            </a:r>
            <a:r>
              <a:rPr lang="sl-SI" dirty="0"/>
              <a:t>in </a:t>
            </a:r>
            <a:r>
              <a:rPr lang="sl-SI" b="1" dirty="0"/>
              <a:t>ozaveščenost in motiviranost delodajalcev </a:t>
            </a:r>
            <a:r>
              <a:rPr lang="sl-SI" dirty="0"/>
              <a:t>za zaposlovanje oseb iz ciljne skupine.</a:t>
            </a:r>
          </a:p>
          <a:p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183C621C-114E-478C-A3BF-7EB1FF890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>
                <a:solidFill>
                  <a:srgbClr val="E32FA3"/>
                </a:solidFill>
              </a:rPr>
              <a:t>Projekt PREHOD MLADIH sofinancirata Republika Slovenija in Evropska unija iz Evropskega socialnega sklada</a:t>
            </a:r>
            <a:r>
              <a:rPr lang="sl-SI" dirty="0"/>
              <a:t>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56797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3055BCA-2A17-4FD2-98F7-119C3779E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Glavni cilj projekta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674554DC-1D06-402E-9170-978024FAB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Umestitev storitve PREHOD MLADIH med storitve zaposlitvene rehabilitacije, kar bo omogočilo  </a:t>
            </a:r>
            <a:r>
              <a:rPr lang="sl-SI" b="1" dirty="0"/>
              <a:t>sistemsko in celovito ureditev</a:t>
            </a:r>
            <a:r>
              <a:rPr lang="sl-SI" dirty="0"/>
              <a:t> problema prehoda mladih s posebnimi potrebami iz šole na trg dela. </a:t>
            </a:r>
          </a:p>
          <a:p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="" xmlns:a16="http://schemas.microsoft.com/office/drawing/2014/main" id="{FE13C2A2-A4AD-4728-8019-5ECEA75BC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>
                <a:solidFill>
                  <a:srgbClr val="FF66FF"/>
                </a:solidFill>
              </a:rPr>
              <a:t>Projekt PREHOD MLADIH sofinancirata Republika Slovenija in Evropska unija iz Evropskega socialnega sklada.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72007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Osnovni podatki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l-SI" dirty="0"/>
              <a:t>Projekt sofinancirata Republika Slovenija in Evropska unija iz Evropskega socialnega sklada. </a:t>
            </a:r>
          </a:p>
          <a:p>
            <a:pPr lvl="0"/>
            <a:r>
              <a:rPr lang="sl-SI" dirty="0"/>
              <a:t>Obdobje izvajanja projekta: </a:t>
            </a:r>
          </a:p>
          <a:p>
            <a:pPr marL="914400" lvl="2" indent="0">
              <a:buNone/>
            </a:pPr>
            <a:r>
              <a:rPr lang="sl-SI" sz="2800" b="1" dirty="0"/>
              <a:t>1. 1. 2018- 31. 12. 2021.</a:t>
            </a:r>
          </a:p>
          <a:p>
            <a:pPr lvl="0"/>
            <a:r>
              <a:rPr lang="sl-SI" dirty="0"/>
              <a:t>Čas vključevanja mladih v aktivnosti projekta: </a:t>
            </a:r>
          </a:p>
          <a:p>
            <a:pPr marL="914400" lvl="2" indent="0">
              <a:buNone/>
            </a:pPr>
            <a:r>
              <a:rPr lang="sl-SI" sz="2800" b="1" dirty="0"/>
              <a:t>6 do 24 mesecev.</a:t>
            </a:r>
          </a:p>
          <a:p>
            <a:pPr lvl="0"/>
            <a:r>
              <a:rPr lang="sl-SI" dirty="0"/>
              <a:t>Čas spremljanja mladih po izhodu iz projekta: </a:t>
            </a:r>
          </a:p>
          <a:p>
            <a:pPr marL="914400" lvl="2" indent="0">
              <a:buNone/>
            </a:pPr>
            <a:r>
              <a:rPr lang="sl-SI" sz="2800" b="1" dirty="0"/>
              <a:t>6 mesecev.</a:t>
            </a:r>
          </a:p>
          <a:p>
            <a:pPr lvl="0"/>
            <a:endParaRPr lang="sl-SI" dirty="0"/>
          </a:p>
          <a:p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>
                <a:solidFill>
                  <a:srgbClr val="E32FA3"/>
                </a:solidFill>
              </a:rPr>
              <a:t>Projekt PREHOD MLADIH sofinancirata Republika Slovenija in Evropska unija iz Evropskega socialnega sklada</a:t>
            </a:r>
            <a:r>
              <a:rPr lang="sl-S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0299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D078464-46F1-4257-982B-854090272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49026"/>
            <a:ext cx="7886700" cy="579065"/>
          </a:xfrm>
        </p:spPr>
        <p:txBody>
          <a:bodyPr>
            <a:normAutofit/>
          </a:bodyPr>
          <a:lstStyle/>
          <a:p>
            <a:r>
              <a:rPr lang="sl-SI" sz="3200" b="1" dirty="0"/>
              <a:t>Osnovni podatki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3F9AC994-6CC1-4740-BF20-44C8F1452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33600"/>
            <a:ext cx="7886700" cy="4043362"/>
          </a:xfrm>
        </p:spPr>
        <p:txBody>
          <a:bodyPr>
            <a:normAutofit/>
          </a:bodyPr>
          <a:lstStyle/>
          <a:p>
            <a:pPr lvl="0"/>
            <a:r>
              <a:rPr lang="sl-SI" dirty="0"/>
              <a:t>Projekt poteka na celotnem območju Republike Slovenije.</a:t>
            </a:r>
          </a:p>
          <a:p>
            <a:pPr lvl="0"/>
            <a:r>
              <a:rPr lang="sl-SI" dirty="0"/>
              <a:t>Število mladih, ki se bodo vključili v projekt: 2100.</a:t>
            </a:r>
          </a:p>
          <a:p>
            <a:pPr lvl="1"/>
            <a:r>
              <a:rPr lang="sl-SI" sz="2800" dirty="0"/>
              <a:t>45% vključitev v zahodni Sloveniji (945)</a:t>
            </a:r>
          </a:p>
          <a:p>
            <a:pPr lvl="1"/>
            <a:r>
              <a:rPr lang="sl-SI" sz="2800" dirty="0"/>
              <a:t>55% vključitev v vzhodni Sloveniji (1155)</a:t>
            </a:r>
          </a:p>
          <a:p>
            <a:pPr lvl="0"/>
            <a:endParaRPr lang="sl-SI" sz="2400" dirty="0"/>
          </a:p>
          <a:p>
            <a:pPr lvl="0"/>
            <a:endParaRPr lang="sl-SI" sz="2400" dirty="0"/>
          </a:p>
          <a:p>
            <a:pPr lvl="0"/>
            <a:endParaRPr lang="sl-SI" sz="2400" dirty="0"/>
          </a:p>
          <a:p>
            <a:pPr lvl="0"/>
            <a:endParaRPr lang="sl-SI" sz="2400" dirty="0"/>
          </a:p>
          <a:p>
            <a:pPr lvl="0"/>
            <a:endParaRPr lang="sl-SI" sz="2400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6" name="Označba mesta noge 5">
            <a:extLst>
              <a:ext uri="{FF2B5EF4-FFF2-40B4-BE49-F238E27FC236}">
                <a16:creationId xmlns="" xmlns:a16="http://schemas.microsoft.com/office/drawing/2014/main" id="{C4409DCD-397F-4906-A45B-288D39B83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>
                <a:solidFill>
                  <a:srgbClr val="E32FA3"/>
                </a:solidFill>
              </a:rPr>
              <a:t>Projekt PREHOD MLADIH sofinancirata Republika Slovenija in Evropska unija iz Evropskega socialnega sklada</a:t>
            </a:r>
            <a:r>
              <a:rPr lang="sl-SI" dirty="0"/>
              <a:t>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65821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5346478-08AC-4239-8A1D-73FDAEDAD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65261"/>
            <a:ext cx="7886700" cy="471489"/>
          </a:xfrm>
        </p:spPr>
        <p:txBody>
          <a:bodyPr>
            <a:noAutofit/>
          </a:bodyPr>
          <a:lstStyle/>
          <a:p>
            <a:r>
              <a:rPr lang="sl-SI" sz="3200" b="1" dirty="0"/>
              <a:t>Ciljna skupina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27FDFEE2-40BB-498A-95B1-573379C3B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82800"/>
            <a:ext cx="7886700" cy="4075953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mladi s posebnimi potrebami (mlajši od 29 let), ki imajo: </a:t>
            </a:r>
          </a:p>
          <a:p>
            <a:pPr lvl="1"/>
            <a:r>
              <a:rPr lang="sl-SI" dirty="0"/>
              <a:t>motnje v duševnem razvoju, </a:t>
            </a:r>
          </a:p>
          <a:p>
            <a:pPr lvl="1"/>
            <a:r>
              <a:rPr lang="sl-SI" dirty="0"/>
              <a:t>slepota in slabovidnost oziroma okvara vidne funkcije, </a:t>
            </a:r>
          </a:p>
          <a:p>
            <a:pPr lvl="1"/>
            <a:r>
              <a:rPr lang="sl-SI" dirty="0"/>
              <a:t>gluhota in naglušnost, </a:t>
            </a:r>
          </a:p>
          <a:p>
            <a:pPr lvl="1"/>
            <a:r>
              <a:rPr lang="sl-SI" dirty="0"/>
              <a:t>govorno-jezikovne motnje, </a:t>
            </a:r>
          </a:p>
          <a:p>
            <a:pPr lvl="1"/>
            <a:r>
              <a:rPr lang="sl-SI" dirty="0"/>
              <a:t>gibalna oviranost, </a:t>
            </a:r>
          </a:p>
          <a:p>
            <a:pPr lvl="1"/>
            <a:r>
              <a:rPr lang="sl-SI" dirty="0"/>
              <a:t>dolgotrajna bolezen, </a:t>
            </a:r>
          </a:p>
          <a:p>
            <a:pPr lvl="1"/>
            <a:r>
              <a:rPr lang="sl-SI" dirty="0"/>
              <a:t>avtistične motnje ter </a:t>
            </a:r>
          </a:p>
          <a:p>
            <a:pPr lvl="1"/>
            <a:r>
              <a:rPr lang="sl-SI" dirty="0"/>
              <a:t>čustvene in vedenjske motnje</a:t>
            </a:r>
          </a:p>
          <a:p>
            <a:r>
              <a:rPr lang="sl-SI" dirty="0"/>
              <a:t>in potrebujejo: </a:t>
            </a:r>
          </a:p>
          <a:p>
            <a:pPr lvl="1"/>
            <a:r>
              <a:rPr lang="sl-SI" dirty="0"/>
              <a:t>prilagojeno izvajanje programov vzgoje in izobraževanja z dodatno strokovno pomočjo,</a:t>
            </a:r>
          </a:p>
          <a:p>
            <a:pPr lvl="1"/>
            <a:r>
              <a:rPr lang="sl-SI" dirty="0"/>
              <a:t>prilagojene programe vzgoje in izobraževanja ali pa</a:t>
            </a:r>
          </a:p>
          <a:p>
            <a:pPr lvl="1"/>
            <a:r>
              <a:rPr lang="sl-SI" dirty="0"/>
              <a:t>posebne programe vzgoje in izobraževanja.</a:t>
            </a:r>
          </a:p>
          <a:p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80554571-061B-4C87-B316-6EEDDABDD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>
                <a:solidFill>
                  <a:srgbClr val="E32FA3"/>
                </a:solidFill>
              </a:rPr>
              <a:t>Projekt PREHOD MLADIH sofinancirata Republika Slovenija in Evropska unija iz Evropskega socialnega sklada</a:t>
            </a:r>
            <a:r>
              <a:rPr lang="sl-SI" dirty="0"/>
              <a:t>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63773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3F9C448-D8BD-4DDA-ABAD-E0A99C96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87990"/>
            <a:ext cx="7886700" cy="496889"/>
          </a:xfrm>
        </p:spPr>
        <p:txBody>
          <a:bodyPr>
            <a:noAutofit/>
          </a:bodyPr>
          <a:lstStyle/>
          <a:p>
            <a:r>
              <a:rPr lang="sl-SI" sz="3200" b="1" dirty="0"/>
              <a:t>Prednostna ciljna skupina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5681C9FF-808B-418E-A152-7311F2E33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205318"/>
            <a:ext cx="7886700" cy="3989294"/>
          </a:xfrm>
        </p:spPr>
        <p:txBody>
          <a:bodyPr>
            <a:normAutofit/>
          </a:bodyPr>
          <a:lstStyle/>
          <a:p>
            <a:r>
              <a:rPr lang="sl-SI" dirty="0"/>
              <a:t>mladi s posebnimi potrebami, ki že imajo odločbo o usmeritvi, s katero jih lahko delodajalci neposredno pri prehodu iz šole zaposlijo kot osebe s statusom invalida.</a:t>
            </a:r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0C19E6B5-1CB1-4AEC-969B-5AD31FE2F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699" cy="365125"/>
          </a:xfrm>
        </p:spPr>
        <p:txBody>
          <a:bodyPr/>
          <a:lstStyle/>
          <a:p>
            <a:r>
              <a:rPr lang="sl-SI" dirty="0">
                <a:solidFill>
                  <a:srgbClr val="E32FA3"/>
                </a:solidFill>
              </a:rPr>
              <a:t>Projekt PREHOD MLADIH sofinancirata Republika Slovenija in Evropska unija iz Evropskega socialnega sklada</a:t>
            </a:r>
            <a:r>
              <a:rPr lang="sl-SI" dirty="0"/>
              <a:t>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7686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B91CA49-CE5D-488F-AAD6-83DFA407F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0476"/>
            <a:ext cx="7886700" cy="1325563"/>
          </a:xfrm>
        </p:spPr>
        <p:txBody>
          <a:bodyPr>
            <a:normAutofit/>
          </a:bodyPr>
          <a:lstStyle/>
          <a:p>
            <a:r>
              <a:rPr lang="sl-SI" sz="3200" b="1" dirty="0"/>
              <a:t>Vodilna načela načrtovanja prehoda</a:t>
            </a:r>
            <a:endParaRPr lang="sl-SI" sz="32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D86A8539-E39B-46AE-AF66-53A6C20EE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45489"/>
            <a:ext cx="7886700" cy="37314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l-SI" dirty="0"/>
              <a:t>Prostovoljna vključitev.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Aktivno sodelovanje mladih s posebnimi potrebami pri načrtovanju individualnega načrta prehoda.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Vključenost družine.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Sodelovanje med institucijami.</a:t>
            </a:r>
          </a:p>
          <a:p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51B2297B-869A-40F7-8C00-1C52FA6FD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>
                <a:solidFill>
                  <a:srgbClr val="E32FA3"/>
                </a:solidFill>
              </a:rPr>
              <a:t>Projekt PREHOD MLADIH sofinancirata Republika Slovenija in Evropska unija iz Evropskega socialnega sklada</a:t>
            </a:r>
            <a:r>
              <a:rPr lang="sl-SI" dirty="0"/>
              <a:t>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4716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8CDF837-CACE-4705-A9B7-192292D3F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117688CF-0BBA-4A28-AE6E-E81E21C8E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 algn="r">
              <a:buNone/>
            </a:pPr>
            <a:endParaRPr lang="sl-SI" dirty="0"/>
          </a:p>
          <a:p>
            <a:pPr marL="0" indent="0" algn="r">
              <a:buNone/>
            </a:pPr>
            <a:r>
              <a:rPr lang="sl-SI" dirty="0"/>
              <a:t>Projektne aktivnosti…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11" name="Označba mesta noge 10">
            <a:extLst>
              <a:ext uri="{FF2B5EF4-FFF2-40B4-BE49-F238E27FC236}">
                <a16:creationId xmlns="" xmlns:a16="http://schemas.microsoft.com/office/drawing/2014/main" id="{744A5763-743B-4FA3-BC24-8D99263FC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>
                <a:solidFill>
                  <a:srgbClr val="CC3399"/>
                </a:solidFill>
              </a:rPr>
              <a:t>Projekt PREHOD MLADIH sofinancirata Republika Slovenija in Evropska unija iz Evropskega socialnega sklada.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11D0185-CBFE-4D2E-91A8-5CB510642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303929"/>
            <a:ext cx="3873034" cy="387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20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678FBBA-3865-4563-BC29-5E286EA2A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39332"/>
            <a:ext cx="7886700" cy="524935"/>
          </a:xfrm>
        </p:spPr>
        <p:txBody>
          <a:bodyPr>
            <a:noAutofit/>
          </a:bodyPr>
          <a:lstStyle/>
          <a:p>
            <a:r>
              <a:rPr lang="sl-SI" sz="3200" b="1" dirty="0"/>
              <a:t>Projektne aktivnosti- pripravljalna faza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E49EFD39-3D0A-45A5-B449-108AF3926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79813"/>
            <a:ext cx="7886700" cy="4123764"/>
          </a:xfrm>
        </p:spPr>
        <p:txBody>
          <a:bodyPr>
            <a:normAutofit/>
          </a:bodyPr>
          <a:lstStyle/>
          <a:p>
            <a:r>
              <a:rPr lang="sl-SI" dirty="0"/>
              <a:t>Strokovni delavec projektnega partnerja podrobno informira zainteresirane mladostnike, starše oziroma strokovne delavce o projektu.</a:t>
            </a:r>
          </a:p>
          <a:p>
            <a:r>
              <a:rPr lang="sl-SI" dirty="0"/>
              <a:t>V kolikor se mladostnik (in starši) odločijo za sodelovanje, podpišejo (tripartitni) dogovor o sodelovanju. </a:t>
            </a:r>
          </a:p>
          <a:p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BBA60BEF-5E7E-45DE-AAFC-8DE856490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>
                <a:solidFill>
                  <a:srgbClr val="E32FA3"/>
                </a:solidFill>
              </a:rPr>
              <a:t>Projekt PREHOD MLADIH sofinancirata Republika Slovenija in Evropska unija iz Evropskega socialnega sklada</a:t>
            </a:r>
            <a:r>
              <a:rPr lang="sl-SI" dirty="0"/>
              <a:t>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87530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A02B893-4628-4369-9C1D-84BEFD257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46704"/>
            <a:ext cx="7886700" cy="1325563"/>
          </a:xfrm>
        </p:spPr>
        <p:txBody>
          <a:bodyPr>
            <a:normAutofit/>
          </a:bodyPr>
          <a:lstStyle/>
          <a:p>
            <a:r>
              <a:rPr lang="sl-SI" sz="2800" dirty="0"/>
              <a:t>Projektne aktivnosti- aktivno </a:t>
            </a:r>
            <a:r>
              <a:rPr lang="sl-SI" sz="2800" b="1" dirty="0"/>
              <a:t>delo z mladostnikom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69EEB90D-7F76-43A7-95EF-D2556600C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52133"/>
            <a:ext cx="7886700" cy="3888691"/>
          </a:xfrm>
        </p:spPr>
        <p:txBody>
          <a:bodyPr>
            <a:normAutofit/>
          </a:bodyPr>
          <a:lstStyle/>
          <a:p>
            <a:pPr lvl="0"/>
            <a:r>
              <a:rPr lang="sl-SI" dirty="0"/>
              <a:t>Izdelava individualnega načrta za vključitev mladostnika.</a:t>
            </a:r>
          </a:p>
          <a:p>
            <a:pPr lvl="0"/>
            <a:r>
              <a:rPr lang="sl-SI" dirty="0"/>
              <a:t>Motiviranje, opolnomočenje in spremljanje mladostnika pri aktivnem prehodu iz šole na trg dela na podlagi individualnega načrta.</a:t>
            </a:r>
          </a:p>
          <a:p>
            <a:pPr lvl="0"/>
            <a:r>
              <a:rPr lang="sl-SI" dirty="0"/>
              <a:t>Sodelovanje s strokovnimi delavci strokovnih timov za zaposlitveno rehabilitacijo.</a:t>
            </a:r>
          </a:p>
          <a:p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51D9FE3B-5251-4133-9EDE-2B973EDD3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1" y="6287771"/>
            <a:ext cx="7886699" cy="365125"/>
          </a:xfrm>
        </p:spPr>
        <p:txBody>
          <a:bodyPr/>
          <a:lstStyle/>
          <a:p>
            <a:r>
              <a:rPr lang="sl-SI" dirty="0">
                <a:solidFill>
                  <a:srgbClr val="E32FA3"/>
                </a:solidFill>
              </a:rPr>
              <a:t>Projekt PREHOD MLADIH sofinancirata Republika Slovenija in Evropska unija iz Evropskega socialnega sklada</a:t>
            </a:r>
            <a:r>
              <a:rPr lang="sl-SI" dirty="0"/>
              <a:t>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55079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8CDF837-CACE-4705-A9B7-192292D3F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117688CF-0BBA-4A28-AE6E-E81E21C8E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Izhodišča</a:t>
            </a:r>
          </a:p>
          <a:p>
            <a:r>
              <a:rPr lang="sl-SI" dirty="0"/>
              <a:t>Nacionalno projektno partnerstvo</a:t>
            </a:r>
          </a:p>
          <a:p>
            <a:r>
              <a:rPr lang="sl-SI" dirty="0"/>
              <a:t>Osnovne informacije</a:t>
            </a:r>
          </a:p>
          <a:p>
            <a:r>
              <a:rPr lang="sl-SI" dirty="0"/>
              <a:t>Projektne aktivnosti</a:t>
            </a:r>
          </a:p>
          <a:p>
            <a:r>
              <a:rPr lang="sl-SI" dirty="0"/>
              <a:t>Dosedanje izkušnje in rezultati projekta</a:t>
            </a:r>
          </a:p>
          <a:p>
            <a:r>
              <a:rPr lang="sl-SI" dirty="0"/>
              <a:t>Primeri dobrih praks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11" name="Označba mesta noge 10">
            <a:extLst>
              <a:ext uri="{FF2B5EF4-FFF2-40B4-BE49-F238E27FC236}">
                <a16:creationId xmlns="" xmlns:a16="http://schemas.microsoft.com/office/drawing/2014/main" id="{744A5763-743B-4FA3-BC24-8D99263FC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>
                <a:solidFill>
                  <a:srgbClr val="CC3399"/>
                </a:solidFill>
              </a:rPr>
              <a:t>Projekt PREHOD MLADIH sofinancirata Republika Slovenija in Evropska unija iz Evropskega socialnega sklada.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16182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3EB4385-EEFF-412D-AB6D-EF130DE23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/>
              <a:t>Projektne aktivnosti- aktivno delo z mladostnikom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8EE88D51-6130-4795-88DE-D212850AC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l-SI" dirty="0"/>
              <a:t>Sodelovanje s svetovalnimi in strokovnimi delavci ter sodelavci na šolah ali pa drugih organizacijah, ki jih obiskujejo mladi s posebnimi potrebami.</a:t>
            </a:r>
          </a:p>
          <a:p>
            <a:pPr lvl="0"/>
            <a:r>
              <a:rPr lang="sl-SI" dirty="0"/>
              <a:t>Motiviranje in ozaveščanje staršev oz. skrbnikov mladostnikov za njihovo sodelovanje v prehodu.</a:t>
            </a:r>
          </a:p>
          <a:p>
            <a:pPr lvl="0"/>
            <a:r>
              <a:rPr lang="sl-SI" dirty="0"/>
              <a:t>Sodelovanje z delodajalci z namenom delovnega preizkusa, opravljanja šolske prakse, usposabljanja in možnosti zaposlitve mladostnika.</a:t>
            </a:r>
          </a:p>
          <a:p>
            <a:endParaRPr lang="sl-SI" dirty="0"/>
          </a:p>
          <a:p>
            <a:pPr lvl="0"/>
            <a:endParaRPr lang="sl-SI" dirty="0">
              <a:solidFill>
                <a:srgbClr val="FF66FF"/>
              </a:solidFill>
            </a:endParaRPr>
          </a:p>
          <a:p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="" xmlns:a16="http://schemas.microsoft.com/office/drawing/2014/main" id="{DF9DB1B4-9DF0-4B3D-9171-77FC95E7E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>
                <a:solidFill>
                  <a:srgbClr val="E32FA3"/>
                </a:solidFill>
              </a:rPr>
              <a:t>Projekt PREHOD MLADIH sofinancirata Republika Slovenija in Evropska unija iz Evropskega socialnega sklada</a:t>
            </a:r>
            <a:r>
              <a:rPr lang="sl-SI" dirty="0"/>
              <a:t>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38426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9E2E41D-E0B2-4A9B-997F-8F4D0D76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1325563"/>
          </a:xfrm>
        </p:spPr>
        <p:txBody>
          <a:bodyPr>
            <a:normAutofit/>
          </a:bodyPr>
          <a:lstStyle/>
          <a:p>
            <a:r>
              <a:rPr lang="sl-SI" dirty="0"/>
              <a:t>Projektne aktivnosti- zaključek</a:t>
            </a:r>
            <a:endParaRPr lang="sl-SI" sz="3200" b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E0B5B065-1B19-432F-A227-84336E391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92097"/>
            <a:ext cx="7886700" cy="3884866"/>
          </a:xfrm>
        </p:spPr>
        <p:txBody>
          <a:bodyPr>
            <a:normAutofit/>
          </a:bodyPr>
          <a:lstStyle/>
          <a:p>
            <a:r>
              <a:rPr lang="sl-SI" dirty="0"/>
              <a:t>Možni izhodi iz projekta: </a:t>
            </a:r>
          </a:p>
          <a:p>
            <a:pPr lvl="1"/>
            <a:r>
              <a:rPr lang="sl-SI" sz="2800" dirty="0"/>
              <a:t>zaposlitev,</a:t>
            </a:r>
          </a:p>
          <a:p>
            <a:pPr lvl="1"/>
            <a:r>
              <a:rPr lang="sl-SI" sz="2800" dirty="0"/>
              <a:t>nadaljevanje izobraževanja,</a:t>
            </a:r>
          </a:p>
          <a:p>
            <a:pPr lvl="1"/>
            <a:r>
              <a:rPr lang="sl-SI" sz="2800" dirty="0"/>
              <a:t>prijava na Zavod Republike Slovenije za zaposlovanje.</a:t>
            </a:r>
          </a:p>
          <a:p>
            <a:r>
              <a:rPr lang="sl-SI" dirty="0"/>
              <a:t>Projektni partner mladostnika spremlja vsaj še 6 mesecev po zaključku projekta. </a:t>
            </a:r>
          </a:p>
          <a:p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6F201076-20DA-4483-A16A-76C2B1FE8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>
                <a:solidFill>
                  <a:srgbClr val="E32FA3"/>
                </a:solidFill>
              </a:rPr>
              <a:t>Projekt PREHOD MLADIH sofinancirata Republika Slovenija in Evropska unija iz Evropskega socialnega sklada</a:t>
            </a:r>
            <a:r>
              <a:rPr lang="sl-SI" dirty="0"/>
              <a:t>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5715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8CDF837-CACE-4705-A9B7-192292D3F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117688CF-0BBA-4A28-AE6E-E81E21C8E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 algn="r">
              <a:buNone/>
            </a:pPr>
            <a:endParaRPr lang="sl-SI" dirty="0"/>
          </a:p>
          <a:p>
            <a:pPr marL="0" indent="0" algn="r">
              <a:buNone/>
            </a:pPr>
            <a:r>
              <a:rPr lang="sl-SI" dirty="0"/>
              <a:t>Dosedanje izkušnje </a:t>
            </a:r>
          </a:p>
          <a:p>
            <a:pPr marL="0" indent="0" algn="r">
              <a:buNone/>
            </a:pPr>
            <a:r>
              <a:rPr lang="sl-SI" dirty="0"/>
              <a:t>in rezultati projekta…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11" name="Označba mesta noge 10">
            <a:extLst>
              <a:ext uri="{FF2B5EF4-FFF2-40B4-BE49-F238E27FC236}">
                <a16:creationId xmlns="" xmlns:a16="http://schemas.microsoft.com/office/drawing/2014/main" id="{744A5763-743B-4FA3-BC24-8D99263FC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>
                <a:solidFill>
                  <a:srgbClr val="CC3399"/>
                </a:solidFill>
              </a:rPr>
              <a:t>Projekt PREHOD MLADIH sofinancirata Republika Slovenija in Evropska unija iz Evropskega socialnega sklada.</a:t>
            </a:r>
          </a:p>
          <a:p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89C2B0AA-5B1E-4EEA-8AA6-28508E5F3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303929"/>
            <a:ext cx="3365834" cy="390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54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5859C904-3DCA-4EC7-BA89-72D36F14F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91508"/>
            <a:ext cx="7886700" cy="3785453"/>
          </a:xfrm>
        </p:spPr>
        <p:txBody>
          <a:bodyPr>
            <a:normAutofit/>
          </a:bodyPr>
          <a:lstStyle/>
          <a:p>
            <a:pPr lvl="0"/>
            <a:endParaRPr lang="sl-SI" sz="2400" dirty="0"/>
          </a:p>
          <a:p>
            <a:pPr marL="0" indent="0">
              <a:spcBef>
                <a:spcPct val="0"/>
              </a:spcBef>
              <a:spcAft>
                <a:spcPts val="38"/>
              </a:spcAft>
              <a:buNone/>
              <a:defRPr/>
            </a:pPr>
            <a:endParaRPr lang="sl-SI" dirty="0">
              <a:latin typeface="Gill Sans"/>
            </a:endParaRPr>
          </a:p>
          <a:p>
            <a:pPr>
              <a:spcBef>
                <a:spcPct val="0"/>
              </a:spcBef>
              <a:spcAft>
                <a:spcPts val="38"/>
              </a:spcAft>
              <a:defRPr/>
            </a:pPr>
            <a:endParaRPr lang="sl-SI" dirty="0">
              <a:latin typeface="Gill Sans"/>
            </a:endParaRPr>
          </a:p>
          <a:p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1E6F4042-4FDE-4065-B26B-7C20B62A5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>
                <a:solidFill>
                  <a:srgbClr val="CC3399"/>
                </a:solidFill>
              </a:rPr>
              <a:t>Projekt PREHOD MLADIH sofinancirata Republika Slovenija in Evropska unija iz Evropskega socialnega sklada.</a:t>
            </a:r>
          </a:p>
          <a:p>
            <a:endParaRPr lang="sl-SI" dirty="0"/>
          </a:p>
        </p:txBody>
      </p:sp>
      <p:graphicFrame>
        <p:nvGraphicFramePr>
          <p:cNvPr id="7" name="Grafikon 6">
            <a:extLst>
              <a:ext uri="{FF2B5EF4-FFF2-40B4-BE49-F238E27FC236}">
                <a16:creationId xmlns="" xmlns:a16="http://schemas.microsoft.com/office/drawing/2014/main" id="{7049C675-DB87-496F-9491-B8C1EAEE77E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28650" y="2391508"/>
          <a:ext cx="7426289" cy="3785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kon 7">
            <a:extLst>
              <a:ext uri="{FF2B5EF4-FFF2-40B4-BE49-F238E27FC236}">
                <a16:creationId xmlns="" xmlns:a16="http://schemas.microsoft.com/office/drawing/2014/main" id="{CE0ADC15-C6DC-4C01-B52A-35E385A3340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28649" y="2391507"/>
          <a:ext cx="7886699" cy="3785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kon 8">
            <a:extLst>
              <a:ext uri="{FF2B5EF4-FFF2-40B4-BE49-F238E27FC236}">
                <a16:creationId xmlns="" xmlns:a16="http://schemas.microsoft.com/office/drawing/2014/main" id="{A9B7A0DD-BABC-45F9-8FC5-2FCBFDDAE7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9645025"/>
              </p:ext>
            </p:extLst>
          </p:nvPr>
        </p:nvGraphicFramePr>
        <p:xfrm>
          <a:off x="628647" y="2391506"/>
          <a:ext cx="7886699" cy="3785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/>
              <a:t>Število vključenih uporabnikov glede na </a:t>
            </a:r>
            <a:r>
              <a:rPr lang="sl-SI" sz="2000"/>
              <a:t>kohezijsko </a:t>
            </a:r>
            <a:r>
              <a:rPr lang="sl-SI" sz="2000" smtClean="0"/>
              <a:t>regijo v letu 2018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3860386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8CDF837-CACE-4705-A9B7-192292D3F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117688CF-0BBA-4A28-AE6E-E81E21C8E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 algn="r">
              <a:buNone/>
            </a:pPr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11" name="Označba mesta noge 10">
            <a:extLst>
              <a:ext uri="{FF2B5EF4-FFF2-40B4-BE49-F238E27FC236}">
                <a16:creationId xmlns="" xmlns:a16="http://schemas.microsoft.com/office/drawing/2014/main" id="{744A5763-743B-4FA3-BC24-8D99263FC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>
                <a:solidFill>
                  <a:srgbClr val="CC3399"/>
                </a:solidFill>
              </a:rPr>
              <a:t>Projekt PREHOD MLADIH sofinancirata Republika Slovenija in Evropska unija iz Evropskega socialnega sklada.</a:t>
            </a:r>
          </a:p>
          <a:p>
            <a:endParaRPr lang="sl-SI" dirty="0"/>
          </a:p>
        </p:txBody>
      </p:sp>
      <p:graphicFrame>
        <p:nvGraphicFramePr>
          <p:cNvPr id="6" name="Grafikon 5">
            <a:extLst>
              <a:ext uri="{FF2B5EF4-FFF2-40B4-BE49-F238E27FC236}">
                <a16:creationId xmlns="" xmlns:a16="http://schemas.microsoft.com/office/drawing/2014/main" id="{1C9845C0-EF95-4F2A-95A3-5128C4682D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153579"/>
              </p:ext>
            </p:extLst>
          </p:nvPr>
        </p:nvGraphicFramePr>
        <p:xfrm>
          <a:off x="628650" y="1568825"/>
          <a:ext cx="7886698" cy="4608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2006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8CDF837-CACE-4705-A9B7-192292D3F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117688CF-0BBA-4A28-AE6E-E81E21C8E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18952"/>
            <a:ext cx="7886700" cy="43276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 algn="r">
              <a:buNone/>
            </a:pPr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11" name="Označba mesta noge 10">
            <a:extLst>
              <a:ext uri="{FF2B5EF4-FFF2-40B4-BE49-F238E27FC236}">
                <a16:creationId xmlns="" xmlns:a16="http://schemas.microsoft.com/office/drawing/2014/main" id="{744A5763-743B-4FA3-BC24-8D99263FC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>
                <a:solidFill>
                  <a:srgbClr val="CC3399"/>
                </a:solidFill>
              </a:rPr>
              <a:t>Projekt PREHOD MLADIH sofinancirata Republika Slovenija in Evropska unija iz Evropskega socialnega sklada.</a:t>
            </a:r>
          </a:p>
          <a:p>
            <a:endParaRPr lang="sl-SI" dirty="0"/>
          </a:p>
        </p:txBody>
      </p:sp>
      <p:graphicFrame>
        <p:nvGraphicFramePr>
          <p:cNvPr id="10" name="Grafikon 9">
            <a:extLst>
              <a:ext uri="{FF2B5EF4-FFF2-40B4-BE49-F238E27FC236}">
                <a16:creationId xmlns="" xmlns:a16="http://schemas.microsoft.com/office/drawing/2014/main" id="{53F64CF9-F957-42E4-9A99-02169FCF2B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4009318"/>
              </p:ext>
            </p:extLst>
          </p:nvPr>
        </p:nvGraphicFramePr>
        <p:xfrm>
          <a:off x="628651" y="1406128"/>
          <a:ext cx="7886698" cy="4840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3810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8CDF837-CACE-4705-A9B7-192292D3F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117688CF-0BBA-4A28-AE6E-E81E21C8E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 algn="r">
              <a:buNone/>
            </a:pPr>
            <a:endParaRPr lang="sl-SI" dirty="0"/>
          </a:p>
          <a:p>
            <a:pPr marL="0" indent="0" algn="r">
              <a:buNone/>
            </a:pPr>
            <a:r>
              <a:rPr lang="sl-SI" dirty="0"/>
              <a:t>Primeri dobre prakse…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11" name="Označba mesta noge 10">
            <a:extLst>
              <a:ext uri="{FF2B5EF4-FFF2-40B4-BE49-F238E27FC236}">
                <a16:creationId xmlns="" xmlns:a16="http://schemas.microsoft.com/office/drawing/2014/main" id="{744A5763-743B-4FA3-BC24-8D99263FC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>
                <a:solidFill>
                  <a:srgbClr val="CC3399"/>
                </a:solidFill>
              </a:rPr>
              <a:t>Projekt PREHOD MLADIH sofinancirata Republika Slovenija in Evropska unija iz Evropskega socialnega sklada.</a:t>
            </a:r>
          </a:p>
          <a:p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A3A37157-209C-4BC4-A165-EB5B0E3B5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303929"/>
            <a:ext cx="3883192" cy="388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18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CBCEC3F-A164-4007-9E30-EA502A402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 dobre prakse 1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FD6D3B29-1072-4D7B-B885-55080883D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sl-SI" b="1" dirty="0"/>
              <a:t>Osnovni podatki o uporabniku</a:t>
            </a:r>
          </a:p>
          <a:p>
            <a:r>
              <a:rPr lang="sl-SI" b="1" dirty="0"/>
              <a:t>Spol:</a:t>
            </a:r>
            <a:r>
              <a:rPr lang="sl-SI" dirty="0"/>
              <a:t> M</a:t>
            </a:r>
            <a:endParaRPr lang="sl-SI" b="1" dirty="0"/>
          </a:p>
          <a:p>
            <a:r>
              <a:rPr lang="sl-SI" b="1" dirty="0"/>
              <a:t>Starost:</a:t>
            </a:r>
            <a:r>
              <a:rPr lang="sl-SI" dirty="0"/>
              <a:t> 18 let</a:t>
            </a:r>
          </a:p>
          <a:p>
            <a:r>
              <a:rPr lang="sl-SI" b="1" dirty="0"/>
              <a:t>Opredelitev glede na vrsto in stopnjo primanjkljaja: </a:t>
            </a:r>
            <a:r>
              <a:rPr lang="sl-SI" dirty="0"/>
              <a:t>otrok z več motnjami (GIB in DB)  </a:t>
            </a:r>
          </a:p>
          <a:p>
            <a:r>
              <a:rPr lang="sl-SI" b="1" dirty="0"/>
              <a:t>Izobraževalni program: </a:t>
            </a:r>
            <a:r>
              <a:rPr lang="sl-SI" dirty="0"/>
              <a:t>srednješolski program s prilagojenim izvajanjem in DSP (program glasbene šole)</a:t>
            </a:r>
          </a:p>
          <a:p>
            <a:r>
              <a:rPr lang="sl-SI" b="1" dirty="0"/>
              <a:t>Razred/letnik: </a:t>
            </a:r>
            <a:r>
              <a:rPr lang="sl-SI" dirty="0"/>
              <a:t>3. letnik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sp>
        <p:nvSpPr>
          <p:cNvPr id="7" name="Označba mesta noge 6">
            <a:extLst>
              <a:ext uri="{FF2B5EF4-FFF2-40B4-BE49-F238E27FC236}">
                <a16:creationId xmlns="" xmlns:a16="http://schemas.microsoft.com/office/drawing/2014/main" id="{536F528F-2F7C-42CA-82B7-8C9C584A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>
                <a:solidFill>
                  <a:srgbClr val="CC3399"/>
                </a:solidFill>
              </a:rPr>
              <a:t>Projekt PREHOD MLADIH sofinancirata Republika Slovenija in Evropska unija iz Evropskega socialnega sklada.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01865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CBCEC3F-A164-4007-9E30-EA502A402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 dobre prakse 1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FD6D3B29-1072-4D7B-B885-55080883D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sl-SI" b="1" dirty="0"/>
              <a:t>2. Uporabnikovo funkcioniranje</a:t>
            </a:r>
          </a:p>
          <a:p>
            <a:r>
              <a:rPr lang="sl-SI" dirty="0"/>
              <a:t>Močna področja, kompetence in zmožnosti:</a:t>
            </a:r>
          </a:p>
          <a:p>
            <a:pPr lvl="1"/>
            <a:r>
              <a:rPr lang="sl-SI" dirty="0"/>
              <a:t>nadarjen za glasbo,</a:t>
            </a:r>
          </a:p>
          <a:p>
            <a:pPr lvl="1"/>
            <a:r>
              <a:rPr lang="sl-SI" dirty="0"/>
              <a:t>smisel za delo z ljudmi,</a:t>
            </a:r>
          </a:p>
          <a:p>
            <a:pPr lvl="1"/>
            <a:r>
              <a:rPr lang="sl-SI" dirty="0"/>
              <a:t>dobre socialne in komunikacijske veščine.</a:t>
            </a:r>
          </a:p>
          <a:p>
            <a:r>
              <a:rPr lang="sl-SI" dirty="0"/>
              <a:t>Posebne potrebe, šibkosti:</a:t>
            </a:r>
          </a:p>
          <a:p>
            <a:pPr lvl="1"/>
            <a:r>
              <a:rPr lang="sl-SI" dirty="0"/>
              <a:t>gibalno oviran,</a:t>
            </a:r>
          </a:p>
          <a:p>
            <a:pPr lvl="1"/>
            <a:r>
              <a:rPr lang="sl-SI" dirty="0"/>
              <a:t>težave pri fini in grobi motoriki zaradi katerih nadaljevanje študija v smeri glasbe ni možno.</a:t>
            </a:r>
          </a:p>
          <a:p>
            <a:endParaRPr lang="sl-SI" dirty="0"/>
          </a:p>
        </p:txBody>
      </p:sp>
      <p:sp>
        <p:nvSpPr>
          <p:cNvPr id="7" name="Označba mesta noge 6">
            <a:extLst>
              <a:ext uri="{FF2B5EF4-FFF2-40B4-BE49-F238E27FC236}">
                <a16:creationId xmlns="" xmlns:a16="http://schemas.microsoft.com/office/drawing/2014/main" id="{536F528F-2F7C-42CA-82B7-8C9C584A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>
                <a:solidFill>
                  <a:srgbClr val="CC3399"/>
                </a:solidFill>
              </a:rPr>
              <a:t>Projekt PREHOD MLADIH sofinancirata Republika Slovenija in Evropska unija iz Evropskega socialnega sklada.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710306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CBCEC3F-A164-4007-9E30-EA502A402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 dobre prakse 1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FD6D3B29-1072-4D7B-B885-55080883D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Poklicni cilji in interesi:</a:t>
            </a:r>
            <a:endParaRPr lang="sl-SI" sz="2400" dirty="0"/>
          </a:p>
          <a:p>
            <a:pPr lvl="1"/>
            <a:r>
              <a:rPr lang="sl-SI" dirty="0"/>
              <a:t>delo povezano z glasbo,</a:t>
            </a:r>
          </a:p>
          <a:p>
            <a:pPr lvl="1"/>
            <a:r>
              <a:rPr lang="sl-SI" dirty="0"/>
              <a:t>delo povezano z ljudmi.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sp>
        <p:nvSpPr>
          <p:cNvPr id="7" name="Označba mesta noge 6">
            <a:extLst>
              <a:ext uri="{FF2B5EF4-FFF2-40B4-BE49-F238E27FC236}">
                <a16:creationId xmlns="" xmlns:a16="http://schemas.microsoft.com/office/drawing/2014/main" id="{536F528F-2F7C-42CA-82B7-8C9C584A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>
                <a:solidFill>
                  <a:srgbClr val="CC3399"/>
                </a:solidFill>
              </a:rPr>
              <a:t>Projekt PREHOD MLADIH sofinancirata Republika Slovenija in Evropska unija iz Evropskega socialnega sklada.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93427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8CDF837-CACE-4705-A9B7-192292D3F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117688CF-0BBA-4A28-AE6E-E81E21C8E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 algn="r">
              <a:buNone/>
            </a:pPr>
            <a:endParaRPr lang="sl-SI" dirty="0"/>
          </a:p>
          <a:p>
            <a:pPr marL="0" indent="0" algn="r">
              <a:buNone/>
            </a:pPr>
            <a:r>
              <a:rPr lang="sl-SI" dirty="0"/>
              <a:t>Izhodišča…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11" name="Označba mesta noge 10">
            <a:extLst>
              <a:ext uri="{FF2B5EF4-FFF2-40B4-BE49-F238E27FC236}">
                <a16:creationId xmlns="" xmlns:a16="http://schemas.microsoft.com/office/drawing/2014/main" id="{744A5763-743B-4FA3-BC24-8D99263FC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>
                <a:solidFill>
                  <a:srgbClr val="CC3399"/>
                </a:solidFill>
              </a:rPr>
              <a:t>Projekt PREHOD MLADIH sofinancirata Republika Slovenija in Evropska unija iz Evropskega socialnega sklada.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303929"/>
            <a:ext cx="3365284" cy="39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08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CBCEC3F-A164-4007-9E30-EA502A402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 dobre prakse 1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FD6D3B29-1072-4D7B-B885-55080883D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sl-SI" b="1" dirty="0"/>
              <a:t>3. Potek vključevanja v projekt</a:t>
            </a:r>
          </a:p>
          <a:p>
            <a:pPr lvl="0"/>
            <a:r>
              <a:rPr lang="sl-SI" dirty="0"/>
              <a:t>spoznavanje mladostnika in njegovega funkcioniranja,</a:t>
            </a:r>
          </a:p>
          <a:p>
            <a:pPr lvl="0"/>
            <a:r>
              <a:rPr lang="sl-SI" dirty="0"/>
              <a:t>oblikovanje individualnega načrta prehoda:</a:t>
            </a:r>
          </a:p>
          <a:p>
            <a:pPr lvl="1"/>
            <a:r>
              <a:rPr lang="sl-SI" b="1" dirty="0"/>
              <a:t>Dolgoročni cilj:  </a:t>
            </a:r>
          </a:p>
          <a:p>
            <a:pPr lvl="2"/>
            <a:r>
              <a:rPr lang="sl-SI" dirty="0"/>
              <a:t>nadaljevanje šolanja na ustrezni smeri študija. </a:t>
            </a:r>
          </a:p>
          <a:p>
            <a:pPr lvl="1"/>
            <a:r>
              <a:rPr lang="sl-SI" b="1" dirty="0"/>
              <a:t>Kratkoročni cilji: </a:t>
            </a:r>
          </a:p>
          <a:p>
            <a:pPr lvl="2"/>
            <a:r>
              <a:rPr lang="sl-SI" dirty="0"/>
              <a:t>iskanje ustrezne smeri študija,</a:t>
            </a:r>
          </a:p>
          <a:p>
            <a:pPr lvl="2"/>
            <a:r>
              <a:rPr lang="sl-SI" dirty="0"/>
              <a:t>vključevanje v tečaje in druge oblike izobraževanja na področju glasbe,</a:t>
            </a:r>
          </a:p>
          <a:p>
            <a:pPr lvl="2"/>
            <a:r>
              <a:rPr lang="sl-SI" dirty="0"/>
              <a:t>učenje oblik sproščanja.</a:t>
            </a:r>
          </a:p>
        </p:txBody>
      </p:sp>
      <p:sp>
        <p:nvSpPr>
          <p:cNvPr id="7" name="Označba mesta noge 6">
            <a:extLst>
              <a:ext uri="{FF2B5EF4-FFF2-40B4-BE49-F238E27FC236}">
                <a16:creationId xmlns="" xmlns:a16="http://schemas.microsoft.com/office/drawing/2014/main" id="{536F528F-2F7C-42CA-82B7-8C9C584A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>
                <a:solidFill>
                  <a:srgbClr val="CC3399"/>
                </a:solidFill>
              </a:rPr>
              <a:t>Projekt PREHOD MLADIH sofinancirata Republika Slovenija in Evropska unija iz Evropskega socialnega sklada.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9350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CBCEC3F-A164-4007-9E30-EA502A402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 dobre prakse 1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FD6D3B29-1072-4D7B-B885-55080883D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Potek dela z uporabnikom: </a:t>
            </a:r>
          </a:p>
          <a:p>
            <a:pPr lvl="1"/>
            <a:r>
              <a:rPr lang="sl-SI" dirty="0"/>
              <a:t>raziskovanje interesnih področij,</a:t>
            </a:r>
          </a:p>
          <a:p>
            <a:pPr lvl="1"/>
            <a:r>
              <a:rPr lang="sl-SI" dirty="0"/>
              <a:t>iskanje ustrezne smeri študija, v katerem bi lahko izkoristil svoja močna področja,</a:t>
            </a:r>
          </a:p>
          <a:p>
            <a:pPr lvl="1"/>
            <a:r>
              <a:rPr lang="sl-SI" dirty="0"/>
              <a:t> iskanje možnosti za osebni razvoj na področju glasbe.</a:t>
            </a:r>
          </a:p>
          <a:p>
            <a:pPr lvl="1"/>
            <a:endParaRPr lang="sl-SI" dirty="0"/>
          </a:p>
        </p:txBody>
      </p:sp>
      <p:sp>
        <p:nvSpPr>
          <p:cNvPr id="7" name="Označba mesta noge 6">
            <a:extLst>
              <a:ext uri="{FF2B5EF4-FFF2-40B4-BE49-F238E27FC236}">
                <a16:creationId xmlns="" xmlns:a16="http://schemas.microsoft.com/office/drawing/2014/main" id="{536F528F-2F7C-42CA-82B7-8C9C584A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>
                <a:solidFill>
                  <a:srgbClr val="CC3399"/>
                </a:solidFill>
              </a:rPr>
              <a:t>Projekt PREHOD MLADIH sofinancirata Republika Slovenija in Evropska unija iz Evropskega socialnega sklada.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472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CBCEC3F-A164-4007-9E30-EA502A402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 dobre prakse 1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FD6D3B29-1072-4D7B-B885-55080883D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sl-SI" b="1" dirty="0"/>
              <a:t>4. Predviden izhod iz projekta</a:t>
            </a:r>
            <a:endParaRPr lang="sl-SI" dirty="0"/>
          </a:p>
          <a:p>
            <a:pPr lvl="0"/>
            <a:r>
              <a:rPr lang="sl-SI" dirty="0"/>
              <a:t>Nadaljevanje šolanja: visokošolski program povezan z delom z ljudmi.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sp>
        <p:nvSpPr>
          <p:cNvPr id="7" name="Označba mesta noge 6">
            <a:extLst>
              <a:ext uri="{FF2B5EF4-FFF2-40B4-BE49-F238E27FC236}">
                <a16:creationId xmlns="" xmlns:a16="http://schemas.microsoft.com/office/drawing/2014/main" id="{536F528F-2F7C-42CA-82B7-8C9C584A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>
                <a:solidFill>
                  <a:srgbClr val="CC3399"/>
                </a:solidFill>
              </a:rPr>
              <a:t>Projekt PREHOD MLADIH sofinancirata Republika Slovenija in Evropska unija iz Evropskega socialnega sklada.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426737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CBCEC3F-A164-4007-9E30-EA502A402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 dobre prakse 2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FD6D3B29-1072-4D7B-B885-55080883D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sl-SI" b="1" dirty="0"/>
              <a:t>Osnovni podatki o uporabniku</a:t>
            </a:r>
          </a:p>
          <a:p>
            <a:r>
              <a:rPr lang="sl-SI" b="1" dirty="0"/>
              <a:t>Spol:</a:t>
            </a:r>
            <a:r>
              <a:rPr lang="sl-SI" dirty="0"/>
              <a:t> M</a:t>
            </a:r>
            <a:endParaRPr lang="sl-SI" b="1" dirty="0"/>
          </a:p>
          <a:p>
            <a:r>
              <a:rPr lang="sl-SI" b="1" dirty="0"/>
              <a:t>Starost:</a:t>
            </a:r>
            <a:r>
              <a:rPr lang="sl-SI" dirty="0"/>
              <a:t> 15 let</a:t>
            </a:r>
          </a:p>
          <a:p>
            <a:r>
              <a:rPr lang="sl-SI" b="1" dirty="0"/>
              <a:t>Opredelitev glede na vrsto in stopnjo primanjkljaja: </a:t>
            </a:r>
            <a:r>
              <a:rPr lang="sl-SI" dirty="0"/>
              <a:t>otrok z več motnjami (DB in AM)  </a:t>
            </a:r>
          </a:p>
          <a:p>
            <a:r>
              <a:rPr lang="sl-SI" b="1" dirty="0"/>
              <a:t>Izobraževalni program: </a:t>
            </a:r>
            <a:r>
              <a:rPr lang="sl-SI" dirty="0"/>
              <a:t>izobraževalni program s prilagojenim izvajanjem in DSP</a:t>
            </a:r>
          </a:p>
          <a:p>
            <a:r>
              <a:rPr lang="sl-SI" b="1" dirty="0"/>
              <a:t>Razred/letnik: </a:t>
            </a:r>
            <a:r>
              <a:rPr lang="sl-SI" dirty="0"/>
              <a:t>9. razred OŠ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sp>
        <p:nvSpPr>
          <p:cNvPr id="7" name="Označba mesta noge 6">
            <a:extLst>
              <a:ext uri="{FF2B5EF4-FFF2-40B4-BE49-F238E27FC236}">
                <a16:creationId xmlns="" xmlns:a16="http://schemas.microsoft.com/office/drawing/2014/main" id="{536F528F-2F7C-42CA-82B7-8C9C584A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>
                <a:solidFill>
                  <a:srgbClr val="CC3399"/>
                </a:solidFill>
              </a:rPr>
              <a:t>Projekt PREHOD MLADIH sofinancirata Republika Slovenija in Evropska unija iz Evropskega socialnega sklada.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80025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CBCEC3F-A164-4007-9E30-EA502A402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 dobre prakse 2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FD6D3B29-1072-4D7B-B885-55080883D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sl-SI" b="1" dirty="0"/>
              <a:t>2. Uporabnikovo funkcioniranje</a:t>
            </a:r>
          </a:p>
          <a:p>
            <a:r>
              <a:rPr lang="sl-SI" dirty="0"/>
              <a:t>Močna področja, kompetence in zmožnosti:</a:t>
            </a:r>
          </a:p>
          <a:p>
            <a:pPr lvl="1"/>
            <a:r>
              <a:rPr lang="sl-SI" dirty="0"/>
              <a:t>razvito govorno – jezikovno področje,</a:t>
            </a:r>
          </a:p>
          <a:p>
            <a:pPr lvl="1"/>
            <a:r>
              <a:rPr lang="sl-SI" dirty="0"/>
              <a:t>dober spomin,</a:t>
            </a:r>
          </a:p>
          <a:p>
            <a:pPr lvl="1"/>
            <a:r>
              <a:rPr lang="sl-SI" dirty="0"/>
              <a:t>dobra splošna poučenost,</a:t>
            </a:r>
          </a:p>
          <a:p>
            <a:pPr lvl="1"/>
            <a:r>
              <a:rPr lang="sl-SI" dirty="0"/>
              <a:t>bogat besednjak,</a:t>
            </a:r>
          </a:p>
          <a:p>
            <a:pPr lvl="1"/>
            <a:r>
              <a:rPr lang="sl-SI" dirty="0"/>
              <a:t>uspešen pri zgodovini, geografiji in tujih jezikih.</a:t>
            </a:r>
          </a:p>
          <a:p>
            <a:endParaRPr lang="sl-SI" dirty="0"/>
          </a:p>
        </p:txBody>
      </p:sp>
      <p:sp>
        <p:nvSpPr>
          <p:cNvPr id="7" name="Označba mesta noge 6">
            <a:extLst>
              <a:ext uri="{FF2B5EF4-FFF2-40B4-BE49-F238E27FC236}">
                <a16:creationId xmlns="" xmlns:a16="http://schemas.microsoft.com/office/drawing/2014/main" id="{536F528F-2F7C-42CA-82B7-8C9C584A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>
                <a:solidFill>
                  <a:srgbClr val="CC3399"/>
                </a:solidFill>
              </a:rPr>
              <a:t>Projekt PREHOD MLADIH sofinancirata Republika Slovenija in Evropska unija iz Evropskega socialnega sklada.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137106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CBCEC3F-A164-4007-9E30-EA502A402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 dobre prakse 2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FD6D3B29-1072-4D7B-B885-55080883D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Posebne potrebe, šibkosti</a:t>
            </a:r>
          </a:p>
          <a:p>
            <a:pPr lvl="1"/>
            <a:r>
              <a:rPr lang="sl-SI" dirty="0"/>
              <a:t>težave na področju grobe in fine motorike,</a:t>
            </a:r>
          </a:p>
          <a:p>
            <a:pPr lvl="1"/>
            <a:r>
              <a:rPr lang="sl-SI" dirty="0"/>
              <a:t>primanjkljaji na področju socialne interakcije in komunikacije,</a:t>
            </a:r>
          </a:p>
          <a:p>
            <a:pPr lvl="1"/>
            <a:r>
              <a:rPr lang="sl-SI" dirty="0"/>
              <a:t>težave s kontrolo čustev,</a:t>
            </a:r>
          </a:p>
          <a:p>
            <a:pPr lvl="1"/>
            <a:r>
              <a:rPr lang="sl-SI" dirty="0"/>
              <a:t>šibka pozornost,</a:t>
            </a:r>
          </a:p>
          <a:p>
            <a:pPr lvl="1"/>
            <a:r>
              <a:rPr lang="sl-SI" dirty="0"/>
              <a:t>nihajoča motivacija in razpoloženje,</a:t>
            </a:r>
          </a:p>
          <a:p>
            <a:pPr lvl="1"/>
            <a:r>
              <a:rPr lang="sl-SI" dirty="0"/>
              <a:t>počasnejše funkcioniranje.</a:t>
            </a:r>
          </a:p>
          <a:p>
            <a:pPr lvl="1"/>
            <a:endParaRPr lang="sl-SI" dirty="0"/>
          </a:p>
          <a:p>
            <a:endParaRPr lang="sl-SI" sz="2400" dirty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sp>
        <p:nvSpPr>
          <p:cNvPr id="7" name="Označba mesta noge 6">
            <a:extLst>
              <a:ext uri="{FF2B5EF4-FFF2-40B4-BE49-F238E27FC236}">
                <a16:creationId xmlns="" xmlns:a16="http://schemas.microsoft.com/office/drawing/2014/main" id="{536F528F-2F7C-42CA-82B7-8C9C584A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>
                <a:solidFill>
                  <a:srgbClr val="CC3399"/>
                </a:solidFill>
              </a:rPr>
              <a:t>Projekt PREHOD MLADIH sofinancirata Republika Slovenija in Evropska unija iz Evropskega socialnega sklada.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779721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CBCEC3F-A164-4007-9E30-EA502A402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 dobre prakse 2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FD6D3B29-1072-4D7B-B885-55080883D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Poklicni cilji in interesi</a:t>
            </a:r>
            <a:endParaRPr lang="sl-SI" sz="2400" dirty="0"/>
          </a:p>
          <a:p>
            <a:pPr lvl="1"/>
            <a:r>
              <a:rPr lang="sl-SI" dirty="0"/>
              <a:t>vpis na Šolo za hortikulturo in vizualne umetnosti, smer vrtnar,</a:t>
            </a:r>
          </a:p>
          <a:p>
            <a:pPr lvl="1"/>
            <a:r>
              <a:rPr lang="sl-SI" dirty="0"/>
              <a:t>nadaljevanje v programu </a:t>
            </a:r>
            <a:r>
              <a:rPr lang="sl-SI" dirty="0" err="1"/>
              <a:t>aranžerski</a:t>
            </a:r>
            <a:r>
              <a:rPr lang="sl-SI" dirty="0"/>
              <a:t> tehnik.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sp>
        <p:nvSpPr>
          <p:cNvPr id="7" name="Označba mesta noge 6">
            <a:extLst>
              <a:ext uri="{FF2B5EF4-FFF2-40B4-BE49-F238E27FC236}">
                <a16:creationId xmlns="" xmlns:a16="http://schemas.microsoft.com/office/drawing/2014/main" id="{536F528F-2F7C-42CA-82B7-8C9C584A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>
                <a:solidFill>
                  <a:srgbClr val="CC3399"/>
                </a:solidFill>
              </a:rPr>
              <a:t>Projekt PREHOD MLADIH sofinancirata Republika Slovenija in Evropska unija iz Evropskega socialnega sklada.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15759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CBCEC3F-A164-4007-9E30-EA502A402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 dobre prakse 2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FD6D3B29-1072-4D7B-B885-55080883D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sl-SI" b="1" dirty="0"/>
              <a:t>3. </a:t>
            </a:r>
            <a:r>
              <a:rPr lang="sl-SI" sz="3100" b="1" dirty="0"/>
              <a:t>Potek vključevanja v projekt</a:t>
            </a:r>
          </a:p>
          <a:p>
            <a:pPr lvl="0"/>
            <a:r>
              <a:rPr lang="sl-SI" sz="3100" dirty="0"/>
              <a:t>spoznavanje mladostnika in njegovega funkcioniranja,</a:t>
            </a:r>
          </a:p>
          <a:p>
            <a:pPr lvl="0"/>
            <a:r>
              <a:rPr lang="sl-SI" sz="3100" dirty="0"/>
              <a:t>oblikovanje individualnega načrta prehoda:</a:t>
            </a:r>
          </a:p>
          <a:p>
            <a:pPr lvl="1"/>
            <a:r>
              <a:rPr lang="sl-SI" sz="2900" b="1" dirty="0"/>
              <a:t>Dolgoročni cilj:  </a:t>
            </a:r>
          </a:p>
          <a:p>
            <a:pPr lvl="2"/>
            <a:r>
              <a:rPr lang="sl-SI" sz="2900" dirty="0"/>
              <a:t>pridobivanje poklica </a:t>
            </a:r>
            <a:r>
              <a:rPr lang="sl-SI" sz="2900" dirty="0" err="1"/>
              <a:t>aranžerski</a:t>
            </a:r>
            <a:r>
              <a:rPr lang="sl-SI" sz="2900" dirty="0"/>
              <a:t> tehnik.</a:t>
            </a:r>
          </a:p>
          <a:p>
            <a:pPr lvl="1"/>
            <a:r>
              <a:rPr lang="sl-SI" sz="2900" b="1" dirty="0"/>
              <a:t>Kratkoročni cilji: </a:t>
            </a:r>
          </a:p>
          <a:p>
            <a:pPr lvl="2"/>
            <a:r>
              <a:rPr lang="sl-SI" sz="2900" dirty="0"/>
              <a:t>vpis na Šolo za hortikulturo in vizualne umetnosti, smer vrtnar,</a:t>
            </a:r>
          </a:p>
          <a:p>
            <a:pPr lvl="2"/>
            <a:r>
              <a:rPr lang="sl-SI" sz="2900" dirty="0"/>
              <a:t>krepitev samostojnosti pri vključevanju v novo  šolsko okolje, </a:t>
            </a:r>
          </a:p>
          <a:p>
            <a:pPr lvl="2"/>
            <a:r>
              <a:rPr lang="sl-SI" sz="2900" dirty="0"/>
              <a:t>svetovanje glede aktualnih stisk in težav, </a:t>
            </a:r>
          </a:p>
          <a:p>
            <a:pPr lvl="2"/>
            <a:r>
              <a:rPr lang="sl-SI" sz="2900" dirty="0"/>
              <a:t>prepoznavanje in izražanje čustev in</a:t>
            </a:r>
          </a:p>
          <a:p>
            <a:pPr lvl="2"/>
            <a:r>
              <a:rPr lang="sl-SI" sz="2900" dirty="0"/>
              <a:t>izboljšanje socialnih veščin.</a:t>
            </a:r>
          </a:p>
          <a:p>
            <a:endParaRPr lang="sl-SI" dirty="0"/>
          </a:p>
        </p:txBody>
      </p:sp>
      <p:sp>
        <p:nvSpPr>
          <p:cNvPr id="7" name="Označba mesta noge 6">
            <a:extLst>
              <a:ext uri="{FF2B5EF4-FFF2-40B4-BE49-F238E27FC236}">
                <a16:creationId xmlns="" xmlns:a16="http://schemas.microsoft.com/office/drawing/2014/main" id="{536F528F-2F7C-42CA-82B7-8C9C584A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>
                <a:solidFill>
                  <a:srgbClr val="CC3399"/>
                </a:solidFill>
              </a:rPr>
              <a:t>Projekt PREHOD MLADIH sofinancirata Republika Slovenija in Evropska unija iz Evropskega socialnega sklada.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21044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CBCEC3F-A164-4007-9E30-EA502A402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 dobre prakse 2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FD6D3B29-1072-4D7B-B885-55080883D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Potek dela z uporabnikom: </a:t>
            </a:r>
          </a:p>
          <a:p>
            <a:pPr lvl="1"/>
            <a:r>
              <a:rPr lang="sl-SI" dirty="0"/>
              <a:t>V času zaključevanja OŠ se je strokovna delavka pri projektu povezala s svetovalno delavko na šoli, kamor se uporabnik vpisuje.</a:t>
            </a:r>
          </a:p>
          <a:p>
            <a:pPr lvl="1"/>
            <a:r>
              <a:rPr lang="sl-SI" dirty="0"/>
              <a:t>Spoznavno srečanje z uporabnikom in starši na novi šoli. </a:t>
            </a:r>
          </a:p>
          <a:p>
            <a:pPr lvl="1"/>
            <a:r>
              <a:rPr lang="sl-SI" dirty="0"/>
              <a:t>Delo na samostojnosti pri prihodu od kraja bivanja do nove šole.</a:t>
            </a:r>
          </a:p>
          <a:p>
            <a:pPr lvl="1"/>
            <a:r>
              <a:rPr lang="sl-SI" dirty="0"/>
              <a:t>Spoznavanje okolja, v katerem se nahaja nova šola. </a:t>
            </a:r>
          </a:p>
          <a:p>
            <a:pPr lvl="1"/>
            <a:r>
              <a:rPr lang="sl-SI" dirty="0"/>
              <a:t>Redno sodelovanje nove šole, staršev, uporabnika in strokovne delavke pri projektu. </a:t>
            </a:r>
          </a:p>
        </p:txBody>
      </p:sp>
      <p:sp>
        <p:nvSpPr>
          <p:cNvPr id="7" name="Označba mesta noge 6">
            <a:extLst>
              <a:ext uri="{FF2B5EF4-FFF2-40B4-BE49-F238E27FC236}">
                <a16:creationId xmlns="" xmlns:a16="http://schemas.microsoft.com/office/drawing/2014/main" id="{536F528F-2F7C-42CA-82B7-8C9C584A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>
                <a:solidFill>
                  <a:srgbClr val="CC3399"/>
                </a:solidFill>
              </a:rPr>
              <a:t>Projekt PREHOD MLADIH sofinancirata Republika Slovenija in Evropska unija iz Evropskega socialnega sklada.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292372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CBCEC3F-A164-4007-9E30-EA502A402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 dobre prakse 2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FD6D3B29-1072-4D7B-B885-55080883D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sl-SI" b="1" dirty="0"/>
              <a:t>4. Izhod iz projekta</a:t>
            </a:r>
            <a:endParaRPr lang="sl-SI" dirty="0"/>
          </a:p>
          <a:p>
            <a:pPr lvl="0"/>
            <a:r>
              <a:rPr lang="sl-SI" dirty="0"/>
              <a:t>Nadaljevanje šolanja: vpisal se je na Šolo za hortikulturo in vizualne umetnosti – smer vrtnar.</a:t>
            </a:r>
          </a:p>
          <a:p>
            <a:pPr lvl="0"/>
            <a:r>
              <a:rPr lang="sl-SI" dirty="0"/>
              <a:t>Intenzivno spremljanje skozi storitve Prehoda mladih.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7" name="Označba mesta noge 6">
            <a:extLst>
              <a:ext uri="{FF2B5EF4-FFF2-40B4-BE49-F238E27FC236}">
                <a16:creationId xmlns="" xmlns:a16="http://schemas.microsoft.com/office/drawing/2014/main" id="{536F528F-2F7C-42CA-82B7-8C9C584A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>
                <a:solidFill>
                  <a:srgbClr val="CC3399"/>
                </a:solidFill>
              </a:rPr>
              <a:t>Projekt PREHOD MLADIH sofinancirata Republika Slovenija in Evropska unija iz Evropskega socialnega sklada.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4278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8CDF837-CACE-4705-A9B7-192292D3F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Zakaj projekt PREHOD MLADIH?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117688CF-0BBA-4A28-AE6E-E81E21C8E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Položaj mladih na trgu dela se vztrajno poslabšuje.</a:t>
            </a:r>
          </a:p>
          <a:p>
            <a:r>
              <a:rPr lang="sl-SI" dirty="0"/>
              <a:t>Neučinkovito sodelovanje med inštitucijami s področja šolstva,  zaposlovanja, sociale, zdravstva…</a:t>
            </a:r>
          </a:p>
          <a:p>
            <a:r>
              <a:rPr lang="sl-SI" dirty="0"/>
              <a:t>Stanje na področju mladih s posebnimi potrebami še bolj zaskrbljujoče.</a:t>
            </a:r>
          </a:p>
          <a:p>
            <a:r>
              <a:rPr lang="sl-SI" dirty="0"/>
              <a:t>Prehod mladih s posebnimi potrebi iz šole na trg dela ni celovito in zadovoljivo urejen – manjka povezovalni sistem.</a:t>
            </a:r>
          </a:p>
          <a:p>
            <a:endParaRPr lang="sl-SI" dirty="0"/>
          </a:p>
        </p:txBody>
      </p:sp>
      <p:sp>
        <p:nvSpPr>
          <p:cNvPr id="11" name="Označba mesta noge 10">
            <a:extLst>
              <a:ext uri="{FF2B5EF4-FFF2-40B4-BE49-F238E27FC236}">
                <a16:creationId xmlns="" xmlns:a16="http://schemas.microsoft.com/office/drawing/2014/main" id="{744A5763-743B-4FA3-BC24-8D99263FC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>
                <a:solidFill>
                  <a:srgbClr val="CC3399"/>
                </a:solidFill>
              </a:rPr>
              <a:t>Projekt PREHOD MLADIH sofinancirata Republika Slovenija in Evropska unija iz Evropskega socialnega sklada.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096900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CBCEC3F-A164-4007-9E30-EA502A402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 dobre prakse 3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FD6D3B29-1072-4D7B-B885-55080883D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sl-SI" b="1" dirty="0"/>
              <a:t>Osnovni podatki o uporabnici</a:t>
            </a:r>
          </a:p>
          <a:p>
            <a:r>
              <a:rPr lang="sl-SI" b="1" dirty="0"/>
              <a:t>Spol:</a:t>
            </a:r>
            <a:r>
              <a:rPr lang="sl-SI" dirty="0"/>
              <a:t> Ž</a:t>
            </a:r>
            <a:endParaRPr lang="sl-SI" b="1" dirty="0"/>
          </a:p>
          <a:p>
            <a:r>
              <a:rPr lang="sl-SI" b="1" dirty="0"/>
              <a:t>Starost:</a:t>
            </a:r>
            <a:r>
              <a:rPr lang="sl-SI" dirty="0"/>
              <a:t> 25 let</a:t>
            </a:r>
          </a:p>
          <a:p>
            <a:r>
              <a:rPr lang="sl-SI" b="1" dirty="0"/>
              <a:t>Opredelitev glede na vrsto in stopnjo primanjkljaja: </a:t>
            </a:r>
            <a:r>
              <a:rPr lang="sl-SI" dirty="0"/>
              <a:t>gluha oseba</a:t>
            </a:r>
          </a:p>
          <a:p>
            <a:r>
              <a:rPr lang="sl-SI" b="1" dirty="0"/>
              <a:t>Izobraževalni program: </a:t>
            </a:r>
            <a:r>
              <a:rPr lang="sl-SI" dirty="0"/>
              <a:t>visokošolski strokovni študijski program 1. stopnje </a:t>
            </a:r>
          </a:p>
          <a:p>
            <a:r>
              <a:rPr lang="sl-SI" b="1" dirty="0"/>
              <a:t>Razred/letnik: </a:t>
            </a:r>
            <a:r>
              <a:rPr lang="sl-SI" dirty="0"/>
              <a:t>absolventka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sp>
        <p:nvSpPr>
          <p:cNvPr id="7" name="Označba mesta noge 6">
            <a:extLst>
              <a:ext uri="{FF2B5EF4-FFF2-40B4-BE49-F238E27FC236}">
                <a16:creationId xmlns="" xmlns:a16="http://schemas.microsoft.com/office/drawing/2014/main" id="{536F528F-2F7C-42CA-82B7-8C9C584A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>
                <a:solidFill>
                  <a:srgbClr val="CC3399"/>
                </a:solidFill>
              </a:rPr>
              <a:t>Projekt PREHOD MLADIH sofinancirata Republika Slovenija in Evropska unija iz Evropskega socialnega sklada.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443559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CBCEC3F-A164-4007-9E30-EA502A402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 dobre prakse 3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FD6D3B29-1072-4D7B-B885-55080883D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03929"/>
            <a:ext cx="8134350" cy="387303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l-SI" b="1" dirty="0"/>
              <a:t>2. Funkcioniranje uporabnice:</a:t>
            </a:r>
          </a:p>
          <a:p>
            <a:r>
              <a:rPr lang="sl-SI" sz="2400" dirty="0"/>
              <a:t>Močna področja, kompetence in zmožnosti:</a:t>
            </a:r>
          </a:p>
          <a:p>
            <a:pPr lvl="1"/>
            <a:r>
              <a:rPr lang="sl-SI" dirty="0"/>
              <a:t>splošna dobra poučenost,</a:t>
            </a:r>
          </a:p>
          <a:p>
            <a:pPr lvl="1"/>
            <a:r>
              <a:rPr lang="sl-SI" dirty="0"/>
              <a:t>dobra pismenost,</a:t>
            </a:r>
          </a:p>
          <a:p>
            <a:pPr lvl="1"/>
            <a:r>
              <a:rPr lang="sl-SI" dirty="0"/>
              <a:t>vztrajnost,</a:t>
            </a:r>
          </a:p>
          <a:p>
            <a:pPr lvl="1"/>
            <a:r>
              <a:rPr lang="sl-SI" dirty="0"/>
              <a:t>športna angažiranost, </a:t>
            </a:r>
          </a:p>
          <a:p>
            <a:pPr lvl="1"/>
            <a:r>
              <a:rPr lang="sl-SI" dirty="0"/>
              <a:t>društvena angažiranost (borka za pravice gluhih, gluha tolmačka, itd.),</a:t>
            </a:r>
          </a:p>
          <a:p>
            <a:pPr lvl="1"/>
            <a:r>
              <a:rPr lang="sl-SI" dirty="0"/>
              <a:t>kreativnost.</a:t>
            </a:r>
          </a:p>
          <a:p>
            <a:endParaRPr lang="sl-SI" dirty="0"/>
          </a:p>
        </p:txBody>
      </p:sp>
      <p:sp>
        <p:nvSpPr>
          <p:cNvPr id="7" name="Označba mesta noge 6">
            <a:extLst>
              <a:ext uri="{FF2B5EF4-FFF2-40B4-BE49-F238E27FC236}">
                <a16:creationId xmlns="" xmlns:a16="http://schemas.microsoft.com/office/drawing/2014/main" id="{536F528F-2F7C-42CA-82B7-8C9C584A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>
                <a:solidFill>
                  <a:srgbClr val="CC3399"/>
                </a:solidFill>
              </a:rPr>
              <a:t>Projekt PREHOD MLADIH sofinancirata Republika Slovenija in Evropska unija iz Evropskega socialnega sklada.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708718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CBCEC3F-A164-4007-9E30-EA502A402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 dobre prakse 3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FD6D3B29-1072-4D7B-B885-55080883D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Posebne potrebe, šibkosti:</a:t>
            </a:r>
          </a:p>
          <a:p>
            <a:pPr lvl="1"/>
            <a:r>
              <a:rPr lang="sl-SI" dirty="0"/>
              <a:t>komunikacijska oviranost zaradi gluhote,</a:t>
            </a:r>
          </a:p>
          <a:p>
            <a:pPr lvl="1"/>
            <a:r>
              <a:rPr lang="sl-SI" dirty="0"/>
              <a:t>potreba po uveljavljanju pravice do tolmača SZJ,</a:t>
            </a:r>
          </a:p>
          <a:p>
            <a:pPr lvl="1"/>
            <a:r>
              <a:rPr lang="sl-SI" sz="2400" dirty="0"/>
              <a:t>potreba po lektoriranju na področju slovenskega pravopisa.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sp>
        <p:nvSpPr>
          <p:cNvPr id="7" name="Označba mesta noge 6">
            <a:extLst>
              <a:ext uri="{FF2B5EF4-FFF2-40B4-BE49-F238E27FC236}">
                <a16:creationId xmlns="" xmlns:a16="http://schemas.microsoft.com/office/drawing/2014/main" id="{536F528F-2F7C-42CA-82B7-8C9C584A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>
                <a:solidFill>
                  <a:srgbClr val="CC3399"/>
                </a:solidFill>
              </a:rPr>
              <a:t>Projekt PREHOD MLADIH sofinancirata Republika Slovenija in Evropska unija iz Evropskega socialnega sklada.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114424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CBCEC3F-A164-4007-9E30-EA502A402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 dobre prakse 3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FD6D3B29-1072-4D7B-B885-55080883D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Poklicni cilji in interesi:</a:t>
            </a:r>
            <a:endParaRPr lang="sl-SI" sz="2400" dirty="0"/>
          </a:p>
          <a:p>
            <a:pPr lvl="1"/>
            <a:r>
              <a:rPr lang="sl-SI" dirty="0"/>
              <a:t>dokončanje študija na 1. stopnji in pridobitev izobrazbe – diplomirana medicinska sestra,</a:t>
            </a:r>
          </a:p>
          <a:p>
            <a:pPr lvl="1"/>
            <a:r>
              <a:rPr lang="sl-SI" dirty="0"/>
              <a:t>zaposlitev na področju zdravstva.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sp>
        <p:nvSpPr>
          <p:cNvPr id="7" name="Označba mesta noge 6">
            <a:extLst>
              <a:ext uri="{FF2B5EF4-FFF2-40B4-BE49-F238E27FC236}">
                <a16:creationId xmlns="" xmlns:a16="http://schemas.microsoft.com/office/drawing/2014/main" id="{536F528F-2F7C-42CA-82B7-8C9C584A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>
                <a:solidFill>
                  <a:srgbClr val="CC3399"/>
                </a:solidFill>
              </a:rPr>
              <a:t>Projekt PREHOD MLADIH sofinancirata Republika Slovenija in Evropska unija iz Evropskega socialnega sklada.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910065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CBCEC3F-A164-4007-9E30-EA502A402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 dobre prakse 3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FD6D3B29-1072-4D7B-B885-55080883D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dirty="0"/>
              <a:t>3. Potek vključevanja v projekt in trenutno delo z uporabnico</a:t>
            </a:r>
          </a:p>
          <a:p>
            <a:pPr lvl="0"/>
            <a:r>
              <a:rPr lang="sl-SI" sz="2400" dirty="0"/>
              <a:t>spoznavanje študentke in njenega funkcioniranja,</a:t>
            </a:r>
          </a:p>
          <a:p>
            <a:pPr lvl="0"/>
            <a:r>
              <a:rPr lang="sl-SI" sz="2400" dirty="0"/>
              <a:t>oblikovanje individualnega načrta prehoda:</a:t>
            </a:r>
          </a:p>
          <a:p>
            <a:pPr lvl="1"/>
            <a:r>
              <a:rPr lang="sl-SI" b="1" dirty="0"/>
              <a:t>Dolgoročni cilj:  </a:t>
            </a:r>
          </a:p>
          <a:p>
            <a:pPr lvl="2"/>
            <a:r>
              <a:rPr lang="sl-SI" dirty="0"/>
              <a:t>zaposlitev na področju zdravstva.</a:t>
            </a:r>
          </a:p>
          <a:p>
            <a:pPr lvl="1"/>
            <a:r>
              <a:rPr lang="sl-SI" b="1" dirty="0"/>
              <a:t>Kratkoročni cilji: </a:t>
            </a:r>
          </a:p>
          <a:p>
            <a:pPr lvl="2"/>
            <a:r>
              <a:rPr lang="sl-SI" dirty="0"/>
              <a:t>svetovanje pri dokončanju študija,</a:t>
            </a:r>
          </a:p>
          <a:p>
            <a:pPr lvl="2"/>
            <a:r>
              <a:rPr lang="sl-SI" dirty="0"/>
              <a:t>pomoč pri komuniciranju z mentorjem in navezovanje stikov s strokovnimi delavci fakultete,</a:t>
            </a:r>
          </a:p>
          <a:p>
            <a:pPr lvl="2"/>
            <a:r>
              <a:rPr lang="sl-SI" dirty="0"/>
              <a:t>spremljanje pri pripravi in zagovoru diplomske naloge.</a:t>
            </a:r>
          </a:p>
          <a:p>
            <a:endParaRPr lang="sl-SI" dirty="0"/>
          </a:p>
        </p:txBody>
      </p:sp>
      <p:sp>
        <p:nvSpPr>
          <p:cNvPr id="7" name="Označba mesta noge 6">
            <a:extLst>
              <a:ext uri="{FF2B5EF4-FFF2-40B4-BE49-F238E27FC236}">
                <a16:creationId xmlns="" xmlns:a16="http://schemas.microsoft.com/office/drawing/2014/main" id="{536F528F-2F7C-42CA-82B7-8C9C584A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>
                <a:solidFill>
                  <a:srgbClr val="CC3399"/>
                </a:solidFill>
              </a:rPr>
              <a:t>Projekt PREHOD MLADIH sofinancirata Republika Slovenija in Evropska unija iz Evropskega socialnega sklada.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535895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CBCEC3F-A164-4007-9E30-EA502A402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 dobre prakse 3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FD6D3B29-1072-4D7B-B885-55080883D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Trenutno delo na izpolnitvi ciljev: </a:t>
            </a:r>
          </a:p>
          <a:p>
            <a:pPr lvl="1"/>
            <a:r>
              <a:rPr lang="sl-SI" b="1" dirty="0"/>
              <a:t>kratkoročni cilji: diplomiranje</a:t>
            </a:r>
          </a:p>
          <a:p>
            <a:pPr lvl="2"/>
            <a:r>
              <a:rPr lang="sl-SI" dirty="0"/>
              <a:t>pomoč pri komuniciranju z mentorjem in navezovanje stikov s strokovnimi delavci fakultete</a:t>
            </a:r>
          </a:p>
          <a:p>
            <a:pPr lvl="2"/>
            <a:r>
              <a:rPr lang="sl-SI" dirty="0"/>
              <a:t>pregledovanje tekstov</a:t>
            </a:r>
          </a:p>
          <a:p>
            <a:pPr lvl="1"/>
            <a:r>
              <a:rPr lang="sl-SI" b="1" dirty="0"/>
              <a:t>dolgoročni cilj:  zaposlitev/samozaposlitev</a:t>
            </a:r>
          </a:p>
          <a:p>
            <a:pPr lvl="2"/>
            <a:r>
              <a:rPr lang="sl-SI" dirty="0"/>
              <a:t>pomoč pri vzpostavljanju stikov s potencialnimi delodajalci in spremljanje na razgovorih</a:t>
            </a:r>
          </a:p>
          <a:p>
            <a:pPr lvl="2"/>
            <a:r>
              <a:rPr lang="sl-SI" dirty="0"/>
              <a:t>predstavitev </a:t>
            </a:r>
            <a:r>
              <a:rPr lang="sl-SI" dirty="0" err="1"/>
              <a:t>vzpodbud</a:t>
            </a:r>
            <a:r>
              <a:rPr lang="sl-SI" dirty="0"/>
              <a:t> Invalidskega sklada za (samo)zaposlovanje invalidov</a:t>
            </a:r>
          </a:p>
          <a:p>
            <a:endParaRPr lang="sl-SI" dirty="0"/>
          </a:p>
        </p:txBody>
      </p:sp>
      <p:sp>
        <p:nvSpPr>
          <p:cNvPr id="7" name="Označba mesta noge 6">
            <a:extLst>
              <a:ext uri="{FF2B5EF4-FFF2-40B4-BE49-F238E27FC236}">
                <a16:creationId xmlns="" xmlns:a16="http://schemas.microsoft.com/office/drawing/2014/main" id="{536F528F-2F7C-42CA-82B7-8C9C584A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>
                <a:solidFill>
                  <a:srgbClr val="CC3399"/>
                </a:solidFill>
              </a:rPr>
              <a:t>Projekt PREHOD MLADIH sofinancirata Republika Slovenija in Evropska unija iz Evropskega socialnega sklada.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748485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CBCEC3F-A164-4007-9E30-EA502A402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 dobre prakse 3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FD6D3B29-1072-4D7B-B885-55080883D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sl-SI" b="1" dirty="0"/>
              <a:t>4. Predviden izhod iz projekta:</a:t>
            </a:r>
            <a:endParaRPr lang="sl-SI" dirty="0"/>
          </a:p>
          <a:p>
            <a:pPr lvl="0"/>
            <a:r>
              <a:rPr lang="sl-SI" dirty="0"/>
              <a:t>Zaposlitev na področju zdravstva.</a:t>
            </a:r>
          </a:p>
          <a:p>
            <a:pPr lvl="0"/>
            <a:r>
              <a:rPr lang="sl-SI" dirty="0"/>
              <a:t>Prijava na ZRSZ in usmeritev v zaposlitveno rehabilitacijo (po potrebi) – priprava na samozaposlitev.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sp>
        <p:nvSpPr>
          <p:cNvPr id="7" name="Označba mesta noge 6">
            <a:extLst>
              <a:ext uri="{FF2B5EF4-FFF2-40B4-BE49-F238E27FC236}">
                <a16:creationId xmlns="" xmlns:a16="http://schemas.microsoft.com/office/drawing/2014/main" id="{536F528F-2F7C-42CA-82B7-8C9C584A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>
                <a:solidFill>
                  <a:srgbClr val="CC3399"/>
                </a:solidFill>
              </a:rPr>
              <a:t>Projekt PREHOD MLADIH sofinancirata Republika Slovenija in Evropska unija iz Evropskega socialnega sklada.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830301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noge 3">
            <a:extLst>
              <a:ext uri="{FF2B5EF4-FFF2-40B4-BE49-F238E27FC236}">
                <a16:creationId xmlns="" xmlns:a16="http://schemas.microsoft.com/office/drawing/2014/main" id="{55EC6694-0CAD-4824-8EED-2C3B705A9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>
                <a:solidFill>
                  <a:srgbClr val="E32FA3"/>
                </a:solidFill>
              </a:rPr>
              <a:t>Projekt PREHOD MLADIH sofinancirata Republika Slovenija in Evropska unija iz Evropskega socialnega sklada</a:t>
            </a:r>
            <a:r>
              <a:rPr lang="sl-SI" dirty="0"/>
              <a:t>.</a:t>
            </a:r>
          </a:p>
          <a:p>
            <a:endParaRPr lang="sl-SI" dirty="0"/>
          </a:p>
        </p:txBody>
      </p:sp>
      <p:sp>
        <p:nvSpPr>
          <p:cNvPr id="5" name="Naslov 4">
            <a:extLst>
              <a:ext uri="{FF2B5EF4-FFF2-40B4-BE49-F238E27FC236}">
                <a16:creationId xmlns="" xmlns:a16="http://schemas.microsoft.com/office/drawing/2014/main" id="{2E2B6F54-00B6-47C4-AA9D-B97CBE3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Vključitev v projekt</a:t>
            </a:r>
          </a:p>
        </p:txBody>
      </p:sp>
      <p:sp>
        <p:nvSpPr>
          <p:cNvPr id="6" name="Naslov 1">
            <a:extLst>
              <a:ext uri="{FF2B5EF4-FFF2-40B4-BE49-F238E27FC236}">
                <a16:creationId xmlns="" xmlns:a16="http://schemas.microsoft.com/office/drawing/2014/main" id="{8BCD469C-3D0F-414A-99F8-38D91B294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Za več informacij in za vključitev v projekt </a:t>
            </a:r>
            <a:r>
              <a:rPr lang="sl-SI" b="1" dirty="0"/>
              <a:t>kontaktirajte projektnega partnerja, </a:t>
            </a:r>
            <a:r>
              <a:rPr lang="sl-SI" dirty="0"/>
              <a:t>ki je dodeljen posamezni VIZ ustanovi oziroma koordinatorja projekta.</a:t>
            </a:r>
          </a:p>
          <a:p>
            <a:r>
              <a:rPr lang="sl-SI" dirty="0"/>
              <a:t>Za vključitev mladostnikov, ki so </a:t>
            </a:r>
            <a:r>
              <a:rPr lang="sl-SI" b="1" dirty="0"/>
              <a:t>gluhi</a:t>
            </a:r>
            <a:r>
              <a:rPr lang="sl-SI" dirty="0"/>
              <a:t> oziroma naglušni se kontaktira </a:t>
            </a:r>
            <a:r>
              <a:rPr lang="sl-SI" dirty="0" err="1"/>
              <a:t>Racio</a:t>
            </a:r>
            <a:r>
              <a:rPr lang="sl-SI" dirty="0"/>
              <a:t>, </a:t>
            </a:r>
            <a:r>
              <a:rPr lang="sl-SI" dirty="0" err="1"/>
              <a:t>d.o.o</a:t>
            </a:r>
            <a:r>
              <a:rPr lang="sl-SI" dirty="0"/>
              <a:t>.</a:t>
            </a:r>
          </a:p>
          <a:p>
            <a:r>
              <a:rPr lang="sl-SI" dirty="0"/>
              <a:t>Za vključitev mladostnikov, ki so </a:t>
            </a:r>
            <a:r>
              <a:rPr lang="sl-SI" b="1" dirty="0"/>
              <a:t>slepi</a:t>
            </a:r>
            <a:r>
              <a:rPr lang="sl-SI" dirty="0"/>
              <a:t> oziroma slabovidni in z okvaro vidne funkcije se kontaktira URI Soča.</a:t>
            </a:r>
          </a:p>
        </p:txBody>
      </p:sp>
    </p:spTree>
    <p:extLst>
      <p:ext uri="{BB962C8B-B14F-4D97-AF65-F5344CB8AC3E}">
        <p14:creationId xmlns:p14="http://schemas.microsoft.com/office/powerpoint/2010/main" val="4043956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BDF05B7-569A-486A-859E-245404DED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Splošne informacije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BDC59DFC-4520-40FF-97DC-45B97AA06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51313"/>
            <a:ext cx="7886700" cy="3825649"/>
          </a:xfrm>
        </p:spPr>
        <p:txBody>
          <a:bodyPr>
            <a:normAutofit fontScale="85000" lnSpcReduction="20000"/>
          </a:bodyPr>
          <a:lstStyle/>
          <a:p>
            <a:pPr marL="0" lvl="0" indent="0" algn="ctr">
              <a:buNone/>
            </a:pPr>
            <a:r>
              <a:rPr lang="sl-SI" sz="2600" b="1" dirty="0"/>
              <a:t>Vodja projekta: </a:t>
            </a:r>
          </a:p>
          <a:p>
            <a:pPr marL="457200" lvl="1" indent="0" algn="ctr">
              <a:buNone/>
            </a:pPr>
            <a:r>
              <a:rPr lang="sl-SI" dirty="0"/>
              <a:t>Karl Destovnik</a:t>
            </a:r>
          </a:p>
          <a:p>
            <a:pPr marL="457200" lvl="1" indent="0" algn="ctr">
              <a:buNone/>
            </a:pPr>
            <a:r>
              <a:rPr lang="sl-SI" dirty="0"/>
              <a:t>E-mail: </a:t>
            </a:r>
            <a:r>
              <a:rPr lang="sl-SI" dirty="0">
                <a:hlinkClick r:id="rId2"/>
              </a:rPr>
              <a:t>zizrs@siol.net</a:t>
            </a:r>
            <a:endParaRPr lang="sl-SI" dirty="0"/>
          </a:p>
          <a:p>
            <a:pPr marL="457200" lvl="1" indent="0" algn="ctr">
              <a:buNone/>
            </a:pPr>
            <a:r>
              <a:rPr lang="sl-SI" dirty="0"/>
              <a:t>Telefon: 01 280 34 53</a:t>
            </a:r>
          </a:p>
          <a:p>
            <a:pPr marL="0" lvl="0" indent="0" algn="ctr">
              <a:buNone/>
            </a:pPr>
            <a:r>
              <a:rPr lang="sl-SI" sz="2600" b="1" dirty="0"/>
              <a:t>Koordinatorica za vzhodno Slovenijo: </a:t>
            </a:r>
          </a:p>
          <a:p>
            <a:pPr marL="457200" lvl="1" indent="0" algn="ctr">
              <a:buNone/>
            </a:pPr>
            <a:r>
              <a:rPr lang="sl-SI" dirty="0"/>
              <a:t>mag. Tatjana Dolinšek </a:t>
            </a:r>
          </a:p>
          <a:p>
            <a:pPr marL="457200" lvl="1" indent="0" algn="ctr">
              <a:buNone/>
            </a:pPr>
            <a:r>
              <a:rPr lang="sl-SI" dirty="0"/>
              <a:t>E-mail: tatjana.dolinsek@prehodmladih.si</a:t>
            </a:r>
          </a:p>
          <a:p>
            <a:pPr marL="457200" lvl="1" indent="0" algn="ctr">
              <a:buNone/>
            </a:pPr>
            <a:r>
              <a:rPr lang="sl-SI" dirty="0"/>
              <a:t>Telefon: 064 262 501</a:t>
            </a:r>
          </a:p>
          <a:p>
            <a:pPr marL="0" lvl="0" indent="0" algn="ctr">
              <a:buNone/>
            </a:pPr>
            <a:r>
              <a:rPr lang="sl-SI" sz="2600" b="1" dirty="0"/>
              <a:t>Koordinatorica za zahodno Slovenijo: </a:t>
            </a:r>
          </a:p>
          <a:p>
            <a:pPr marL="457200" lvl="1" indent="0" algn="ctr">
              <a:buNone/>
            </a:pPr>
            <a:r>
              <a:rPr lang="sl-SI" dirty="0"/>
              <a:t>mag. Maja </a:t>
            </a:r>
            <a:r>
              <a:rPr lang="sl-SI" dirty="0" err="1"/>
              <a:t>Zovko</a:t>
            </a:r>
            <a:r>
              <a:rPr lang="sl-SI" dirty="0"/>
              <a:t> Stele</a:t>
            </a:r>
          </a:p>
          <a:p>
            <a:pPr marL="457200" lvl="1" indent="0" algn="ctr">
              <a:buNone/>
            </a:pPr>
            <a:r>
              <a:rPr lang="sl-SI" dirty="0"/>
              <a:t>E-mail:  maja.zovko-stele@prehodmladih.si</a:t>
            </a:r>
          </a:p>
          <a:p>
            <a:pPr marL="457200" lvl="1" indent="0" algn="ctr">
              <a:buNone/>
            </a:pPr>
            <a:r>
              <a:rPr lang="sl-SI" dirty="0"/>
              <a:t>Telefon: 064 262 502</a:t>
            </a:r>
          </a:p>
          <a:p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="" xmlns:a16="http://schemas.microsoft.com/office/drawing/2014/main" id="{24B0EED9-687B-4E04-83B0-13E47A120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>
                <a:solidFill>
                  <a:srgbClr val="E32FA3"/>
                </a:solidFill>
              </a:rPr>
              <a:t>Projekt PREHOD MLADIH sofinancirata Republika Slovenija in Evropska unija iz Evropskega socialnega sklada</a:t>
            </a:r>
            <a:r>
              <a:rPr lang="sl-SI" dirty="0"/>
              <a:t>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987697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948FE19-32BA-4D9E-8ABB-219DA1069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71917"/>
            <a:ext cx="7772400" cy="968189"/>
          </a:xfrm>
        </p:spPr>
        <p:txBody>
          <a:bodyPr/>
          <a:lstStyle/>
          <a:p>
            <a:r>
              <a:rPr lang="sl-SI" dirty="0">
                <a:solidFill>
                  <a:srgbClr val="CC3399"/>
                </a:solidFill>
              </a:rPr>
              <a:t>Hvala za pozornost!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B152B104-71C2-4C42-A33D-DA93A68738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8DEE3CB3-977E-48D5-B5F1-B45C197DFB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" y="2778620"/>
            <a:ext cx="8999621" cy="407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94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CBCEC3F-A164-4007-9E30-EA502A402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Odziv MDDSZ – priprava projekta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FD6D3B29-1072-4D7B-B885-55080883D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/>
              <a:t>Priprava iz javnega razpisa: „RAZVOJ IN IZVAJANJE PREHODA MLADIH S POSEBNIMI POTREBAMI NA TRG DELA“ (PREHOD MLADIH) – pilotni projekti</a:t>
            </a:r>
          </a:p>
          <a:p>
            <a:r>
              <a:rPr lang="sl-SI" dirty="0"/>
              <a:t>projekti se sofinancirajo iz Operativnega programa za izvajanje evropske kohezijske politike v obdobju  EKP 2014–2020, </a:t>
            </a:r>
          </a:p>
          <a:p>
            <a:pPr lvl="1"/>
            <a:r>
              <a:rPr lang="sl-SI" dirty="0"/>
              <a:t>9. prednostna os "Socialna vključenost in zmanjševanje tveganja revščine",</a:t>
            </a:r>
          </a:p>
          <a:p>
            <a:pPr lvl="1"/>
            <a:r>
              <a:rPr lang="sl-SI" dirty="0"/>
              <a:t>9.1 prednostne naložbe "Aktivno vključevanje, vključno s spodbujanjem enakih možnosti in dejavnega sodelovanja ter izboljšanje zaposljivosti",</a:t>
            </a:r>
          </a:p>
          <a:p>
            <a:pPr lvl="1"/>
            <a:r>
              <a:rPr lang="sl-SI" dirty="0"/>
              <a:t>9.1.2 specifičnega cilja "</a:t>
            </a:r>
            <a:r>
              <a:rPr lang="sl-SI" dirty="0" err="1"/>
              <a:t>Opolnomočenje</a:t>
            </a:r>
            <a:r>
              <a:rPr lang="sl-SI" dirty="0"/>
              <a:t> ciljnih skupin za približevanje trgu dela".</a:t>
            </a:r>
          </a:p>
          <a:p>
            <a:pPr marL="457200" lvl="1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sp>
        <p:nvSpPr>
          <p:cNvPr id="7" name="Označba mesta noge 6">
            <a:extLst>
              <a:ext uri="{FF2B5EF4-FFF2-40B4-BE49-F238E27FC236}">
                <a16:creationId xmlns="" xmlns:a16="http://schemas.microsoft.com/office/drawing/2014/main" id="{536F528F-2F7C-42CA-82B7-8C9C584A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>
                <a:solidFill>
                  <a:srgbClr val="CC3399"/>
                </a:solidFill>
              </a:rPr>
              <a:t>Projekt PREHOD MLADIH sofinancirata Republika Slovenija in Evropska unija iz Evropskega socialnega sklada.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3838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8CDF837-CACE-4705-A9B7-192292D3F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117688CF-0BBA-4A28-AE6E-E81E21C8E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 algn="r">
              <a:buNone/>
            </a:pPr>
            <a:endParaRPr lang="sl-SI" dirty="0"/>
          </a:p>
          <a:p>
            <a:pPr marL="0" indent="0" algn="r">
              <a:buNone/>
            </a:pPr>
            <a:r>
              <a:rPr lang="sl-SI" dirty="0"/>
              <a:t>Nacionalno projektno </a:t>
            </a:r>
          </a:p>
          <a:p>
            <a:pPr marL="0" indent="0" algn="r">
              <a:buNone/>
            </a:pPr>
            <a:r>
              <a:rPr lang="sl-SI" dirty="0"/>
              <a:t>partnerstvo…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11" name="Označba mesta noge 10">
            <a:extLst>
              <a:ext uri="{FF2B5EF4-FFF2-40B4-BE49-F238E27FC236}">
                <a16:creationId xmlns="" xmlns:a16="http://schemas.microsoft.com/office/drawing/2014/main" id="{744A5763-743B-4FA3-BC24-8D99263FC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>
                <a:solidFill>
                  <a:srgbClr val="CC3399"/>
                </a:solidFill>
              </a:rPr>
              <a:t>Projekt PREHOD MLADIH sofinancirata Republika Slovenija in Evropska unija iz Evropskega socialnega sklada.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E9397CDC-9662-454E-90BC-111C5D26D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2303929"/>
            <a:ext cx="3654593" cy="387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43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F1F0C3D-4293-4433-B6A4-B532262E8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468364"/>
            <a:ext cx="7886699" cy="458789"/>
          </a:xfrm>
        </p:spPr>
        <p:txBody>
          <a:bodyPr>
            <a:noAutofit/>
          </a:bodyPr>
          <a:lstStyle/>
          <a:p>
            <a:r>
              <a:rPr lang="sl-SI" sz="3200" b="1" dirty="0"/>
              <a:t>Nacionalno projektno partnerstvo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6C094E50-5A3A-4D0E-A2CD-578B60CEB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819" y="2142079"/>
            <a:ext cx="7886699" cy="3999346"/>
          </a:xfrm>
        </p:spPr>
        <p:txBody>
          <a:bodyPr>
            <a:normAutofit fontScale="25000" lnSpcReduction="20000"/>
          </a:bodyPr>
          <a:lstStyle/>
          <a:p>
            <a:r>
              <a:rPr lang="sl-SI" sz="9600" dirty="0"/>
              <a:t>Projekt koordinacije izvaja Združenje izvajalcev zaposlitvene rehabilitacije v Republiki Sloveniji – ZIZRS.</a:t>
            </a:r>
          </a:p>
          <a:p>
            <a:r>
              <a:rPr lang="sl-SI" sz="9600" dirty="0"/>
              <a:t>Projekt izvajajo partnerji (izvajalci zaposlitvene rehabilitacije):</a:t>
            </a:r>
          </a:p>
          <a:p>
            <a:pPr marL="0" indent="0">
              <a:buNone/>
            </a:pPr>
            <a:r>
              <a:rPr lang="sl-SI" sz="9600" dirty="0"/>
              <a:t>              URI-Soča                                    </a:t>
            </a:r>
            <a:r>
              <a:rPr lang="sl-SI" sz="9600" dirty="0" err="1"/>
              <a:t>Racio</a:t>
            </a:r>
            <a:r>
              <a:rPr lang="sl-SI" sz="9600" dirty="0"/>
              <a:t> </a:t>
            </a:r>
            <a:r>
              <a:rPr lang="sl-SI" sz="9600" dirty="0" err="1"/>
              <a:t>d.o.o</a:t>
            </a:r>
            <a:r>
              <a:rPr lang="sl-SI" sz="9600" dirty="0"/>
              <a:t>.                           </a:t>
            </a:r>
          </a:p>
          <a:p>
            <a:pPr marL="0" indent="0">
              <a:buNone/>
            </a:pPr>
            <a:r>
              <a:rPr lang="sl-SI" sz="9600" dirty="0"/>
              <a:t>              </a:t>
            </a:r>
            <a:r>
              <a:rPr lang="sl-SI" sz="9600" dirty="0" err="1"/>
              <a:t>Centerkontura</a:t>
            </a:r>
            <a:r>
              <a:rPr lang="sl-SI" sz="9600" dirty="0"/>
              <a:t>, </a:t>
            </a:r>
            <a:r>
              <a:rPr lang="sl-SI" sz="9600" dirty="0" err="1"/>
              <a:t>d.o.o</a:t>
            </a:r>
            <a:r>
              <a:rPr lang="sl-SI" sz="9600" dirty="0"/>
              <a:t>.              </a:t>
            </a:r>
            <a:r>
              <a:rPr lang="sl-SI" sz="9600" dirty="0" err="1"/>
              <a:t>Šentprima</a:t>
            </a:r>
            <a:endParaRPr lang="sl-SI" sz="9600" dirty="0"/>
          </a:p>
          <a:p>
            <a:pPr marL="0" indent="0">
              <a:buNone/>
            </a:pPr>
            <a:r>
              <a:rPr lang="sl-SI" sz="9600" dirty="0"/>
              <a:t>              CRI Celje </a:t>
            </a:r>
            <a:r>
              <a:rPr lang="sl-SI" sz="9600" dirty="0" err="1"/>
              <a:t>d.o.o</a:t>
            </a:r>
            <a:r>
              <a:rPr lang="sl-SI" sz="9600" dirty="0"/>
              <a:t>.                         Zavod Jelša</a:t>
            </a:r>
          </a:p>
          <a:p>
            <a:pPr marL="0" indent="0">
              <a:buNone/>
            </a:pPr>
            <a:r>
              <a:rPr lang="sl-SI" sz="9600" dirty="0"/>
              <a:t>              IP Posočje </a:t>
            </a:r>
            <a:r>
              <a:rPr lang="sl-SI" sz="9600" dirty="0" err="1"/>
              <a:t>d.o.o</a:t>
            </a:r>
            <a:r>
              <a:rPr lang="sl-SI" sz="9600" dirty="0"/>
              <a:t>.                       Zavod Ruj, Velenje</a:t>
            </a:r>
          </a:p>
          <a:p>
            <a:pPr marL="0" indent="0">
              <a:buNone/>
            </a:pPr>
            <a:r>
              <a:rPr lang="sl-SI" sz="9600" dirty="0"/>
              <a:t>              </a:t>
            </a:r>
            <a:r>
              <a:rPr lang="sl-SI" sz="9600" dirty="0" err="1"/>
              <a:t>Integra</a:t>
            </a:r>
            <a:r>
              <a:rPr lang="sl-SI" sz="9600" dirty="0"/>
              <a:t> inštitut                          Zavod </a:t>
            </a:r>
            <a:r>
              <a:rPr lang="sl-SI" sz="9600" dirty="0" err="1"/>
              <a:t>Vitis</a:t>
            </a:r>
            <a:r>
              <a:rPr lang="sl-SI" sz="9600" dirty="0"/>
              <a:t>, Ptuj</a:t>
            </a:r>
          </a:p>
          <a:p>
            <a:pPr marL="0" indent="0">
              <a:buNone/>
            </a:pPr>
            <a:r>
              <a:rPr lang="sl-SI" sz="9600" dirty="0"/>
              <a:t>              Ozara </a:t>
            </a:r>
            <a:r>
              <a:rPr lang="sl-SI" sz="9600" dirty="0" err="1"/>
              <a:t>d.o.o</a:t>
            </a:r>
            <a:r>
              <a:rPr lang="sl-SI" sz="9600" dirty="0"/>
              <a:t>.                               SIJ ZIP Center </a:t>
            </a:r>
            <a:r>
              <a:rPr lang="sl-SI" sz="9600" dirty="0" err="1"/>
              <a:t>d.o.o</a:t>
            </a:r>
            <a:r>
              <a:rPr lang="sl-SI" sz="9600" dirty="0"/>
              <a:t>.</a:t>
            </a:r>
          </a:p>
          <a:p>
            <a:pPr marL="0" indent="0">
              <a:buNone/>
            </a:pPr>
            <a:r>
              <a:rPr lang="sl-SI" sz="9600" dirty="0"/>
              <a:t>              </a:t>
            </a:r>
            <a:r>
              <a:rPr lang="sl-SI" sz="9600" dirty="0" err="1"/>
              <a:t>Papilot</a:t>
            </a:r>
            <a:r>
              <a:rPr lang="sl-SI" sz="9600" dirty="0"/>
              <a:t> Zavod, Ljubljana          Želva </a:t>
            </a:r>
            <a:r>
              <a:rPr lang="sl-SI" sz="9600" dirty="0" err="1"/>
              <a:t>d.o.o</a:t>
            </a:r>
            <a:r>
              <a:rPr lang="sl-SI" sz="9600" dirty="0"/>
              <a:t>.</a:t>
            </a:r>
          </a:p>
          <a:p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E2AEBE15-8FC3-4B36-8DF3-D9523F46D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699" cy="365125"/>
          </a:xfrm>
        </p:spPr>
        <p:txBody>
          <a:bodyPr/>
          <a:lstStyle/>
          <a:p>
            <a:r>
              <a:rPr lang="sl-SI" dirty="0">
                <a:solidFill>
                  <a:srgbClr val="FF66FF"/>
                </a:solidFill>
              </a:rPr>
              <a:t>Projekt PREHOD MLADIH sofinancirata Republika Slovenija in Evropska unija iz Evropskega socialnega sklada.</a:t>
            </a:r>
          </a:p>
          <a:p>
            <a:endParaRPr lang="sl-SI" dirty="0">
              <a:solidFill>
                <a:srgbClr val="FF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042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8CDF837-CACE-4705-A9B7-192292D3F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117688CF-0BBA-4A28-AE6E-E81E21C8E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 algn="r">
              <a:buNone/>
            </a:pPr>
            <a:endParaRPr lang="sl-SI" dirty="0"/>
          </a:p>
          <a:p>
            <a:pPr marL="0" indent="0" algn="r">
              <a:buNone/>
            </a:pPr>
            <a:r>
              <a:rPr lang="sl-SI" dirty="0"/>
              <a:t>Osnovne informacije…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11" name="Označba mesta noge 10">
            <a:extLst>
              <a:ext uri="{FF2B5EF4-FFF2-40B4-BE49-F238E27FC236}">
                <a16:creationId xmlns="" xmlns:a16="http://schemas.microsoft.com/office/drawing/2014/main" id="{744A5763-743B-4FA3-BC24-8D99263FC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>
                <a:solidFill>
                  <a:srgbClr val="CC3399"/>
                </a:solidFill>
              </a:rPr>
              <a:t>Projekt PREHOD MLADIH sofinancirata Republika Slovenija in Evropska unija iz Evropskega socialnega sklada.</a:t>
            </a:r>
          </a:p>
          <a:p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956E1D6C-1E9B-4FCD-94D2-87F1DF593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303930"/>
            <a:ext cx="3907255" cy="387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41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DAA64DF-3845-4853-9677-B351164AB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467" y="1374245"/>
            <a:ext cx="7617883" cy="640822"/>
          </a:xfrm>
        </p:spPr>
        <p:txBody>
          <a:bodyPr>
            <a:normAutofit/>
          </a:bodyPr>
          <a:lstStyle/>
          <a:p>
            <a:r>
              <a:rPr lang="sl-SI" sz="3200" b="1" dirty="0"/>
              <a:t>Namen projekta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FF785F0A-F1C8-429D-9038-78D84177D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50533"/>
            <a:ext cx="7886700" cy="4026430"/>
          </a:xfrm>
        </p:spPr>
        <p:txBody>
          <a:bodyPr>
            <a:normAutofit/>
          </a:bodyPr>
          <a:lstStyle/>
          <a:p>
            <a:r>
              <a:rPr lang="sl-SI" dirty="0"/>
              <a:t>vplivati na </a:t>
            </a:r>
            <a:r>
              <a:rPr lang="sl-SI" b="1" dirty="0"/>
              <a:t>večjo socialno vključenost </a:t>
            </a:r>
            <a:r>
              <a:rPr lang="sl-SI" dirty="0"/>
              <a:t>mladih s posebnimi potrebami ter prispevati k oblikovanju </a:t>
            </a:r>
            <a:r>
              <a:rPr lang="sl-SI" b="1" dirty="0"/>
              <a:t>enotnega podpornega okolja kot vmesnika med šolo in trgom dela </a:t>
            </a:r>
            <a:r>
              <a:rPr lang="sl-SI" dirty="0"/>
              <a:t>za opolnomočeni vstop ciljne skupine na trg dela.</a:t>
            </a:r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5177953B-4A12-4F45-9E57-663025292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>
                <a:solidFill>
                  <a:srgbClr val="CC3399"/>
                </a:solidFill>
              </a:rPr>
              <a:t>Projekt PREHOD MLADIH sofinancirata Republika Slovenija in Evropska unija iz Evropskega socialnega sklada.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88203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deče-vijolična">
    <a:dk1>
      <a:sysClr val="windowText" lastClr="000000"/>
    </a:dk1>
    <a:lt1>
      <a:sysClr val="window" lastClr="FFFFFF"/>
    </a:lt1>
    <a:dk2>
      <a:srgbClr val="454551"/>
    </a:dk2>
    <a:lt2>
      <a:srgbClr val="D8D9DC"/>
    </a:lt2>
    <a:accent1>
      <a:srgbClr val="E32D91"/>
    </a:accent1>
    <a:accent2>
      <a:srgbClr val="C830CC"/>
    </a:accent2>
    <a:accent3>
      <a:srgbClr val="4EA6DC"/>
    </a:accent3>
    <a:accent4>
      <a:srgbClr val="4775E7"/>
    </a:accent4>
    <a:accent5>
      <a:srgbClr val="8971E1"/>
    </a:accent5>
    <a:accent6>
      <a:srgbClr val="D54773"/>
    </a:accent6>
    <a:hlink>
      <a:srgbClr val="6B9F25"/>
    </a:hlink>
    <a:folHlink>
      <a:srgbClr val="8C8C8C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Rdeče-vijolična">
    <a:dk1>
      <a:sysClr val="windowText" lastClr="000000"/>
    </a:dk1>
    <a:lt1>
      <a:sysClr val="window" lastClr="FFFFFF"/>
    </a:lt1>
    <a:dk2>
      <a:srgbClr val="454551"/>
    </a:dk2>
    <a:lt2>
      <a:srgbClr val="D8D9DC"/>
    </a:lt2>
    <a:accent1>
      <a:srgbClr val="E32D91"/>
    </a:accent1>
    <a:accent2>
      <a:srgbClr val="C830CC"/>
    </a:accent2>
    <a:accent3>
      <a:srgbClr val="4EA6DC"/>
    </a:accent3>
    <a:accent4>
      <a:srgbClr val="4775E7"/>
    </a:accent4>
    <a:accent5>
      <a:srgbClr val="8971E1"/>
    </a:accent5>
    <a:accent6>
      <a:srgbClr val="D54773"/>
    </a:accent6>
    <a:hlink>
      <a:srgbClr val="6B9F25"/>
    </a:hlink>
    <a:folHlink>
      <a:srgbClr val="8C8C8C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Rdeče-vijolična">
    <a:dk1>
      <a:sysClr val="windowText" lastClr="000000"/>
    </a:dk1>
    <a:lt1>
      <a:sysClr val="window" lastClr="FFFFFF"/>
    </a:lt1>
    <a:dk2>
      <a:srgbClr val="454551"/>
    </a:dk2>
    <a:lt2>
      <a:srgbClr val="D8D9DC"/>
    </a:lt2>
    <a:accent1>
      <a:srgbClr val="E32D91"/>
    </a:accent1>
    <a:accent2>
      <a:srgbClr val="C830CC"/>
    </a:accent2>
    <a:accent3>
      <a:srgbClr val="4EA6DC"/>
    </a:accent3>
    <a:accent4>
      <a:srgbClr val="4775E7"/>
    </a:accent4>
    <a:accent5>
      <a:srgbClr val="8971E1"/>
    </a:accent5>
    <a:accent6>
      <a:srgbClr val="D54773"/>
    </a:accent6>
    <a:hlink>
      <a:srgbClr val="6B9F25"/>
    </a:hlink>
    <a:folHlink>
      <a:srgbClr val="8C8C8C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Rdeče-vijolična">
    <a:dk1>
      <a:sysClr val="windowText" lastClr="000000"/>
    </a:dk1>
    <a:lt1>
      <a:sysClr val="window" lastClr="FFFFFF"/>
    </a:lt1>
    <a:dk2>
      <a:srgbClr val="454551"/>
    </a:dk2>
    <a:lt2>
      <a:srgbClr val="D8D9DC"/>
    </a:lt2>
    <a:accent1>
      <a:srgbClr val="E32D91"/>
    </a:accent1>
    <a:accent2>
      <a:srgbClr val="C830CC"/>
    </a:accent2>
    <a:accent3>
      <a:srgbClr val="4EA6DC"/>
    </a:accent3>
    <a:accent4>
      <a:srgbClr val="4775E7"/>
    </a:accent4>
    <a:accent5>
      <a:srgbClr val="8971E1"/>
    </a:accent5>
    <a:accent6>
      <a:srgbClr val="D54773"/>
    </a:accent6>
    <a:hlink>
      <a:srgbClr val="6B9F25"/>
    </a:hlink>
    <a:folHlink>
      <a:srgbClr val="8C8C8C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Rdeče-vijolična">
    <a:dk1>
      <a:sysClr val="windowText" lastClr="000000"/>
    </a:dk1>
    <a:lt1>
      <a:sysClr val="window" lastClr="FFFFFF"/>
    </a:lt1>
    <a:dk2>
      <a:srgbClr val="454551"/>
    </a:dk2>
    <a:lt2>
      <a:srgbClr val="D8D9DC"/>
    </a:lt2>
    <a:accent1>
      <a:srgbClr val="E32D91"/>
    </a:accent1>
    <a:accent2>
      <a:srgbClr val="C830CC"/>
    </a:accent2>
    <a:accent3>
      <a:srgbClr val="4EA6DC"/>
    </a:accent3>
    <a:accent4>
      <a:srgbClr val="4775E7"/>
    </a:accent4>
    <a:accent5>
      <a:srgbClr val="8971E1"/>
    </a:accent5>
    <a:accent6>
      <a:srgbClr val="D54773"/>
    </a:accent6>
    <a:hlink>
      <a:srgbClr val="6B9F25"/>
    </a:hlink>
    <a:folHlink>
      <a:srgbClr val="8C8C8C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3399</TotalTime>
  <Words>2517</Words>
  <Application>Microsoft Office PowerPoint</Application>
  <PresentationFormat>Diaprojekcija na zaslonu (4:3)</PresentationFormat>
  <Paragraphs>379</Paragraphs>
  <Slides>49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49</vt:i4>
      </vt:variant>
    </vt:vector>
  </HeadingPairs>
  <TitlesOfParts>
    <vt:vector size="50" baseType="lpstr">
      <vt:lpstr>Officeova tema</vt:lpstr>
      <vt:lpstr>  Delovno srečanje svetovalnih delavcev Predstavitev projekta Prehod mladih          Karl Destovnik, mag. Tatjana Dolinšek, mag. Maja Zovko Stele </vt:lpstr>
      <vt:lpstr>PowerPointova predstavitev</vt:lpstr>
      <vt:lpstr>PowerPointova predstavitev</vt:lpstr>
      <vt:lpstr>Zakaj projekt PREHOD MLADIH?</vt:lpstr>
      <vt:lpstr>Odziv MDDSZ – priprava projekta</vt:lpstr>
      <vt:lpstr>PowerPointova predstavitev</vt:lpstr>
      <vt:lpstr>Nacionalno projektno partnerstvo</vt:lpstr>
      <vt:lpstr>PowerPointova predstavitev</vt:lpstr>
      <vt:lpstr>Namen projekta</vt:lpstr>
      <vt:lpstr>Cilji projekta</vt:lpstr>
      <vt:lpstr>Glavni cilj projekta</vt:lpstr>
      <vt:lpstr>Osnovni podatki</vt:lpstr>
      <vt:lpstr>Osnovni podatki</vt:lpstr>
      <vt:lpstr>Ciljna skupina</vt:lpstr>
      <vt:lpstr>Prednostna ciljna skupina</vt:lpstr>
      <vt:lpstr>Vodilna načela načrtovanja prehoda</vt:lpstr>
      <vt:lpstr>PowerPointova predstavitev</vt:lpstr>
      <vt:lpstr>Projektne aktivnosti- pripravljalna faza</vt:lpstr>
      <vt:lpstr>Projektne aktivnosti- aktivno delo z mladostnikom</vt:lpstr>
      <vt:lpstr>Projektne aktivnosti- aktivno delo z mladostnikom</vt:lpstr>
      <vt:lpstr>Projektne aktivnosti- zaključek</vt:lpstr>
      <vt:lpstr>PowerPointova predstavitev</vt:lpstr>
      <vt:lpstr>Število vključenih uporabnikov glede na kohezijsko regijo v letu 2018</vt:lpstr>
      <vt:lpstr>PowerPointova predstavitev</vt:lpstr>
      <vt:lpstr>PowerPointova predstavitev</vt:lpstr>
      <vt:lpstr>PowerPointova predstavitev</vt:lpstr>
      <vt:lpstr>Primer dobre prakse 1</vt:lpstr>
      <vt:lpstr>Primer dobre prakse 1</vt:lpstr>
      <vt:lpstr>Primer dobre prakse 1</vt:lpstr>
      <vt:lpstr>Primer dobre prakse 1</vt:lpstr>
      <vt:lpstr>Primer dobre prakse 1</vt:lpstr>
      <vt:lpstr>Primer dobre prakse 1</vt:lpstr>
      <vt:lpstr>Primer dobre prakse 2</vt:lpstr>
      <vt:lpstr>Primer dobre prakse 2</vt:lpstr>
      <vt:lpstr>Primer dobre prakse 2</vt:lpstr>
      <vt:lpstr>Primer dobre prakse 2</vt:lpstr>
      <vt:lpstr>Primer dobre prakse 2</vt:lpstr>
      <vt:lpstr>Primer dobre prakse 2</vt:lpstr>
      <vt:lpstr>Primer dobre prakse 2</vt:lpstr>
      <vt:lpstr>Primer dobre prakse 3</vt:lpstr>
      <vt:lpstr>Primer dobre prakse 3</vt:lpstr>
      <vt:lpstr>Primer dobre prakse 3</vt:lpstr>
      <vt:lpstr>Primer dobre prakse 3</vt:lpstr>
      <vt:lpstr>Primer dobre prakse 3</vt:lpstr>
      <vt:lpstr>Primer dobre prakse 3</vt:lpstr>
      <vt:lpstr>Primer dobre prakse 3</vt:lpstr>
      <vt:lpstr>Vključitev v projekt</vt:lpstr>
      <vt:lpstr>Splošne informacije</vt:lpstr>
      <vt:lpstr>Hvala za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Ana Destovnik</dc:creator>
  <cp:lastModifiedBy>Mateja Gornik Mrvar</cp:lastModifiedBy>
  <cp:revision>199</cp:revision>
  <cp:lastPrinted>2018-05-15T12:10:47Z</cp:lastPrinted>
  <dcterms:created xsi:type="dcterms:W3CDTF">2017-12-12T13:35:11Z</dcterms:created>
  <dcterms:modified xsi:type="dcterms:W3CDTF">2019-01-28T06:57:14Z</dcterms:modified>
</cp:coreProperties>
</file>