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61" r:id="rId5"/>
    <p:sldId id="280" r:id="rId6"/>
    <p:sldId id="258" r:id="rId7"/>
    <p:sldId id="281" r:id="rId8"/>
    <p:sldId id="260" r:id="rId9"/>
    <p:sldId id="262" r:id="rId10"/>
    <p:sldId id="277" r:id="rId11"/>
    <p:sldId id="264" r:id="rId12"/>
    <p:sldId id="259" r:id="rId13"/>
    <p:sldId id="265" r:id="rId14"/>
    <p:sldId id="266" r:id="rId15"/>
    <p:sldId id="267" r:id="rId16"/>
    <p:sldId id="276" r:id="rId17"/>
    <p:sldId id="278" r:id="rId18"/>
    <p:sldId id="271" r:id="rId19"/>
    <p:sldId id="275" r:id="rId20"/>
    <p:sldId id="273" r:id="rId21"/>
  </p:sldIdLst>
  <p:sldSz cx="12192000" cy="6858000"/>
  <p:notesSz cx="6858000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" initials="U" lastIdx="2" clrIdx="0">
    <p:extLst>
      <p:ext uri="{19B8F6BF-5375-455C-9EA6-DF929625EA0E}">
        <p15:presenceInfo xmlns:p15="http://schemas.microsoft.com/office/powerpoint/2012/main" userId="9b749c2d9968e3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2FEC59-70C3-45A9-80F4-1C4E4C52F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52DD1E5-AC04-4E7E-ABC2-80A3639D2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AC23FE5A-2EBA-41FE-9675-9639B61F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37AA-A0E8-4882-A469-166A3A1BDCC3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290ABFF3-3334-491D-A736-13593BEF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45CA5C88-FCF0-499C-AAC7-92B8D1B8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667C-AD48-4E3F-A6CE-C4832B54CC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417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497231-BF7B-4122-924D-69424DBD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3FF54F43-89B1-4171-A272-6B885EF09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2723CEB2-2C16-45AE-B062-D09B722F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37AA-A0E8-4882-A469-166A3A1BDCC3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E2896D84-D666-4203-B5E9-B44D4590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0A74F10-2E28-461B-8BDB-8211CAD4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667C-AD48-4E3F-A6CE-C4832B54CC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69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9064B002-B506-4D60-91B2-1257A8D5F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62D24AC2-BE1C-4E73-8084-017A96FE9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BBC9E237-287E-47DA-ADFC-E1BDEAE6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37AA-A0E8-4882-A469-166A3A1BDCC3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CF4946E4-07E5-4574-94DB-A29340A1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C3B948A-D736-4C6A-B8E3-81B64133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667C-AD48-4E3F-A6CE-C4832B54CC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72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321E01-3D4C-4E7F-8061-DEF0FC75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03D71390-144D-4BDA-A9BE-B0CD6C35F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B79D0581-1411-4613-9877-548BAF64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37AA-A0E8-4882-A469-166A3A1BDCC3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636DF21-7507-4FC3-BF7D-943F368A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ED719A6B-701D-4DC0-8A5C-63EB0D4F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667C-AD48-4E3F-A6CE-C4832B54CC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432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DFFE529-ED66-4533-9865-A75DCD34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46D7C5FD-418A-4A5A-81F0-C625C3C54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9D586C4-4CDC-4262-8CC8-11AD5681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37AA-A0E8-4882-A469-166A3A1BDCC3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47832D76-3B84-4427-9F2E-07FCFAAA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6C919709-3626-4941-B3AF-D85048F1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667C-AD48-4E3F-A6CE-C4832B54CC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359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A34809-E24B-4AB1-9B74-C9899608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9CE6DF9E-B3BC-476A-8045-C660E5779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F0E9EAA0-4005-4ABB-BB01-C88B6F91D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533B1172-97EB-4C93-B1D2-A91E4C2F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37AA-A0E8-4882-A469-166A3A1BDCC3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AE135822-A0B3-418D-9EC1-0987F07F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410BDAD6-7201-4AEA-8630-5D2E04EE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667C-AD48-4E3F-A6CE-C4832B54CC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750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A667CA-2D87-4879-97B8-49C1D39E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EA3108BF-73AC-4581-BDD4-8C5630598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1CC32A6E-3CF7-419C-AB0C-2DA5D3105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C101746D-13CC-4006-8856-3B1ACF66C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57563616-CECE-4A72-B6CC-3807BBAEC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F8E287F0-6DFD-4E8E-B27F-B9E58D16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37AA-A0E8-4882-A469-166A3A1BDCC3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327BBE3C-287A-44BE-AA2E-07892E34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1FB99050-23C9-4072-9EBD-66CCD92C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667C-AD48-4E3F-A6CE-C4832B54CC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098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E180FA-92E8-4B22-B0EB-35804EF7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738483CD-E813-4C92-861B-DEACE452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37AA-A0E8-4882-A469-166A3A1BDCC3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CBA20AE3-85A1-4484-9156-214DEAC1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7537DF40-2639-49A4-9322-D8C2E349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667C-AD48-4E3F-A6CE-C4832B54CC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51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CA807F44-A820-4A9C-B4C2-530DA847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37AA-A0E8-4882-A469-166A3A1BDCC3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32A3CE05-B1DD-4EFE-8E43-937811BA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2B3907D4-5884-42A0-A61F-0691CC53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667C-AD48-4E3F-A6CE-C4832B54CC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304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6D8F78-244D-48B1-810F-E263A594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1E79B16-FBF0-4F35-B776-9DBBC90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43A7C95A-486D-4764-BBB2-6498B5274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86F807E5-B154-406D-BD00-16051BB7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37AA-A0E8-4882-A469-166A3A1BDCC3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DB6B6AAF-A068-4AA0-8A70-01131500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BB6AE9EE-B6C9-45B7-846C-1F7C2B3C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667C-AD48-4E3F-A6CE-C4832B54CC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024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3BF7AF-D85E-4A1F-9B94-CF6FDE32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29B6F7B1-824D-4449-9D91-43975843F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24039714-5FE5-46E4-AF5B-2F373A130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623E61D7-7112-4C98-8049-A2328987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37AA-A0E8-4882-A469-166A3A1BDCC3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A9E6F8A7-3D38-4F49-B06B-7797AA79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B0F89D66-B055-44D2-8EC7-C9A3F1EF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667C-AD48-4E3F-A6CE-C4832B54CC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817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C595D64A-E4C9-4650-86FB-311C22B7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C4E81088-8C39-470F-BA6E-0DBE13109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7CE04F4-52E7-4948-B90B-7E4F9EB62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437AA-A0E8-4882-A469-166A3A1BDCC3}" type="datetimeFigureOut">
              <a:rPr lang="sl-SI" smtClean="0"/>
              <a:t>9.2.2021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1C954D07-1F48-4AE2-9C9E-C24F3AC00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DB79B671-42E8-4121-A3F0-2977CF91A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2667C-AD48-4E3F-A6CE-C4832B54CC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08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ijava.vps@sc-celje-si" TargetMode="Externa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ss-ce.com/vps" TargetMode="External"/><Relationship Id="rId5" Type="http://schemas.openxmlformats.org/officeDocument/2006/relationships/hyperlink" Target="https://www.gov.si/teme/vpis-v-visje-strokovne-sole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kupnost-vss.si/informativni-dnevi-2021/" TargetMode="External"/><Relationship Id="rId4" Type="http://schemas.openxmlformats.org/officeDocument/2006/relationships/hyperlink" Target="https://www.vss-ce.com/v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ZS_slovenščina">
            <a:extLst>
              <a:ext uri="{FF2B5EF4-FFF2-40B4-BE49-F238E27FC236}">
                <a16:creationId xmlns:a16="http://schemas.microsoft.com/office/drawing/2014/main" xmlns="" id="{A8ED8E73-A7C0-4917-8356-7D28A9B31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0" y="226476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F536B7B-415D-4F25-AF8E-42819A7BA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410" y="30543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95197351-F9DC-4C01-9CEA-86C94BD97136}"/>
              </a:ext>
            </a:extLst>
          </p:cNvPr>
          <p:cNvSpPr txBox="1">
            <a:spLocks noChangeArrowheads="1"/>
          </p:cNvSpPr>
          <p:nvPr/>
        </p:nvSpPr>
        <p:spPr>
          <a:xfrm>
            <a:off x="1511649" y="1331651"/>
            <a:ext cx="8874560" cy="7725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VIŠJEŠOLSKI STROKOVNI ŠTUDIJ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avokotni trikotnik 12">
            <a:extLst>
              <a:ext uri="{FF2B5EF4-FFF2-40B4-BE49-F238E27FC236}">
                <a16:creationId xmlns:a16="http://schemas.microsoft.com/office/drawing/2014/main" xmlns="" id="{10E199BE-9574-4A63-B38A-09F4E4AF10B6}"/>
              </a:ext>
            </a:extLst>
          </p:cNvPr>
          <p:cNvSpPr/>
          <p:nvPr/>
        </p:nvSpPr>
        <p:spPr>
          <a:xfrm flipH="1">
            <a:off x="9479560" y="-30543"/>
            <a:ext cx="2712440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0B75AEB3-C0D6-4932-84A9-76CF936E7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91" y="2401614"/>
            <a:ext cx="5662476" cy="442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2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ZS_slovenščina">
            <a:extLst>
              <a:ext uri="{FF2B5EF4-FFF2-40B4-BE49-F238E27FC236}">
                <a16:creationId xmlns:a16="http://schemas.microsoft.com/office/drawing/2014/main" xmlns="" id="{1B53D795-415B-4014-BA72-ADAF0536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5" y="208971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B923E86-1591-4D45-8A8C-901DFB6D9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978" y="58723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2CADB719-D443-49D4-A0E9-9534573C726B}"/>
              </a:ext>
            </a:extLst>
          </p:cNvPr>
          <p:cNvSpPr/>
          <p:nvPr/>
        </p:nvSpPr>
        <p:spPr>
          <a:xfrm>
            <a:off x="619174" y="2025050"/>
            <a:ext cx="9494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l-SI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PREIZKUS POSEBNE NADARJENOSTI OZ. PSIHOFIZIČNESPOSOBNOSTI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xmlns="" id="{3CEC854F-A0C8-40EF-AAFD-2FD79EC0B332}"/>
              </a:ext>
            </a:extLst>
          </p:cNvPr>
          <p:cNvSpPr/>
          <p:nvPr/>
        </p:nvSpPr>
        <p:spPr>
          <a:xfrm>
            <a:off x="4379205" y="2640892"/>
            <a:ext cx="3958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Balet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Fotografija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Medijska produkcija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Oblikovanje materialov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Organizator socialne mreže </a:t>
            </a:r>
            <a:endParaRPr lang="sl-SI" sz="2000" dirty="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C187DBBA-6131-4312-B058-3018FA430530}"/>
              </a:ext>
            </a:extLst>
          </p:cNvPr>
          <p:cNvSpPr/>
          <p:nvPr/>
        </p:nvSpPr>
        <p:spPr>
          <a:xfrm>
            <a:off x="747344" y="5041368"/>
            <a:ext cx="10163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VSŠ dobijo (s strani Višješolske prijavne službe) seznam kandidatov, prijavljenih v omenjene  študijske programe, ki jih povabijo na opravljanje preizkusa/testiranja – </a:t>
            </a:r>
            <a:r>
              <a:rPr lang="sl-SI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15. junija.</a:t>
            </a:r>
          </a:p>
        </p:txBody>
      </p:sp>
      <p:pic>
        <p:nvPicPr>
          <p:cNvPr id="12" name="Picture 2" descr="http://images.techhive.com/images/article/2014/08/talent_skill_hiring_recruiting_thinkstock_188065235-100409940-primary.idge.jpg">
            <a:extLst>
              <a:ext uri="{FF2B5EF4-FFF2-40B4-BE49-F238E27FC236}">
                <a16:creationId xmlns:a16="http://schemas.microsoft.com/office/drawing/2014/main" xmlns="" id="{61A369F4-A4FC-48D6-A297-652E03D07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1" y="2455847"/>
            <a:ext cx="3385948" cy="2255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 7">
            <a:extLst>
              <a:ext uri="{FF2B5EF4-FFF2-40B4-BE49-F238E27FC236}">
                <a16:creationId xmlns:a16="http://schemas.microsoft.com/office/drawing/2014/main" xmlns="" id="{2BD6147C-CF88-4699-98F3-F81A8871FBD4}"/>
              </a:ext>
            </a:extLst>
          </p:cNvPr>
          <p:cNvSpPr/>
          <p:nvPr/>
        </p:nvSpPr>
        <p:spPr>
          <a:xfrm>
            <a:off x="598905" y="1093724"/>
            <a:ext cx="10163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sl-SI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RAZPIS ZA VPIS V VIŠJEŠOLSKO STROKOVNO IZOBRAŽEVANJE </a:t>
            </a:r>
          </a:p>
          <a:p>
            <a:pPr algn="ctr" eaLnBrk="0" hangingPunct="0"/>
            <a:r>
              <a:rPr lang="sl-SI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ŠTUDIJSKEM LETU 2021/22</a:t>
            </a:r>
          </a:p>
        </p:txBody>
      </p:sp>
    </p:spTree>
    <p:extLst>
      <p:ext uri="{BB962C8B-B14F-4D97-AF65-F5344CB8AC3E}">
        <p14:creationId xmlns:p14="http://schemas.microsoft.com/office/powerpoint/2010/main" val="83272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IZS_slovenščina">
            <a:extLst>
              <a:ext uri="{FF2B5EF4-FFF2-40B4-BE49-F238E27FC236}">
                <a16:creationId xmlns:a16="http://schemas.microsoft.com/office/drawing/2014/main" xmlns="" id="{1853A51F-40AB-484D-B359-6B906F4FC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0" y="108304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AD531F0-D93B-4884-A8B4-452497EE8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943" y="78891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829D9687-75BD-4C1F-B87D-C5FC42B9C97F}"/>
              </a:ext>
            </a:extLst>
          </p:cNvPr>
          <p:cNvSpPr txBox="1"/>
          <p:nvPr/>
        </p:nvSpPr>
        <p:spPr>
          <a:xfrm>
            <a:off x="598905" y="2300879"/>
            <a:ext cx="5889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KANDIDATI S POSEBNIMI POTREBAMI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xmlns="" id="{5BD2A8DB-755B-49E6-A7A0-CB55EFD9890A}"/>
              </a:ext>
            </a:extLst>
          </p:cNvPr>
          <p:cNvSpPr/>
          <p:nvPr/>
        </p:nvSpPr>
        <p:spPr>
          <a:xfrm>
            <a:off x="2618164" y="2939554"/>
            <a:ext cx="90457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Posebna prošnja + </a:t>
            </a:r>
            <a:r>
              <a:rPr lang="sl-SI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ustrezna dokazila </a:t>
            </a:r>
            <a:r>
              <a:rPr lang="sl-SI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 17. julija 2021).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statusu odloči pristojni organ višje strokovne šole.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Sprejeti so lahko (Sklep šole) ne glede na število točk v primeru omejitve</a:t>
            </a:r>
            <a:r>
              <a:rPr lang="sl-SI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izpolnjujejo splošne pogoje za vpis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C3BB9B39-B673-4FF0-B5DE-EC51AF6D4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896" y="2603204"/>
            <a:ext cx="4043323" cy="4043323"/>
          </a:xfrm>
          <a:prstGeom prst="rect">
            <a:avLst/>
          </a:prstGeom>
        </p:spPr>
      </p:pic>
      <p:sp>
        <p:nvSpPr>
          <p:cNvPr id="9" name="Pravokotnik 7">
            <a:extLst>
              <a:ext uri="{FF2B5EF4-FFF2-40B4-BE49-F238E27FC236}">
                <a16:creationId xmlns:a16="http://schemas.microsoft.com/office/drawing/2014/main" xmlns="" id="{114739AB-21B6-4809-89AF-4F4AD6F97AC3}"/>
              </a:ext>
            </a:extLst>
          </p:cNvPr>
          <p:cNvSpPr/>
          <p:nvPr/>
        </p:nvSpPr>
        <p:spPr>
          <a:xfrm>
            <a:off x="598905" y="1093724"/>
            <a:ext cx="10163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sl-SI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RAZPIS ZA VPIS V VIŠJEŠOLSKO STROKOVNO IZOBRAŽEVANJE </a:t>
            </a:r>
          </a:p>
          <a:p>
            <a:pPr algn="ctr" eaLnBrk="0" hangingPunct="0"/>
            <a:r>
              <a:rPr lang="sl-SI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ŠTUDIJSKEM LETU 2021/22</a:t>
            </a:r>
          </a:p>
        </p:txBody>
      </p:sp>
    </p:spTree>
    <p:extLst>
      <p:ext uri="{BB962C8B-B14F-4D97-AF65-F5344CB8AC3E}">
        <p14:creationId xmlns:p14="http://schemas.microsoft.com/office/powerpoint/2010/main" val="157835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ZS_slovenščina">
            <a:extLst>
              <a:ext uri="{FF2B5EF4-FFF2-40B4-BE49-F238E27FC236}">
                <a16:creationId xmlns:a16="http://schemas.microsoft.com/office/drawing/2014/main" xmlns="" id="{E4995E37-953F-4948-99B8-D4521D00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0" y="200582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578F734-BF94-43D5-8351-CDDA9F1F5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882" y="67112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1DD76973-1572-4EE2-B5B8-50B60FB0A64B}"/>
              </a:ext>
            </a:extLst>
          </p:cNvPr>
          <p:cNvSpPr/>
          <p:nvPr/>
        </p:nvSpPr>
        <p:spPr>
          <a:xfrm>
            <a:off x="2015231" y="969005"/>
            <a:ext cx="7874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POSTOPEK PRIJAVE NA VIŠJO STROKOVNO ŠOLO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xmlns="" id="{CF7D5736-E788-4EFD-ABE8-B3D1CB07644B}"/>
              </a:ext>
            </a:extLst>
          </p:cNvPr>
          <p:cNvSpPr/>
          <p:nvPr/>
        </p:nvSpPr>
        <p:spPr>
          <a:xfrm>
            <a:off x="575027" y="1666461"/>
            <a:ext cx="10326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 spletni strani VPS kandidat izpolni </a:t>
            </a: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e-obrazec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za prijavo: </a:t>
            </a:r>
            <a:r>
              <a:rPr lang="sl-SI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http://vps.vss-ce.com/VPS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396D6E9-F84D-4AD1-A89A-F0CF2435AA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18" b="23523"/>
          <a:stretch/>
        </p:blipFill>
        <p:spPr>
          <a:xfrm>
            <a:off x="437437" y="2282170"/>
            <a:ext cx="10772575" cy="3945941"/>
          </a:xfrm>
          <a:prstGeom prst="rect">
            <a:avLst/>
          </a:prstGeom>
        </p:spPr>
      </p:pic>
      <p:sp>
        <p:nvSpPr>
          <p:cNvPr id="14" name="Pravokotnik 13">
            <a:extLst>
              <a:ext uri="{FF2B5EF4-FFF2-40B4-BE49-F238E27FC236}">
                <a16:creationId xmlns:a16="http://schemas.microsoft.com/office/drawing/2014/main" xmlns="" id="{A13F1EBE-078E-4396-A315-F1E14964DC6D}"/>
              </a:ext>
            </a:extLst>
          </p:cNvPr>
          <p:cNvSpPr/>
          <p:nvPr/>
        </p:nvSpPr>
        <p:spPr>
          <a:xfrm>
            <a:off x="3681554" y="6228111"/>
            <a:ext cx="3544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 odda samo 1 prijavo!</a:t>
            </a:r>
          </a:p>
        </p:txBody>
      </p:sp>
    </p:spTree>
    <p:extLst>
      <p:ext uri="{BB962C8B-B14F-4D97-AF65-F5344CB8AC3E}">
        <p14:creationId xmlns:p14="http://schemas.microsoft.com/office/powerpoint/2010/main" val="281751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13A8566-1354-47F9-B1C4-F167479CC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1816138"/>
            <a:ext cx="5652219" cy="2161057"/>
          </a:xfrm>
          <a:prstGeom prst="rect">
            <a:avLst/>
          </a:prstGeom>
        </p:spPr>
      </p:pic>
      <p:sp>
        <p:nvSpPr>
          <p:cNvPr id="8" name="Pravokotnik 5">
            <a:extLst>
              <a:ext uri="{FF2B5EF4-FFF2-40B4-BE49-F238E27FC236}">
                <a16:creationId xmlns:a16="http://schemas.microsoft.com/office/drawing/2014/main" xmlns="" id="{C722E45C-0E5B-4BEE-B4E7-9CF79A85BBA3}"/>
              </a:ext>
            </a:extLst>
          </p:cNvPr>
          <p:cNvSpPr/>
          <p:nvPr/>
        </p:nvSpPr>
        <p:spPr>
          <a:xfrm>
            <a:off x="-291737" y="1313107"/>
            <a:ext cx="6319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1.Prijavnica tudi v angleškem jeziku!</a:t>
            </a:r>
            <a:endParaRPr lang="sl-SI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xmlns="" id="{58EA0E81-0C81-48E8-A388-6CE47DA76EA5}"/>
              </a:ext>
            </a:extLst>
          </p:cNvPr>
          <p:cNvCxnSpPr>
            <a:cxnSpLocks/>
            <a:endCxn id="14" idx="7"/>
          </p:cNvCxnSpPr>
          <p:nvPr/>
        </p:nvCxnSpPr>
        <p:spPr>
          <a:xfrm flipH="1">
            <a:off x="776439" y="1710812"/>
            <a:ext cx="686906" cy="373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22B23C8E-76FD-488C-953D-A04882A13804}"/>
              </a:ext>
            </a:extLst>
          </p:cNvPr>
          <p:cNvSpPr/>
          <p:nvPr/>
        </p:nvSpPr>
        <p:spPr>
          <a:xfrm>
            <a:off x="225084" y="2042642"/>
            <a:ext cx="645952" cy="28216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16667E45-DDF6-4FF0-A25D-858F5B23D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42" y="1825931"/>
            <a:ext cx="5863437" cy="503410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A78E483E-9650-483B-92DB-EB64444C4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4446025"/>
            <a:ext cx="5620681" cy="2277955"/>
          </a:xfrm>
          <a:prstGeom prst="rect">
            <a:avLst/>
          </a:prstGeom>
        </p:spPr>
      </p:pic>
      <p:sp>
        <p:nvSpPr>
          <p:cNvPr id="17" name="Pravokotnik 16">
            <a:extLst>
              <a:ext uri="{FF2B5EF4-FFF2-40B4-BE49-F238E27FC236}">
                <a16:creationId xmlns:a16="http://schemas.microsoft.com/office/drawing/2014/main" xmlns="" id="{EA75FEAC-77C2-42AE-ACBC-31607BE5C313}"/>
              </a:ext>
            </a:extLst>
          </p:cNvPr>
          <p:cNvSpPr/>
          <p:nvPr/>
        </p:nvSpPr>
        <p:spPr>
          <a:xfrm>
            <a:off x="-12577" y="404591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3.Kandidati lahko napišejo do 3 študijske želje.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xmlns="" id="{997B7CEC-BA7E-464A-B0E2-FE6995AFDD40}"/>
              </a:ext>
            </a:extLst>
          </p:cNvPr>
          <p:cNvSpPr/>
          <p:nvPr/>
        </p:nvSpPr>
        <p:spPr>
          <a:xfrm>
            <a:off x="6501694" y="1328496"/>
            <a:ext cx="4041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Izpolnjeni vsi osebni podatki!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xmlns="" id="{F1DA8E88-0798-49DB-BD82-95A6DF12CAF1}"/>
              </a:ext>
            </a:extLst>
          </p:cNvPr>
          <p:cNvSpPr/>
          <p:nvPr/>
        </p:nvSpPr>
        <p:spPr>
          <a:xfrm>
            <a:off x="2756263" y="646587"/>
            <a:ext cx="6319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OBRAZEC ZA PRIJAVO </a:t>
            </a:r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 korakov</a:t>
            </a:r>
          </a:p>
        </p:txBody>
      </p:sp>
      <p:pic>
        <p:nvPicPr>
          <p:cNvPr id="22" name="Picture 4" descr="MIZS_slovenščina">
            <a:extLst>
              <a:ext uri="{FF2B5EF4-FFF2-40B4-BE49-F238E27FC236}">
                <a16:creationId xmlns:a16="http://schemas.microsoft.com/office/drawing/2014/main" xmlns="" id="{4A876B8C-708F-416B-AC5E-6C416FDE5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134019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3318BF47-9104-4DD4-A970-C5767DF08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7" y="75450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1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IZS_slovenščina">
            <a:extLst>
              <a:ext uri="{FF2B5EF4-FFF2-40B4-BE49-F238E27FC236}">
                <a16:creationId xmlns:a16="http://schemas.microsoft.com/office/drawing/2014/main" xmlns="" id="{92550C1B-19C4-47C2-BC93-C7F7A22A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8" y="86924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9B6C8EEE-7244-4FAE-8FC0-95F4778B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457" y="20471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531E23E-29FD-4D1F-AE23-3EF142ABC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" y="1484197"/>
            <a:ext cx="5710177" cy="2531845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xmlns="" id="{ECB33E85-BB65-4FFE-8794-7E72C9E3E8D6}"/>
              </a:ext>
            </a:extLst>
          </p:cNvPr>
          <p:cNvSpPr/>
          <p:nvPr/>
        </p:nvSpPr>
        <p:spPr>
          <a:xfrm>
            <a:off x="-128259" y="1131380"/>
            <a:ext cx="3646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4.-7. Podatki o izobrazbi!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73362EF0-594C-4EBB-9356-800340AB9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30" y="1525915"/>
            <a:ext cx="6292870" cy="253184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925EDF8A-8997-475F-B4DB-38A3C1885A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5" y="4170985"/>
            <a:ext cx="6893790" cy="2663195"/>
          </a:xfrm>
          <a:prstGeom prst="rect">
            <a:avLst/>
          </a:prstGeom>
        </p:spPr>
      </p:pic>
      <p:sp>
        <p:nvSpPr>
          <p:cNvPr id="16" name="Pravokotnik 15">
            <a:extLst>
              <a:ext uri="{FF2B5EF4-FFF2-40B4-BE49-F238E27FC236}">
                <a16:creationId xmlns:a16="http://schemas.microsoft.com/office/drawing/2014/main" xmlns="" id="{EA018A7F-ECD7-473C-86C6-DC79FEEC0738}"/>
              </a:ext>
            </a:extLst>
          </p:cNvPr>
          <p:cNvSpPr/>
          <p:nvPr/>
        </p:nvSpPr>
        <p:spPr>
          <a:xfrm>
            <a:off x="5226341" y="1115118"/>
            <a:ext cx="6292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8.Izjava o dosedanjem študiju – POZOR!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xmlns="" id="{232145F9-FF81-40F8-8E50-7CC2B188BFF8}"/>
              </a:ext>
            </a:extLst>
          </p:cNvPr>
          <p:cNvSpPr txBox="1"/>
          <p:nvPr/>
        </p:nvSpPr>
        <p:spPr>
          <a:xfrm>
            <a:off x="949494" y="4127262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Zaključek</a:t>
            </a:r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BD912D12-8BC2-424D-AAD2-46584EC1CE75}"/>
              </a:ext>
            </a:extLst>
          </p:cNvPr>
          <p:cNvSpPr/>
          <p:nvPr/>
        </p:nvSpPr>
        <p:spPr>
          <a:xfrm>
            <a:off x="5112573" y="6023932"/>
            <a:ext cx="1279838" cy="38525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xmlns="" id="{AD667D63-1A75-4A8D-8B9E-84D93690C076}"/>
              </a:ext>
            </a:extLst>
          </p:cNvPr>
          <p:cNvCxnSpPr>
            <a:cxnSpLocks/>
          </p:cNvCxnSpPr>
          <p:nvPr/>
        </p:nvCxnSpPr>
        <p:spPr>
          <a:xfrm>
            <a:off x="2523858" y="5544260"/>
            <a:ext cx="270248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ravokotnik 12">
            <a:extLst>
              <a:ext uri="{FF2B5EF4-FFF2-40B4-BE49-F238E27FC236}">
                <a16:creationId xmlns:a16="http://schemas.microsoft.com/office/drawing/2014/main" xmlns="" id="{DBAB20B1-FD0B-46EB-888B-122538E30B3E}"/>
              </a:ext>
            </a:extLst>
          </p:cNvPr>
          <p:cNvSpPr/>
          <p:nvPr/>
        </p:nvSpPr>
        <p:spPr>
          <a:xfrm>
            <a:off x="2756263" y="646587"/>
            <a:ext cx="6319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OBRAZEC ZA PRIJAVO </a:t>
            </a:r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 korakov</a:t>
            </a:r>
          </a:p>
        </p:txBody>
      </p:sp>
    </p:spTree>
    <p:extLst>
      <p:ext uri="{BB962C8B-B14F-4D97-AF65-F5344CB8AC3E}">
        <p14:creationId xmlns:p14="http://schemas.microsoft.com/office/powerpoint/2010/main" val="65115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IZS_slovenščina">
            <a:extLst>
              <a:ext uri="{FF2B5EF4-FFF2-40B4-BE49-F238E27FC236}">
                <a16:creationId xmlns:a16="http://schemas.microsoft.com/office/drawing/2014/main" xmlns="" id="{00CB213B-EBC5-4B23-B4D2-B3FFB6B1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5" y="201336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75D66C4-EBDB-4C92-8579-6F08406B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7" y="75450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6F3DBE9-63B3-4831-8C07-52719577A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2" y="789237"/>
            <a:ext cx="4295336" cy="6068763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xmlns="" id="{BE056F8A-76C1-407D-8401-9EE6C4610217}"/>
              </a:ext>
            </a:extLst>
          </p:cNvPr>
          <p:cNvSpPr/>
          <p:nvPr/>
        </p:nvSpPr>
        <p:spPr>
          <a:xfrm>
            <a:off x="4983140" y="5229965"/>
            <a:ext cx="5980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 </a:t>
            </a:r>
            <a:r>
              <a:rPr lang="sl-SI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beleži elektronsko izpolnjen prijavni obrazec</a:t>
            </a: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zato naj se </a:t>
            </a:r>
            <a:r>
              <a:rPr lang="sl-SI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natisnjena prijavnica več ne popravlja!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7FD042EC-025F-4054-B46E-F95122F44641}"/>
              </a:ext>
            </a:extLst>
          </p:cNvPr>
          <p:cNvSpPr txBox="1"/>
          <p:nvPr/>
        </p:nvSpPr>
        <p:spPr>
          <a:xfrm>
            <a:off x="4802980" y="1569444"/>
            <a:ext cx="5894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Izpolnjen, natisnjen in podpisan prijavni obrazec je potrebno </a:t>
            </a:r>
            <a:r>
              <a:rPr lang="sl-SI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poslati:</a:t>
            </a:r>
            <a:endParaRPr lang="sl-SI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2000" dirty="0"/>
              <a:t>s </a:t>
            </a:r>
            <a:r>
              <a:rPr lang="sl-SI" sz="2000" b="1" dirty="0"/>
              <a:t>priporočeno pošiljko </a:t>
            </a:r>
            <a:r>
              <a:rPr lang="sl-SI" sz="2000" dirty="0"/>
              <a:t>Višješolski prijavni službi, na  naslov: </a:t>
            </a:r>
            <a:r>
              <a:rPr lang="sl-SI" sz="2000" b="1" dirty="0"/>
              <a:t> Višješolska prijavna služba, Šolski center Celje, Pot na Lavo 22, 3000  Celje </a:t>
            </a:r>
            <a:endParaRPr lang="sl-SI" sz="2000" dirty="0"/>
          </a:p>
          <a:p>
            <a:r>
              <a:rPr lang="sl-SI" sz="2000" dirty="0"/>
              <a:t> </a:t>
            </a:r>
          </a:p>
          <a:p>
            <a:r>
              <a:rPr lang="sl-SI" sz="2000" dirty="0">
                <a:solidFill>
                  <a:srgbClr val="FF0000"/>
                </a:solidFill>
              </a:rPr>
              <a:t>ali</a:t>
            </a:r>
          </a:p>
          <a:p>
            <a:r>
              <a:rPr lang="sl-SI" sz="20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skeniranega</a:t>
            </a:r>
            <a:r>
              <a:rPr lang="sl-SI" sz="2000" dirty="0"/>
              <a:t> na e-naslov:</a:t>
            </a:r>
            <a:r>
              <a:rPr lang="sl-SI" sz="2000" b="1" dirty="0"/>
              <a:t> </a:t>
            </a:r>
            <a:r>
              <a:rPr lang="sl-SI" sz="2000" b="1" u="sng" dirty="0" err="1">
                <a:hlinkClick r:id="rId5"/>
              </a:rPr>
              <a:t>prijava.vps@sc-celje-si</a:t>
            </a:r>
            <a:r>
              <a:rPr lang="sl-SI" sz="2000" b="1" dirty="0"/>
              <a:t> </a:t>
            </a:r>
            <a:endParaRPr lang="sl-SI" sz="2000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xmlns="" id="{0B63211D-2E6B-457C-8BC2-D8A140FB32E4}"/>
              </a:ext>
            </a:extLst>
          </p:cNvPr>
          <p:cNvSpPr/>
          <p:nvPr/>
        </p:nvSpPr>
        <p:spPr>
          <a:xfrm>
            <a:off x="3901482" y="759301"/>
            <a:ext cx="6319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OBRAZEC ZA PRIJAVO</a:t>
            </a:r>
            <a:endParaRPr lang="sl-SI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uščica: dol 4">
            <a:extLst>
              <a:ext uri="{FF2B5EF4-FFF2-40B4-BE49-F238E27FC236}">
                <a16:creationId xmlns:a16="http://schemas.microsoft.com/office/drawing/2014/main" xmlns="" id="{7A0D8B60-5D61-4BC9-A548-2CA5C6195B9F}"/>
              </a:ext>
            </a:extLst>
          </p:cNvPr>
          <p:cNvSpPr/>
          <p:nvPr/>
        </p:nvSpPr>
        <p:spPr>
          <a:xfrm rot="10800000">
            <a:off x="3223557" y="6170295"/>
            <a:ext cx="372220" cy="4110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29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ZS_slovenščina">
            <a:extLst>
              <a:ext uri="{FF2B5EF4-FFF2-40B4-BE49-F238E27FC236}">
                <a16:creationId xmlns:a16="http://schemas.microsoft.com/office/drawing/2014/main" xmlns="" id="{E5CFFA7C-4982-4179-B849-00448560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2" y="86945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B5E93CE-98CA-4433-B142-DA49F7DD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75" y="57532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xmlns="" id="{A897CC32-6F4B-4BEA-ACE9-E8493076AEA2}"/>
              </a:ext>
            </a:extLst>
          </p:cNvPr>
          <p:cNvSpPr txBox="1">
            <a:spLocks/>
          </p:cNvSpPr>
          <p:nvPr/>
        </p:nvSpPr>
        <p:spPr>
          <a:xfrm>
            <a:off x="658989" y="2494490"/>
            <a:ext cx="9243673" cy="2466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15. februarja do 18. marca 2021 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prvi prijavni rok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Višje strokovne šole bodo kandidate </a:t>
            </a:r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15. junija 2021 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obvestile o roku za opravljanje preizkusa posebne nadarjenosti oz. psihofizične sposobnosti.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21. julija 2021 </a:t>
            </a:r>
            <a:r>
              <a:rPr 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izid izbirnega postopka na 1. roku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20. avgusta 2021 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vpis kandidatov, sprejetih na 1. roku</a:t>
            </a:r>
            <a:b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BF953D82-7109-4121-96B6-C79E6BF2911E}"/>
              </a:ext>
            </a:extLst>
          </p:cNvPr>
          <p:cNvSpPr/>
          <p:nvPr/>
        </p:nvSpPr>
        <p:spPr>
          <a:xfrm>
            <a:off x="49543" y="1793603"/>
            <a:ext cx="6619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PRIJAVNI ROK – POMEMBNI DATUMI: 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xmlns="" id="{5348056F-06A8-44A3-9A05-EE7095AFD097}"/>
              </a:ext>
            </a:extLst>
          </p:cNvPr>
          <p:cNvSpPr/>
          <p:nvPr/>
        </p:nvSpPr>
        <p:spPr>
          <a:xfrm>
            <a:off x="3885399" y="1092716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 JE VEDETI</a:t>
            </a:r>
            <a:endParaRPr lang="sl-SI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ZS_slovenščina">
            <a:extLst>
              <a:ext uri="{FF2B5EF4-FFF2-40B4-BE49-F238E27FC236}">
                <a16:creationId xmlns:a16="http://schemas.microsoft.com/office/drawing/2014/main" xmlns="" id="{E5CFFA7C-4982-4179-B849-00448560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2" y="86945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B5E93CE-98CA-4433-B142-DA49F7DD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75" y="57532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xmlns="" id="{353096A7-51A0-4816-90FB-1B4E6F403AEE}"/>
              </a:ext>
            </a:extLst>
          </p:cNvPr>
          <p:cNvSpPr/>
          <p:nvPr/>
        </p:nvSpPr>
        <p:spPr>
          <a:xfrm>
            <a:off x="288016" y="1944441"/>
            <a:ext cx="6619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PRIJAVNI ROK – POMEMBNI DATUMI: </a:t>
            </a: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xmlns="" id="{0152C81E-DCA7-4275-9E4E-E422B7D3FE83}"/>
              </a:ext>
            </a:extLst>
          </p:cNvPr>
          <p:cNvSpPr txBox="1">
            <a:spLocks/>
          </p:cNvSpPr>
          <p:nvPr/>
        </p:nvSpPr>
        <p:spPr>
          <a:xfrm>
            <a:off x="809909" y="2510286"/>
            <a:ext cx="8818795" cy="2960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21. avgusta 2021 </a:t>
            </a:r>
            <a:r>
              <a:rPr lang="sl-SI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objava podatkov o prostih mestih za 2. rok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24. avgusta do 31. avgusta 2021 </a:t>
            </a:r>
            <a:r>
              <a:rPr lang="sl-SI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drugi prijavni rok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višje strokovne šole bodo </a:t>
            </a:r>
            <a:r>
              <a:rPr lang="sl-SI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10. septembra 2021 </a:t>
            </a:r>
            <a:r>
              <a:rPr lang="sl-SI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obvestile o roku za opravljanje preizkusa   posebne 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nadarjenosti</a:t>
            </a:r>
            <a:r>
              <a:rPr lang="sl-SI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oz. psihofizične sposobnosti.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23. septembra 2021 </a:t>
            </a:r>
            <a:r>
              <a:rPr lang="sl-SI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izid izbirnega postopka na 2. roku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1. oktobra 2021 </a:t>
            </a:r>
            <a:r>
              <a:rPr lang="sl-SI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l-SI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vpis kandidatov, sprejetih na 2. roku</a:t>
            </a:r>
            <a:r>
              <a:rPr lang="sl-SI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xmlns="" id="{2CE26FBF-A047-44C9-82FE-73E6B2583C57}"/>
              </a:ext>
            </a:extLst>
          </p:cNvPr>
          <p:cNvSpPr/>
          <p:nvPr/>
        </p:nvSpPr>
        <p:spPr>
          <a:xfrm>
            <a:off x="3885399" y="1092716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 JE VEDETI</a:t>
            </a:r>
            <a:endParaRPr lang="sl-SI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55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ZS_slovenščina">
            <a:extLst>
              <a:ext uri="{FF2B5EF4-FFF2-40B4-BE49-F238E27FC236}">
                <a16:creationId xmlns:a16="http://schemas.microsoft.com/office/drawing/2014/main" xmlns="" id="{1EE2A4C5-949F-42AA-807A-6CD4F08CA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8" y="192193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FA7D07D-6F63-4AEF-8310-2204941A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9" y="162780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A35AC476-4612-469D-9D8E-A7F5A4E7AB05}"/>
              </a:ext>
            </a:extLst>
          </p:cNvPr>
          <p:cNvSpPr/>
          <p:nvPr/>
        </p:nvSpPr>
        <p:spPr>
          <a:xfrm>
            <a:off x="3885399" y="1092716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 JE VEDETI</a:t>
            </a:r>
            <a:endParaRPr lang="sl-SI" sz="2400" b="1" dirty="0">
              <a:solidFill>
                <a:schemeClr val="accent2"/>
              </a:solidFill>
            </a:endParaRP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xmlns="" id="{0981E227-0DAB-4B8C-B298-E8CDB6179503}"/>
              </a:ext>
            </a:extLst>
          </p:cNvPr>
          <p:cNvSpPr txBox="1">
            <a:spLocks/>
          </p:cNvSpPr>
          <p:nvPr/>
        </p:nvSpPr>
        <p:spPr>
          <a:xfrm>
            <a:off x="297527" y="2001223"/>
            <a:ext cx="9760873" cy="3512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Možna oddaja prijave za vpis v višje- in visoko šolstvo hkrati.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Prednost</a:t>
            </a:r>
            <a: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 vpisu imajo kandidati, ki se prvič vpisujejo.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Kdor je bil že </a:t>
            </a:r>
            <a:r>
              <a:rPr lang="sl-SI" sz="2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leta </a:t>
            </a:r>
            <a: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vpisan v študijski program višjega ali visokega šolstva, se ne more vpisati v REDNI študij višjega šolstva.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</a:t>
            </a:r>
            <a:r>
              <a:rPr lang="sl-SI" sz="2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stopenjskega študija</a:t>
            </a:r>
            <a: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najprej višja, nato visoka.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VSŠ daje praktična in aplikativna znanja (800 ur praktičnega izobraževanja).</a:t>
            </a:r>
            <a:r>
              <a:rPr 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0CBB448C-934E-476B-9E38-6FEC72BD7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379">
            <a:off x="9925978" y="4141980"/>
            <a:ext cx="2271577" cy="278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68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ZS_slovenščina">
            <a:extLst>
              <a:ext uri="{FF2B5EF4-FFF2-40B4-BE49-F238E27FC236}">
                <a16:creationId xmlns:a16="http://schemas.microsoft.com/office/drawing/2014/main" xmlns="" id="{ABAAD6F3-4237-4F22-A48C-3BCE7AE6E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6" y="192193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F6486A7-4745-4217-8A44-AF28ECFC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88" y="43037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B8764F41-F80B-4FB6-90A0-97586217A58C}"/>
              </a:ext>
            </a:extLst>
          </p:cNvPr>
          <p:cNvSpPr/>
          <p:nvPr/>
        </p:nvSpPr>
        <p:spPr>
          <a:xfrm>
            <a:off x="3217106" y="1700612"/>
            <a:ext cx="6785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Omejitve vpisa v zadnjih letih, </a:t>
            </a:r>
            <a:r>
              <a:rPr lang="sl-SI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prvem prijavnem roku</a:t>
            </a:r>
            <a:endParaRPr lang="sl-SI" sz="2000" b="1" u="sng" dirty="0">
              <a:solidFill>
                <a:srgbClr val="FF0000"/>
              </a:solidFill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0E51C5A8-23D7-4174-91AB-7A29E6DFA154}"/>
              </a:ext>
            </a:extLst>
          </p:cNvPr>
          <p:cNvSpPr/>
          <p:nvPr/>
        </p:nvSpPr>
        <p:spPr>
          <a:xfrm>
            <a:off x="4979851" y="1178477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 JE VEDETI</a:t>
            </a:r>
            <a:endParaRPr lang="sl-SI" sz="2400" b="1" dirty="0">
              <a:solidFill>
                <a:schemeClr val="accent2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5B3455B6-9532-4943-850E-81065550E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13" y="2440361"/>
            <a:ext cx="11221155" cy="37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4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E99C561-9DD0-464A-937D-70A598910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82" y="2065750"/>
            <a:ext cx="3064998" cy="2134534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xmlns="" id="{707E553D-9904-4F8E-8C15-7D6DDA4D5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488" y="4004178"/>
            <a:ext cx="3305974" cy="2630086"/>
          </a:xfrm>
          <a:prstGeom prst="rect">
            <a:avLst/>
          </a:prstGeom>
        </p:spPr>
      </p:pic>
      <p:pic>
        <p:nvPicPr>
          <p:cNvPr id="5" name="Picture 4" descr="MIZS_slovenščina">
            <a:extLst>
              <a:ext uri="{FF2B5EF4-FFF2-40B4-BE49-F238E27FC236}">
                <a16:creationId xmlns:a16="http://schemas.microsoft.com/office/drawing/2014/main" xmlns="" id="{719CCEF0-0E31-445D-9778-92E2F3E4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8" y="265705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1FF5554-0DF4-4CB6-9AC3-C141E77E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147" y="31488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77AE8541-2E48-4F05-9AC3-D89A5468F88D}"/>
              </a:ext>
            </a:extLst>
          </p:cNvPr>
          <p:cNvSpPr txBox="1">
            <a:spLocks noChangeArrowheads="1"/>
          </p:cNvSpPr>
          <p:nvPr/>
        </p:nvSpPr>
        <p:spPr>
          <a:xfrm>
            <a:off x="2401802" y="964876"/>
            <a:ext cx="7772400" cy="557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VIŠJEŠOLSKI STROKOVNI ŠTUDIJ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xmlns="" id="{4171ABAF-FDA6-4629-9EDC-1DEC778B15CB}"/>
              </a:ext>
            </a:extLst>
          </p:cNvPr>
          <p:cNvSpPr/>
          <p:nvPr/>
        </p:nvSpPr>
        <p:spPr>
          <a:xfrm>
            <a:off x="267067" y="1709058"/>
            <a:ext cx="789371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sl-SI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33 ŠTUDIJSKIH PROGRAMOV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pretežno tehnika in storitvena dejavnost,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6 raven izobrazbe – kratki cikel,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študijski programi nudijo veliko izbirnih predmetov in modulov,</a:t>
            </a:r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xmlns="" id="{87AC9B2E-86A5-4DF1-9EF2-C11FDA76011F}"/>
              </a:ext>
            </a:extLst>
          </p:cNvPr>
          <p:cNvSpPr/>
          <p:nvPr/>
        </p:nvSpPr>
        <p:spPr>
          <a:xfrm>
            <a:off x="279248" y="3833497"/>
            <a:ext cx="8452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sl-SI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PRAKTIČNO USMERJEN ŠTUDIJ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40 % študija = 800 ur praktičnega izobraževanja v podjetju,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praktično izobraževanje = stik z delodajalci, zaposlitev,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teoretično in praktično znanje za reševanje konkretnih nalog</a:t>
            </a:r>
            <a:r>
              <a:rPr lang="sl-SI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mednarodne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+ izmenjave za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praktično izobraževanje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xmlns="" id="{9E3824CF-0B2E-4736-8230-C6B12D6D6FBE}"/>
              </a:ext>
            </a:extLst>
          </p:cNvPr>
          <p:cNvSpPr/>
          <p:nvPr/>
        </p:nvSpPr>
        <p:spPr>
          <a:xfrm>
            <a:off x="8794930" y="2732907"/>
            <a:ext cx="2085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LETI = 120 KT</a:t>
            </a:r>
          </a:p>
        </p:txBody>
      </p:sp>
    </p:spTree>
    <p:extLst>
      <p:ext uri="{BB962C8B-B14F-4D97-AF65-F5344CB8AC3E}">
        <p14:creationId xmlns:p14="http://schemas.microsoft.com/office/powerpoint/2010/main" val="4202161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3">
            <a:extLst>
              <a:ext uri="{FF2B5EF4-FFF2-40B4-BE49-F238E27FC236}">
                <a16:creationId xmlns:a16="http://schemas.microsoft.com/office/drawing/2014/main" xmlns="" id="{A62432AD-9314-408D-BAD0-3E2DFC23AC46}"/>
              </a:ext>
            </a:extLst>
          </p:cNvPr>
          <p:cNvSpPr/>
          <p:nvPr/>
        </p:nvSpPr>
        <p:spPr>
          <a:xfrm flipH="1">
            <a:off x="8306602" y="0"/>
            <a:ext cx="3885398" cy="685800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075C62B9-D4BF-49BA-BED2-B25DCF472E00}"/>
              </a:ext>
            </a:extLst>
          </p:cNvPr>
          <p:cNvSpPr/>
          <p:nvPr/>
        </p:nvSpPr>
        <p:spPr>
          <a:xfrm>
            <a:off x="3384500" y="2423427"/>
            <a:ext cx="5294449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Šolski center Celje</a:t>
            </a:r>
          </a:p>
          <a:p>
            <a:pPr algn="ctr">
              <a:lnSpc>
                <a:spcPct val="150000"/>
              </a:lnSpc>
            </a:pPr>
            <a:r>
              <a:rPr lang="sl-SI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Višješolska prijavna služba</a:t>
            </a:r>
          </a:p>
          <a:p>
            <a:pPr algn="ctr">
              <a:lnSpc>
                <a:spcPct val="150000"/>
              </a:lnSpc>
            </a:pPr>
            <a:r>
              <a:rPr lang="sl-SI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sl-SI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vispris@guest.arnes.si</a:t>
            </a:r>
          </a:p>
        </p:txBody>
      </p:sp>
      <p:pic>
        <p:nvPicPr>
          <p:cNvPr id="6" name="Picture 4" descr="MIZS_slovenščina">
            <a:extLst>
              <a:ext uri="{FF2B5EF4-FFF2-40B4-BE49-F238E27FC236}">
                <a16:creationId xmlns:a16="http://schemas.microsoft.com/office/drawing/2014/main" xmlns="" id="{7878B2EB-949A-465F-B207-FA6F0589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8" y="217360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350CE0B-007C-4A9E-87DB-734F05D0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57" y="106146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xmlns="" id="{CBB85B6F-8C93-4803-98E3-952FC2137FB6}"/>
              </a:ext>
            </a:extLst>
          </p:cNvPr>
          <p:cNvSpPr/>
          <p:nvPr/>
        </p:nvSpPr>
        <p:spPr>
          <a:xfrm>
            <a:off x="4351392" y="1557621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 JE VEDETI</a:t>
            </a:r>
            <a:endParaRPr lang="sl-SI" sz="2400" b="1" dirty="0">
              <a:solidFill>
                <a:schemeClr val="accent2"/>
              </a:solidFill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0E607476-28C7-4E6E-BA0D-D59815E9A653}"/>
              </a:ext>
            </a:extLst>
          </p:cNvPr>
          <p:cNvSpPr/>
          <p:nvPr/>
        </p:nvSpPr>
        <p:spPr>
          <a:xfrm>
            <a:off x="816752" y="5802772"/>
            <a:ext cx="4440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ZA POZORNOST!</a:t>
            </a:r>
            <a:endParaRPr lang="sl-SI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6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ZS_slovenščina">
            <a:extLst>
              <a:ext uri="{FF2B5EF4-FFF2-40B4-BE49-F238E27FC236}">
                <a16:creationId xmlns:a16="http://schemas.microsoft.com/office/drawing/2014/main" xmlns="" id="{D8814081-6AEB-4DAC-8E70-7E474F51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5" y="192193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9D5BFFE-84C4-4BD6-8719-F1C85642D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506" y="58723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43CD32DB-FFBD-4ACE-ACC8-572F4C630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66" y="1599515"/>
            <a:ext cx="4543526" cy="5066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A7E3FCDA-E30C-47A5-82E3-C08AE35B6474}"/>
              </a:ext>
            </a:extLst>
          </p:cNvPr>
          <p:cNvSpPr/>
          <p:nvPr/>
        </p:nvSpPr>
        <p:spPr>
          <a:xfrm>
            <a:off x="5814945" y="3231400"/>
            <a:ext cx="6214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MIZŠ - https://www.gov.si/teme/vpis-v-visje-strokovne-sole/</a:t>
            </a:r>
            <a:endParaRPr lang="sl-SI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sl-SI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VPS -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u="sng" dirty="0">
                <a:hlinkClick r:id="rId6"/>
              </a:rPr>
              <a:t>https://vss-ce.com/vps</a:t>
            </a:r>
            <a:endParaRPr lang="sl-SI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A78039F0-79DC-421E-9861-453F18E5AF39}"/>
              </a:ext>
            </a:extLst>
          </p:cNvPr>
          <p:cNvSpPr txBox="1">
            <a:spLocks noChangeArrowheads="1"/>
          </p:cNvSpPr>
          <p:nvPr/>
        </p:nvSpPr>
        <p:spPr>
          <a:xfrm>
            <a:off x="2401802" y="964876"/>
            <a:ext cx="7772400" cy="557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VIŠJEŠOLSKI STROKOVNI ŠTUDIJ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A035C92-475E-41EA-8EA5-E70F9C499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8" y="60052"/>
            <a:ext cx="11354538" cy="6781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736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ZS_slovenščina">
            <a:extLst>
              <a:ext uri="{FF2B5EF4-FFF2-40B4-BE49-F238E27FC236}">
                <a16:creationId xmlns:a16="http://schemas.microsoft.com/office/drawing/2014/main" xmlns="" id="{D8814081-6AEB-4DAC-8E70-7E474F51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5" y="192193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9D5BFFE-84C4-4BD6-8719-F1C85642D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506" y="58723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F5ACE814-5F4E-483A-B357-BF6DBBD92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4410"/>
              </p:ext>
            </p:extLst>
          </p:nvPr>
        </p:nvGraphicFramePr>
        <p:xfrm>
          <a:off x="1647174" y="1782570"/>
          <a:ext cx="9414403" cy="47307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3646">
                  <a:extLst>
                    <a:ext uri="{9D8B030D-6E8A-4147-A177-3AD203B41FA5}">
                      <a16:colId xmlns:a16="http://schemas.microsoft.com/office/drawing/2014/main" xmlns="" val="1831793279"/>
                    </a:ext>
                  </a:extLst>
                </a:gridCol>
                <a:gridCol w="3496984">
                  <a:extLst>
                    <a:ext uri="{9D8B030D-6E8A-4147-A177-3AD203B41FA5}">
                      <a16:colId xmlns:a16="http://schemas.microsoft.com/office/drawing/2014/main" xmlns="" val="2177160882"/>
                    </a:ext>
                  </a:extLst>
                </a:gridCol>
                <a:gridCol w="5353773">
                  <a:extLst>
                    <a:ext uri="{9D8B030D-6E8A-4147-A177-3AD203B41FA5}">
                      <a16:colId xmlns:a16="http://schemas.microsoft.com/office/drawing/2014/main" xmlns="" val="682519751"/>
                    </a:ext>
                  </a:extLst>
                </a:gridCol>
              </a:tblGrid>
              <a:tr h="341630">
                <a:tc>
                  <a:txBody>
                    <a:bodyPr/>
                    <a:lstStyle/>
                    <a:p>
                      <a:pPr marL="38100" algn="l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Št.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l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l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C00000"/>
                          </a:solidFill>
                          <a:effectLst/>
                        </a:rPr>
                        <a:t>Naziv strokovne izobrazbe</a:t>
                      </a:r>
                      <a:endParaRPr lang="sl-SI" sz="160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48895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1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Avtoservisni menedžment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Avtoservisni inženir/avtoservisna inženirka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7789129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2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Balet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Višji baletni plesalec/ višja baletna plesalka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09564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3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Bionika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bionike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54415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4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Ekonomist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Ekonomist/ekonomistka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42599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5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Elektroenergetika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 elektroenergetike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357115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6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Elektrotehnika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elektrotehnike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09401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7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Fotografija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fotografije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826339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8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Geotehnologija in rudarstvo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</a:t>
                      </a:r>
                      <a:r>
                        <a:rPr lang="sl-SI" sz="1600" b="0" dirty="0" err="1">
                          <a:solidFill>
                            <a:srgbClr val="C00000"/>
                          </a:solidFill>
                          <a:effectLst/>
                        </a:rPr>
                        <a:t>geotehnologije</a:t>
                      </a: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 in rudarstva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176753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9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Gostinstvo in turizem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Organizator/organizatorka poslovanja v gostinstvu in turizmu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64375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  <a:latin typeface="Republika"/>
                          <a:ea typeface="Republika"/>
                          <a:cs typeface="Republika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Gozdarstvo in lovstvo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Inženirka/inženir gozdarstva in lovstva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691037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11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Gradbeništvo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gradbeništva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86915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12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Hortikultura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hortikulture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8116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13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Informatika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informatike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4558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14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Komerciala (Doba) zasebni program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Višji komercialist/višja komercialistka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43868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15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Lesarstvo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lesarstva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190214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16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Logistično inženirstvo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logistike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695996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17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tx1"/>
                          </a:solidFill>
                          <a:effectLst/>
                        </a:rPr>
                        <a:t>Kozmetika</a:t>
                      </a:r>
                      <a:endParaRPr lang="sl-SI" sz="1600" b="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Višji kozmetik/višja kozmetičarka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690491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18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chemeClr val="tx1"/>
                          </a:solidFill>
                          <a:effectLst/>
                        </a:rPr>
                        <a:t>Medijska produkcija</a:t>
                      </a:r>
                      <a:endParaRPr lang="sl-SI" sz="1600" b="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medijske produkcije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743471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9129565C-FE74-419A-A1B1-C3A39D712E6D}"/>
              </a:ext>
            </a:extLst>
          </p:cNvPr>
          <p:cNvSpPr txBox="1">
            <a:spLocks noChangeArrowheads="1"/>
          </p:cNvSpPr>
          <p:nvPr/>
        </p:nvSpPr>
        <p:spPr>
          <a:xfrm>
            <a:off x="2357414" y="1065857"/>
            <a:ext cx="7772400" cy="557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VIŠJEŠOLSKI ŠTUDIJSKI PROGRAMI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3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ZS_slovenščina">
            <a:extLst>
              <a:ext uri="{FF2B5EF4-FFF2-40B4-BE49-F238E27FC236}">
                <a16:creationId xmlns:a16="http://schemas.microsoft.com/office/drawing/2014/main" xmlns="" id="{D8814081-6AEB-4DAC-8E70-7E474F51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5" y="192193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9D5BFFE-84C4-4BD6-8719-F1C85642D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506" y="58723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93D33E02-A025-4FAC-A27B-8108A8CF2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080567"/>
              </p:ext>
            </p:extLst>
          </p:nvPr>
        </p:nvGraphicFramePr>
        <p:xfrm>
          <a:off x="1452977" y="1991684"/>
          <a:ext cx="9286045" cy="3901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1373">
                  <a:extLst>
                    <a:ext uri="{9D8B030D-6E8A-4147-A177-3AD203B41FA5}">
                      <a16:colId xmlns:a16="http://schemas.microsoft.com/office/drawing/2014/main" xmlns="" val="3538184665"/>
                    </a:ext>
                  </a:extLst>
                </a:gridCol>
                <a:gridCol w="3887348">
                  <a:extLst>
                    <a:ext uri="{9D8B030D-6E8A-4147-A177-3AD203B41FA5}">
                      <a16:colId xmlns:a16="http://schemas.microsoft.com/office/drawing/2014/main" xmlns="" val="221081642"/>
                    </a:ext>
                  </a:extLst>
                </a:gridCol>
                <a:gridCol w="4877324">
                  <a:extLst>
                    <a:ext uri="{9D8B030D-6E8A-4147-A177-3AD203B41FA5}">
                      <a16:colId xmlns:a16="http://schemas.microsoft.com/office/drawing/2014/main" xmlns="" val="24198182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algn="l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Št.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l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l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C00000"/>
                          </a:solidFill>
                          <a:effectLst/>
                        </a:rPr>
                        <a:t>Naziv strokovne izobrazbe</a:t>
                      </a:r>
                      <a:endParaRPr lang="sl-SI" sz="160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1903547"/>
                  </a:ext>
                </a:extLst>
              </a:tr>
              <a:tr h="13687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19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Mehatronika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</a:t>
                      </a:r>
                      <a:r>
                        <a:rPr lang="sl-SI" sz="1600" b="0" dirty="0" err="1">
                          <a:solidFill>
                            <a:srgbClr val="C00000"/>
                          </a:solidFill>
                          <a:effectLst/>
                        </a:rPr>
                        <a:t>mehatronike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7647323"/>
                  </a:ext>
                </a:extLst>
              </a:tr>
              <a:tr h="13687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20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Naravovarstvo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 </a:t>
                      </a:r>
                      <a:r>
                        <a:rPr lang="sl-SI" sz="1600" b="0" dirty="0" err="1">
                          <a:solidFill>
                            <a:srgbClr val="C00000"/>
                          </a:solidFill>
                          <a:effectLst/>
                        </a:rPr>
                        <a:t>naravovarstva</a:t>
                      </a: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/inženirka </a:t>
                      </a:r>
                      <a:r>
                        <a:rPr lang="sl-SI" sz="1600" b="0" dirty="0" err="1">
                          <a:solidFill>
                            <a:srgbClr val="C00000"/>
                          </a:solidFill>
                          <a:effectLst/>
                        </a:rPr>
                        <a:t>naravovarstva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1991543"/>
                  </a:ext>
                </a:extLst>
              </a:tr>
              <a:tr h="13687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21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Oblikovanje materialov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oblikovanja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7130052"/>
                  </a:ext>
                </a:extLst>
              </a:tr>
              <a:tr h="13687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22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Organizator socialne mreže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Organizator/organizatorka socialne mreže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7064108"/>
                  </a:ext>
                </a:extLst>
              </a:tr>
              <a:tr h="13687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23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Poslovni sekretar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Poslovni sekretar/poslovna sekretarka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785295"/>
                  </a:ext>
                </a:extLst>
              </a:tr>
              <a:tr h="13687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24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Strojništvo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strojništva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8979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25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Snovanje vizualnih komunikacij in trženja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Snovalec vizualnih komunikacij in trženja/snovalka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8634990"/>
                  </a:ext>
                </a:extLst>
              </a:tr>
              <a:tr h="13687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26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Telekomunikacije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telekomunikacij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6920579"/>
                  </a:ext>
                </a:extLst>
              </a:tr>
              <a:tr h="13687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27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Upravljanje podeželja in krajine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kmetijstva in krajine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7874380"/>
                  </a:ext>
                </a:extLst>
              </a:tr>
              <a:tr h="13687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28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Ustni higienik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Ustni higienik/ustna higieničarka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0442305"/>
                  </a:ext>
                </a:extLst>
              </a:tr>
              <a:tr h="13687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29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Varstvo okolja in komunala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varstva okolja in komunale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2252378"/>
                  </a:ext>
                </a:extLst>
              </a:tr>
              <a:tr h="13687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30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Živilstvo in prehrana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živilstva in prehrane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455864"/>
                  </a:ext>
                </a:extLst>
              </a:tr>
              <a:tr h="13687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31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tx1"/>
                          </a:solidFill>
                          <a:effectLst/>
                        </a:rPr>
                        <a:t>Varovanje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Inženir/inženirka varovanja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8683029"/>
                  </a:ext>
                </a:extLst>
              </a:tr>
              <a:tr h="235643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32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dirty="0" err="1">
                          <a:solidFill>
                            <a:schemeClr val="tx1"/>
                          </a:solidFill>
                          <a:effectLst/>
                        </a:rPr>
                        <a:t>Velnes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Organizator/organizatorka poslovanja v </a:t>
                      </a:r>
                      <a:r>
                        <a:rPr lang="sl-SI" sz="1600" b="0" dirty="0" err="1">
                          <a:solidFill>
                            <a:srgbClr val="C00000"/>
                          </a:solidFill>
                          <a:effectLst/>
                        </a:rPr>
                        <a:t>velneški</a:t>
                      </a: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 dejavnosti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2504756"/>
                  </a:ext>
                </a:extLst>
              </a:tr>
              <a:tr h="136878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600" dirty="0">
                          <a:solidFill>
                            <a:schemeClr val="tx1"/>
                          </a:solidFill>
                          <a:effectLst/>
                        </a:rPr>
                        <a:t> 33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 err="1">
                          <a:solidFill>
                            <a:schemeClr val="tx1"/>
                          </a:solidFill>
                          <a:effectLst/>
                        </a:rPr>
                        <a:t>Velnes</a:t>
                      </a:r>
                      <a:r>
                        <a:rPr lang="sl-SI" sz="1600" b="0" dirty="0">
                          <a:solidFill>
                            <a:schemeClr val="tx1"/>
                          </a:solidFill>
                          <a:effectLst/>
                        </a:rPr>
                        <a:t> (Doba) zasebni program</a:t>
                      </a:r>
                      <a:endParaRPr lang="sl-SI" sz="1600" b="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Organizator/organizatorka </a:t>
                      </a:r>
                      <a:r>
                        <a:rPr lang="sl-SI" sz="1600" b="0" dirty="0" err="1">
                          <a:solidFill>
                            <a:srgbClr val="C00000"/>
                          </a:solidFill>
                          <a:effectLst/>
                        </a:rPr>
                        <a:t>velneških</a:t>
                      </a:r>
                      <a:r>
                        <a:rPr lang="sl-SI" sz="1600" b="0" dirty="0">
                          <a:solidFill>
                            <a:srgbClr val="C00000"/>
                          </a:solidFill>
                          <a:effectLst/>
                        </a:rPr>
                        <a:t> storitev</a:t>
                      </a:r>
                      <a:endParaRPr lang="sl-SI" sz="1600" b="0" dirty="0">
                        <a:solidFill>
                          <a:srgbClr val="C00000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717887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86209FFD-048C-4DB7-ACAF-EF0FCD171352}"/>
              </a:ext>
            </a:extLst>
          </p:cNvPr>
          <p:cNvSpPr txBox="1">
            <a:spLocks noChangeArrowheads="1"/>
          </p:cNvSpPr>
          <p:nvPr/>
        </p:nvSpPr>
        <p:spPr>
          <a:xfrm>
            <a:off x="2225106" y="1175405"/>
            <a:ext cx="7772400" cy="557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VIŠJEŠOLSKI ŠTUDIJSKI PROGRAMI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2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ZS_slovenščina">
            <a:extLst>
              <a:ext uri="{FF2B5EF4-FFF2-40B4-BE49-F238E27FC236}">
                <a16:creationId xmlns:a16="http://schemas.microsoft.com/office/drawing/2014/main" xmlns="" id="{D8814081-6AEB-4DAC-8E70-7E474F51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5" y="192193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9D5BFFE-84C4-4BD6-8719-F1C85642D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506" y="58723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86209FFD-048C-4DB7-ACAF-EF0FCD171352}"/>
              </a:ext>
            </a:extLst>
          </p:cNvPr>
          <p:cNvSpPr txBox="1">
            <a:spLocks noChangeArrowheads="1"/>
          </p:cNvSpPr>
          <p:nvPr/>
        </p:nvSpPr>
        <p:spPr>
          <a:xfrm>
            <a:off x="1225118" y="1142684"/>
            <a:ext cx="8939814" cy="93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RAZMESTITEV VIŠJEŠOLSKI ŠTUDIJSKIH PROGRAMOV V ŠTUDIJSKEM LETU 2021/2022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9D9DE64E-1F9B-4D83-8C9E-7D81F0452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58649"/>
              </p:ext>
            </p:extLst>
          </p:nvPr>
        </p:nvGraphicFramePr>
        <p:xfrm>
          <a:off x="1828606" y="2369068"/>
          <a:ext cx="7444666" cy="14389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3551">
                  <a:extLst>
                    <a:ext uri="{9D8B030D-6E8A-4147-A177-3AD203B41FA5}">
                      <a16:colId xmlns:a16="http://schemas.microsoft.com/office/drawing/2014/main" xmlns="" val="25457028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4247721125"/>
                    </a:ext>
                  </a:extLst>
                </a:gridCol>
                <a:gridCol w="3373515">
                  <a:extLst>
                    <a:ext uri="{9D8B030D-6E8A-4147-A177-3AD203B41FA5}">
                      <a16:colId xmlns:a16="http://schemas.microsoft.com/office/drawing/2014/main" xmlns="" val="4285362636"/>
                    </a:ext>
                  </a:extLst>
                </a:gridCol>
              </a:tblGrid>
              <a:tr h="341630">
                <a:tc>
                  <a:txBody>
                    <a:bodyPr/>
                    <a:lstStyle/>
                    <a:p>
                      <a:pPr marL="38100" algn="l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Št.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l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  <a:latin typeface="Republika"/>
                          <a:ea typeface="Republika"/>
                          <a:cs typeface="Republika"/>
                        </a:rPr>
                        <a:t>Višja strokovna šola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l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Študijski program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90497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 1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  <a:latin typeface="Republika"/>
                          <a:ea typeface="Republika"/>
                          <a:cs typeface="Republika"/>
                        </a:rPr>
                        <a:t>Prometna šola Maribor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Informatika - R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88728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2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 2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  <a:latin typeface="Republika"/>
                          <a:ea typeface="Republika"/>
                          <a:cs typeface="Republika"/>
                        </a:rPr>
                        <a:t>Ekonomska šola Celje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Organizator socialne mreže - R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693359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 3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Biotehniški center Naklo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Živilstvo in prehrana – R + I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15906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 4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l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sl-SI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in trgovska šola Brežice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dirty="0" err="1">
                          <a:solidFill>
                            <a:schemeClr val="tx1"/>
                          </a:solidFill>
                          <a:effectLst/>
                        </a:rPr>
                        <a:t>Velnes</a:t>
                      </a:r>
                      <a:r>
                        <a:rPr lang="sl-SI" sz="1800" b="0" dirty="0">
                          <a:solidFill>
                            <a:schemeClr val="tx1"/>
                          </a:solidFill>
                          <a:effectLst/>
                        </a:rPr>
                        <a:t> – R + I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Republika"/>
                        <a:ea typeface="Republika"/>
                        <a:cs typeface="Republik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219089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13E7BD17-6A8C-48FC-9438-36831E8D2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58114"/>
              </p:ext>
            </p:extLst>
          </p:nvPr>
        </p:nvGraphicFramePr>
        <p:xfrm>
          <a:off x="1455359" y="4678532"/>
          <a:ext cx="8709573" cy="1371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74229">
                  <a:extLst>
                    <a:ext uri="{9D8B030D-6E8A-4147-A177-3AD203B41FA5}">
                      <a16:colId xmlns:a16="http://schemas.microsoft.com/office/drawing/2014/main" xmlns="" val="2622581376"/>
                    </a:ext>
                  </a:extLst>
                </a:gridCol>
                <a:gridCol w="1783352">
                  <a:extLst>
                    <a:ext uri="{9D8B030D-6E8A-4147-A177-3AD203B41FA5}">
                      <a16:colId xmlns:a16="http://schemas.microsoft.com/office/drawing/2014/main" xmlns="" val="2795965534"/>
                    </a:ext>
                  </a:extLst>
                </a:gridCol>
                <a:gridCol w="1783352">
                  <a:extLst>
                    <a:ext uri="{9D8B030D-6E8A-4147-A177-3AD203B41FA5}">
                      <a16:colId xmlns:a16="http://schemas.microsoft.com/office/drawing/2014/main" xmlns="" val="1432628456"/>
                    </a:ext>
                  </a:extLst>
                </a:gridCol>
                <a:gridCol w="1784320">
                  <a:extLst>
                    <a:ext uri="{9D8B030D-6E8A-4147-A177-3AD203B41FA5}">
                      <a16:colId xmlns:a16="http://schemas.microsoft.com/office/drawing/2014/main" xmlns="" val="3447428098"/>
                    </a:ext>
                  </a:extLst>
                </a:gridCol>
                <a:gridCol w="1784320">
                  <a:extLst>
                    <a:ext uri="{9D8B030D-6E8A-4147-A177-3AD203B41FA5}">
                      <a16:colId xmlns:a16="http://schemas.microsoft.com/office/drawing/2014/main" xmlns="" val="658898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Leto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Javne šole in koncesionarji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Zasebne šole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SKUPAJ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60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Redni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Izredni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Izredni</a:t>
                      </a:r>
                      <a:endParaRPr lang="sl-SI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2801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2019/2020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4.134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3.546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4.039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11.719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8399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2020/2021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4.135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3.465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4.064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11.664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2329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</a:rPr>
                        <a:t>2021/2022</a:t>
                      </a:r>
                      <a:endParaRPr lang="sl-SI" sz="1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0" dirty="0">
                          <a:solidFill>
                            <a:srgbClr val="C00000"/>
                          </a:solidFill>
                          <a:effectLst/>
                        </a:rPr>
                        <a:t>4.337</a:t>
                      </a:r>
                      <a:endParaRPr lang="sl-SI" sz="18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0" dirty="0">
                          <a:solidFill>
                            <a:srgbClr val="C00000"/>
                          </a:solidFill>
                          <a:effectLst/>
                        </a:rPr>
                        <a:t>3.533</a:t>
                      </a:r>
                      <a:endParaRPr lang="sl-SI" sz="18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0" dirty="0">
                          <a:solidFill>
                            <a:srgbClr val="C00000"/>
                          </a:solidFill>
                          <a:effectLst/>
                        </a:rPr>
                        <a:t>4.064</a:t>
                      </a:r>
                      <a:endParaRPr lang="sl-SI" sz="18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C00000"/>
                          </a:solidFill>
                          <a:effectLst/>
                        </a:rPr>
                        <a:t>11.934</a:t>
                      </a:r>
                      <a:endParaRPr lang="sl-SI" sz="1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921716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E62F98BB-DBC7-49E8-B05D-161843212FF2}"/>
              </a:ext>
            </a:extLst>
          </p:cNvPr>
          <p:cNvSpPr txBox="1">
            <a:spLocks noChangeArrowheads="1"/>
          </p:cNvSpPr>
          <p:nvPr/>
        </p:nvSpPr>
        <p:spPr>
          <a:xfrm>
            <a:off x="1150329" y="4100369"/>
            <a:ext cx="8939814" cy="578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ŠTEVILO VPISNIH MEST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IZS_slovenščina">
            <a:extLst>
              <a:ext uri="{FF2B5EF4-FFF2-40B4-BE49-F238E27FC236}">
                <a16:creationId xmlns:a16="http://schemas.microsoft.com/office/drawing/2014/main" xmlns="" id="{72F983E8-E606-4CBD-8623-BD6C6CF92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2" y="166274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556ECD0-6903-47AF-8352-A0DB7A3AB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864" y="0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485CA947-EE2F-4A5E-8606-6C29475CA861}"/>
              </a:ext>
            </a:extLst>
          </p:cNvPr>
          <p:cNvSpPr txBox="1"/>
          <p:nvPr/>
        </p:nvSpPr>
        <p:spPr>
          <a:xfrm>
            <a:off x="4030741" y="1083961"/>
            <a:ext cx="309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VPISNI POGOJI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xmlns="" id="{D6B2DF59-C9A7-4EDD-B5F6-CFBD6997FB3F}"/>
              </a:ext>
            </a:extLst>
          </p:cNvPr>
          <p:cNvSpPr/>
          <p:nvPr/>
        </p:nvSpPr>
        <p:spPr>
          <a:xfrm>
            <a:off x="634969" y="1843265"/>
            <a:ext cx="1037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 višješolski študij se lahko vpiše, kdor je opravil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splošno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oziroma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 poklicno maturo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(2) V višješolski študij se lahko vpiše tudi, kdor ima opravljen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mojstrski, delovodski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 poslovodski izpit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če ima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tri leta delovnih izkušenj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opravi preizkus znanja iz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slovenščine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oz. italijanščine ali madžarščine na narodnostno mešanih območjih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l-SI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matematike ali tujega jezika </a:t>
            </a:r>
            <a:r>
              <a:rPr lang="sl-SI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obsegu določenem za poklicno maturo.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7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ZS_slovenščina">
            <a:extLst>
              <a:ext uri="{FF2B5EF4-FFF2-40B4-BE49-F238E27FC236}">
                <a16:creationId xmlns:a16="http://schemas.microsoft.com/office/drawing/2014/main" xmlns="" id="{E0CCFB8E-D31E-43F6-A8C4-7D5855B7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8" y="192194"/>
            <a:ext cx="3170862" cy="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E578841-0B0C-4DCC-B91B-736DBB8A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827" y="0"/>
            <a:ext cx="1384776" cy="10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avokotnik 7">
            <a:extLst>
              <a:ext uri="{FF2B5EF4-FFF2-40B4-BE49-F238E27FC236}">
                <a16:creationId xmlns:a16="http://schemas.microsoft.com/office/drawing/2014/main" xmlns="" id="{7572333A-FFD1-43B2-860B-7E0468FC5146}"/>
              </a:ext>
            </a:extLst>
          </p:cNvPr>
          <p:cNvSpPr/>
          <p:nvPr/>
        </p:nvSpPr>
        <p:spPr>
          <a:xfrm>
            <a:off x="598905" y="1093724"/>
            <a:ext cx="10163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sl-SI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RAZPIS ZA VPIS V VIŠJEŠOLSKO STROKOVNO IZOBRAŽEVANJE </a:t>
            </a:r>
          </a:p>
          <a:p>
            <a:pPr algn="ctr" eaLnBrk="0" hangingPunct="0"/>
            <a:r>
              <a:rPr lang="sl-SI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ŠTUDIJSKEM LETU 2021/22</a:t>
            </a:r>
          </a:p>
        </p:txBody>
      </p:sp>
      <p:sp>
        <p:nvSpPr>
          <p:cNvPr id="24" name="Naslov 1">
            <a:extLst>
              <a:ext uri="{FF2B5EF4-FFF2-40B4-BE49-F238E27FC236}">
                <a16:creationId xmlns:a16="http://schemas.microsoft.com/office/drawing/2014/main" xmlns="" id="{64246F7A-68B8-4AE4-B613-AFCE2F7AD98B}"/>
              </a:ext>
            </a:extLst>
          </p:cNvPr>
          <p:cNvSpPr txBox="1">
            <a:spLocks/>
          </p:cNvSpPr>
          <p:nvPr/>
        </p:nvSpPr>
        <p:spPr>
          <a:xfrm>
            <a:off x="681671" y="2107883"/>
            <a:ext cx="6358321" cy="1597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INFORMATIVNI DAN: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petek, </a:t>
            </a:r>
            <a:r>
              <a:rPr lang="sl-SI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februar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sobota</a:t>
            </a:r>
            <a:r>
              <a:rPr lang="sl-SI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februar 2021</a:t>
            </a:r>
          </a:p>
          <a:p>
            <a:endParaRPr lang="sl-SI" sz="2800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sl-SI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xmlns="" id="{CF083F7A-0F38-4EF9-94AD-2CAB51AC7668}"/>
              </a:ext>
            </a:extLst>
          </p:cNvPr>
          <p:cNvSpPr txBox="1">
            <a:spLocks/>
          </p:cNvSpPr>
          <p:nvPr/>
        </p:nvSpPr>
        <p:spPr>
          <a:xfrm>
            <a:off x="752692" y="4629982"/>
            <a:ext cx="8675393" cy="1597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PRIJAVNI ROKI: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prijavni rok: </a:t>
            </a:r>
            <a:r>
              <a:rPr lang="sl-SI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15. februarja do 18. marca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prijavni rok: </a:t>
            </a:r>
            <a:r>
              <a:rPr lang="sl-SI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24. avgusta do 31. avgusta 2021</a:t>
            </a:r>
          </a:p>
          <a:p>
            <a:endParaRPr lang="sl-SI" sz="2400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sl-SI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25ECA3D8-930B-45B0-87CB-0A6C91343D8B}"/>
              </a:ext>
            </a:extLst>
          </p:cNvPr>
          <p:cNvSpPr/>
          <p:nvPr/>
        </p:nvSpPr>
        <p:spPr>
          <a:xfrm>
            <a:off x="681671" y="5887341"/>
            <a:ext cx="1106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Postopek prijave v višje strokovne šole za redni in izredni študij poteka preko </a:t>
            </a:r>
            <a:r>
              <a:rPr lang="sl-SI" sz="2000" dirty="0">
                <a:hlinkClick r:id="rId4"/>
              </a:rPr>
              <a:t>Višješolske prijavne službe</a:t>
            </a:r>
            <a:r>
              <a:rPr lang="sl-SI" sz="2000" dirty="0"/>
              <a:t> s sedežem na Šolskem centru Celje. 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5C80E886-EA5B-49AF-A417-CBDC13CB840E}"/>
              </a:ext>
            </a:extLst>
          </p:cNvPr>
          <p:cNvSpPr/>
          <p:nvPr/>
        </p:nvSpPr>
        <p:spPr>
          <a:xfrm>
            <a:off x="681671" y="3327557"/>
            <a:ext cx="11063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Informativna dneva bosta organizirana na daljavo. Informacije o načinu izvedbe, natančnih terminih bodo objavljene na spletnih straneh Skupnosti višjih strokovnih šol Republike Slovenije na povezavi </a:t>
            </a:r>
            <a:r>
              <a:rPr lang="sl-SI" sz="2000" dirty="0">
                <a:hlinkClick r:id="rId5"/>
              </a:rPr>
              <a:t>https://www.skupnost-vss.si/informativni-dnevi-2021/</a:t>
            </a:r>
            <a:r>
              <a:rPr lang="sl-SI" sz="2000" dirty="0"/>
              <a:t> in posameznih VSŠ.</a:t>
            </a:r>
          </a:p>
        </p:txBody>
      </p:sp>
    </p:spTree>
    <p:extLst>
      <p:ext uri="{BB962C8B-B14F-4D97-AF65-F5344CB8AC3E}">
        <p14:creationId xmlns:p14="http://schemas.microsoft.com/office/powerpoint/2010/main" val="1742720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1054</Words>
  <Application>Microsoft Office PowerPoint</Application>
  <PresentationFormat>Širokozaslonsko</PresentationFormat>
  <Paragraphs>243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Republika</vt:lpstr>
      <vt:lpstr>Times New Roman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Marjan Vidrih</cp:lastModifiedBy>
  <cp:revision>62</cp:revision>
  <cp:lastPrinted>2021-02-09T08:36:23Z</cp:lastPrinted>
  <dcterms:created xsi:type="dcterms:W3CDTF">2021-01-28T08:12:17Z</dcterms:created>
  <dcterms:modified xsi:type="dcterms:W3CDTF">2021-02-09T09:34:56Z</dcterms:modified>
</cp:coreProperties>
</file>