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30"/>
  </p:notesMasterIdLst>
  <p:handoutMasterIdLst>
    <p:handoutMasterId r:id="rId31"/>
  </p:handoutMasterIdLst>
  <p:sldIdLst>
    <p:sldId id="257" r:id="rId5"/>
    <p:sldId id="410" r:id="rId6"/>
    <p:sldId id="384" r:id="rId7"/>
    <p:sldId id="407" r:id="rId8"/>
    <p:sldId id="428" r:id="rId9"/>
    <p:sldId id="411" r:id="rId10"/>
    <p:sldId id="404" r:id="rId11"/>
    <p:sldId id="405" r:id="rId12"/>
    <p:sldId id="409" r:id="rId13"/>
    <p:sldId id="429" r:id="rId14"/>
    <p:sldId id="431" r:id="rId15"/>
    <p:sldId id="412" r:id="rId16"/>
    <p:sldId id="425" r:id="rId17"/>
    <p:sldId id="420" r:id="rId18"/>
    <p:sldId id="421" r:id="rId19"/>
    <p:sldId id="427" r:id="rId20"/>
    <p:sldId id="419" r:id="rId21"/>
    <p:sldId id="422" r:id="rId22"/>
    <p:sldId id="424" r:id="rId23"/>
    <p:sldId id="413" r:id="rId24"/>
    <p:sldId id="414" r:id="rId25"/>
    <p:sldId id="415" r:id="rId26"/>
    <p:sldId id="416" r:id="rId27"/>
    <p:sldId id="398" r:id="rId28"/>
    <p:sldId id="338" r:id="rId29"/>
  </p:sldIdLst>
  <p:sldSz cx="9144000" cy="6858000" type="screen4x3"/>
  <p:notesSz cx="6724650" cy="9774238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E35"/>
    <a:srgbClr val="C2ECC3"/>
    <a:srgbClr val="F3850D"/>
    <a:srgbClr val="389935"/>
    <a:srgbClr val="0037A4"/>
    <a:srgbClr val="5C8E26"/>
    <a:srgbClr val="D9F3DA"/>
    <a:srgbClr val="FFFFC1"/>
    <a:srgbClr val="DCF4DD"/>
    <a:srgbClr val="FFF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etel slo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etel slog 1 – poudarek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8575" autoAdjust="0"/>
  </p:normalViewPr>
  <p:slideViewPr>
    <p:cSldViewPr>
      <p:cViewPr varScale="1">
        <p:scale>
          <a:sx n="59" d="100"/>
          <a:sy n="59" d="100"/>
        </p:scale>
        <p:origin x="14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232" y="-90"/>
      </p:cViewPr>
      <p:guideLst>
        <p:guide orient="horz" pos="3079"/>
        <p:guide pos="21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bras\Desktop\Poizvedbe\Poizvedbe%202024\Oktober%202024\poizvedb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I-VII 2024</c:v>
                </c:pt>
              </c:strCache>
            </c:strRef>
          </c:cat>
          <c:val>
            <c:numRef>
              <c:f>List1!$B$2:$B$7</c:f>
              <c:numCache>
                <c:formatCode>0.0</c:formatCode>
                <c:ptCount val="6"/>
                <c:pt idx="0">
                  <c:v>1.7778345616257425</c:v>
                </c:pt>
                <c:pt idx="1">
                  <c:v>1.7031934220435117</c:v>
                </c:pt>
                <c:pt idx="2">
                  <c:v>1.8</c:v>
                </c:pt>
                <c:pt idx="3">
                  <c:v>1.9</c:v>
                </c:pt>
                <c:pt idx="4">
                  <c:v>2.1</c:v>
                </c:pt>
                <c:pt idx="5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7-4A40-BAC0-B8E1E982059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Druge države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I-VII 2024</c:v>
                </c:pt>
              </c:strCache>
            </c:strRef>
          </c:cat>
          <c:val>
            <c:numRef>
              <c:f>List1!$C$2:$C$7</c:f>
              <c:numCache>
                <c:formatCode>0.0</c:formatCode>
                <c:ptCount val="6"/>
                <c:pt idx="0">
                  <c:v>9.4</c:v>
                </c:pt>
                <c:pt idx="1">
                  <c:v>9.6999999999999993</c:v>
                </c:pt>
                <c:pt idx="2">
                  <c:v>10.4</c:v>
                </c:pt>
                <c:pt idx="3">
                  <c:v>11.9</c:v>
                </c:pt>
                <c:pt idx="4">
                  <c:v>13.1</c:v>
                </c:pt>
                <c:pt idx="5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D7-4A40-BAC0-B8E1E9820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03002200"/>
        <c:axId val="403002592"/>
      </c:barChart>
      <c:catAx>
        <c:axId val="40300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03002592"/>
        <c:crosses val="autoZero"/>
        <c:auto val="1"/>
        <c:lblAlgn val="ctr"/>
        <c:lblOffset val="100"/>
        <c:noMultiLvlLbl val="0"/>
      </c:catAx>
      <c:valAx>
        <c:axId val="4030025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03002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2">
              <a:lumMod val="75000"/>
            </a:schemeClr>
          </a:solidFill>
        </a:defRPr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Nizi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92-417B-A722-83C49801C60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692-417B-A722-83C49801C60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92-417B-A722-83C49801C60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692-417B-A722-83C49801C60F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92-417B-A722-83C49801C60F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92-417B-A722-83C49801C6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I-VII 2024</c:v>
                </c:pt>
              </c:strCache>
            </c:strRef>
          </c:cat>
          <c:val>
            <c:numRef>
              <c:f>List1!$B$2:$B$7</c:f>
              <c:numCache>
                <c:formatCode>#,##0</c:formatCode>
                <c:ptCount val="6"/>
                <c:pt idx="0">
                  <c:v>894229</c:v>
                </c:pt>
                <c:pt idx="1">
                  <c:v>888918</c:v>
                </c:pt>
                <c:pt idx="2">
                  <c:v>900262</c:v>
                </c:pt>
                <c:pt idx="3">
                  <c:v>921998</c:v>
                </c:pt>
                <c:pt idx="4">
                  <c:v>933738</c:v>
                </c:pt>
                <c:pt idx="5">
                  <c:v>943869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92-417B-A722-83C49801C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99423376"/>
        <c:axId val="699423704"/>
      </c:barChart>
      <c:catAx>
        <c:axId val="69942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699423704"/>
        <c:crosses val="autoZero"/>
        <c:auto val="1"/>
        <c:lblAlgn val="ctr"/>
        <c:lblOffset val="100"/>
        <c:noMultiLvlLbl val="0"/>
      </c:catAx>
      <c:valAx>
        <c:axId val="699423704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69942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List2!$A$25:$A$29</c:f>
              <c:strCache>
                <c:ptCount val="5"/>
                <c:pt idx="0">
                  <c:v>OŠ ali manj</c:v>
                </c:pt>
                <c:pt idx="1">
                  <c:v>13 nižja poklicna</c:v>
                </c:pt>
                <c:pt idx="2">
                  <c:v>14 srednja poklicna</c:v>
                </c:pt>
                <c:pt idx="3">
                  <c:v>15 srednja strokovna, srednja splošna</c:v>
                </c:pt>
                <c:pt idx="4">
                  <c:v>visokošolska 1., 2. in 3. stopnje </c:v>
                </c:pt>
              </c:strCache>
            </c:strRef>
          </c:cat>
          <c:val>
            <c:numRef>
              <c:f>List2!$B$25:$B$29</c:f>
              <c:numCache>
                <c:formatCode>0.0</c:formatCode>
                <c:ptCount val="5"/>
                <c:pt idx="0">
                  <c:v>32.909891212625716</c:v>
                </c:pt>
                <c:pt idx="1">
                  <c:v>4.7300841562706681</c:v>
                </c:pt>
                <c:pt idx="2">
                  <c:v>19.155244372477025</c:v>
                </c:pt>
                <c:pt idx="3">
                  <c:v>25.771432481127558</c:v>
                </c:pt>
                <c:pt idx="4">
                  <c:v>17.43334777749903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E9-4E59-B5F1-863207306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1226672"/>
        <c:axId val="581227000"/>
      </c:barChart>
      <c:catAx>
        <c:axId val="581226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81227000"/>
        <c:crosses val="autoZero"/>
        <c:auto val="1"/>
        <c:lblAlgn val="ctr"/>
        <c:lblOffset val="100"/>
        <c:noMultiLvlLbl val="0"/>
      </c:catAx>
      <c:valAx>
        <c:axId val="5812270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8122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332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1" tIns="44872" rIns="89741" bIns="44872" numCol="1" anchor="t" anchorCtr="0" compatLnSpc="1">
            <a:prstTxWarp prst="textNoShape">
              <a:avLst/>
            </a:prstTxWarp>
          </a:bodyPr>
          <a:lstStyle>
            <a:lvl1pPr defTabSz="897554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9729" y="0"/>
            <a:ext cx="291332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1" tIns="44872" rIns="89741" bIns="44872" numCol="1" anchor="t" anchorCtr="0" compatLnSpc="1">
            <a:prstTxWarp prst="textNoShape">
              <a:avLst/>
            </a:prstTxWarp>
          </a:bodyPr>
          <a:lstStyle>
            <a:lvl1pPr algn="r" defTabSz="897554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283422"/>
            <a:ext cx="2913322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1" tIns="44872" rIns="89741" bIns="44872" numCol="1" anchor="b" anchorCtr="0" compatLnSpc="1">
            <a:prstTxWarp prst="textNoShape">
              <a:avLst/>
            </a:prstTxWarp>
          </a:bodyPr>
          <a:lstStyle>
            <a:lvl1pPr defTabSz="897554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9729" y="9283422"/>
            <a:ext cx="2913322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1" tIns="44872" rIns="89741" bIns="44872" numCol="1" anchor="b" anchorCtr="0" compatLnSpc="1">
            <a:prstTxWarp prst="textNoShape">
              <a:avLst/>
            </a:prstTxWarp>
          </a:bodyPr>
          <a:lstStyle>
            <a:lvl1pPr algn="r" defTabSz="897554">
              <a:defRPr sz="1200"/>
            </a:lvl1pPr>
          </a:lstStyle>
          <a:p>
            <a:pPr>
              <a:defRPr/>
            </a:pPr>
            <a:fld id="{E42D28B9-EEC2-45DD-8E45-7828987811D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8368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332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1" tIns="44872" rIns="89741" bIns="44872" numCol="1" anchor="t" anchorCtr="0" compatLnSpc="1">
            <a:prstTxWarp prst="textNoShape">
              <a:avLst/>
            </a:prstTxWarp>
          </a:bodyPr>
          <a:lstStyle>
            <a:lvl1pPr defTabSz="897554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9729" y="0"/>
            <a:ext cx="291332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1" tIns="44872" rIns="89741" bIns="44872" numCol="1" anchor="t" anchorCtr="0" compatLnSpc="1">
            <a:prstTxWarp prst="textNoShape">
              <a:avLst/>
            </a:prstTxWarp>
          </a:bodyPr>
          <a:lstStyle>
            <a:lvl1pPr algn="r" defTabSz="897554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3425"/>
            <a:ext cx="48879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308" y="4644059"/>
            <a:ext cx="5380040" cy="439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1" tIns="44872" rIns="89741" bIns="44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283422"/>
            <a:ext cx="2913322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1" tIns="44872" rIns="89741" bIns="44872" numCol="1" anchor="b" anchorCtr="0" compatLnSpc="1">
            <a:prstTxWarp prst="textNoShape">
              <a:avLst/>
            </a:prstTxWarp>
          </a:bodyPr>
          <a:lstStyle>
            <a:lvl1pPr defTabSz="897554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9729" y="9283422"/>
            <a:ext cx="2913322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1" tIns="44872" rIns="89741" bIns="44872" numCol="1" anchor="b" anchorCtr="0" compatLnSpc="1">
            <a:prstTxWarp prst="textNoShape">
              <a:avLst/>
            </a:prstTxWarp>
          </a:bodyPr>
          <a:lstStyle>
            <a:lvl1pPr algn="r" defTabSz="897554">
              <a:defRPr sz="1200"/>
            </a:lvl1pPr>
          </a:lstStyle>
          <a:p>
            <a:pPr>
              <a:defRPr/>
            </a:pPr>
            <a:fld id="{1D55CCE3-FB25-4782-A12D-B9B1FD1BAAC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4124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244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63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786" indent="-280687" defTabSz="89663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2750" indent="-224550" defTabSz="89663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1848" indent="-224550" defTabSz="89663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0946" indent="-224550" defTabSz="89663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0046" indent="-224550" defTabSz="896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9145" indent="-224550" defTabSz="896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8247" indent="-224550" defTabSz="896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7344" indent="-224550" defTabSz="896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4C9B76-53BB-422B-AF85-EF08CD0CEB2E}" type="slidenum">
              <a:rPr lang="sl-SI" smtClean="0"/>
              <a:pPr eaLnBrk="1" hangingPunct="1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169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AF3706-B634-4E6C-A14E-327643503BF7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539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55CCE3-FB25-4782-A12D-B9B1FD1BAACD}" type="slidenum">
              <a:rPr lang="sl-SI" smtClean="0"/>
              <a:pPr>
                <a:defRPr/>
              </a:pPr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71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9"/>
          <p:cNvGrpSpPr>
            <a:grpSpLocks/>
          </p:cNvGrpSpPr>
          <p:nvPr userDrawn="1"/>
        </p:nvGrpSpPr>
        <p:grpSpPr bwMode="auto">
          <a:xfrm>
            <a:off x="6300788" y="5168900"/>
            <a:ext cx="2297112" cy="1314450"/>
            <a:chOff x="4094" y="3256"/>
            <a:chExt cx="1447" cy="828"/>
          </a:xfrm>
        </p:grpSpPr>
        <p:sp>
          <p:nvSpPr>
            <p:cNvPr id="5" name="Freeform 90"/>
            <p:cNvSpPr>
              <a:spLocks/>
            </p:cNvSpPr>
            <p:nvPr userDrawn="1"/>
          </p:nvSpPr>
          <p:spPr bwMode="auto">
            <a:xfrm>
              <a:off x="5207" y="3256"/>
              <a:ext cx="154" cy="154"/>
            </a:xfrm>
            <a:custGeom>
              <a:avLst/>
              <a:gdLst>
                <a:gd name="T0" fmla="*/ 154 w 461"/>
                <a:gd name="T1" fmla="*/ 81 h 460"/>
                <a:gd name="T2" fmla="*/ 153 w 461"/>
                <a:gd name="T3" fmla="*/ 89 h 460"/>
                <a:gd name="T4" fmla="*/ 151 w 461"/>
                <a:gd name="T5" fmla="*/ 96 h 460"/>
                <a:gd name="T6" fmla="*/ 149 w 461"/>
                <a:gd name="T7" fmla="*/ 104 h 460"/>
                <a:gd name="T8" fmla="*/ 145 w 461"/>
                <a:gd name="T9" fmla="*/ 114 h 460"/>
                <a:gd name="T10" fmla="*/ 136 w 461"/>
                <a:gd name="T11" fmla="*/ 126 h 460"/>
                <a:gd name="T12" fmla="*/ 126 w 461"/>
                <a:gd name="T13" fmla="*/ 137 h 460"/>
                <a:gd name="T14" fmla="*/ 117 w 461"/>
                <a:gd name="T15" fmla="*/ 143 h 460"/>
                <a:gd name="T16" fmla="*/ 110 w 461"/>
                <a:gd name="T17" fmla="*/ 146 h 460"/>
                <a:gd name="T18" fmla="*/ 104 w 461"/>
                <a:gd name="T19" fmla="*/ 150 h 460"/>
                <a:gd name="T20" fmla="*/ 96 w 461"/>
                <a:gd name="T21" fmla="*/ 152 h 460"/>
                <a:gd name="T22" fmla="*/ 89 w 461"/>
                <a:gd name="T23" fmla="*/ 153 h 460"/>
                <a:gd name="T24" fmla="*/ 81 w 461"/>
                <a:gd name="T25" fmla="*/ 154 h 460"/>
                <a:gd name="T26" fmla="*/ 73 w 461"/>
                <a:gd name="T27" fmla="*/ 154 h 460"/>
                <a:gd name="T28" fmla="*/ 65 w 461"/>
                <a:gd name="T29" fmla="*/ 153 h 460"/>
                <a:gd name="T30" fmla="*/ 58 w 461"/>
                <a:gd name="T31" fmla="*/ 152 h 460"/>
                <a:gd name="T32" fmla="*/ 50 w 461"/>
                <a:gd name="T33" fmla="*/ 150 h 460"/>
                <a:gd name="T34" fmla="*/ 43 w 461"/>
                <a:gd name="T35" fmla="*/ 146 h 460"/>
                <a:gd name="T36" fmla="*/ 37 w 461"/>
                <a:gd name="T37" fmla="*/ 143 h 460"/>
                <a:gd name="T38" fmla="*/ 28 w 461"/>
                <a:gd name="T39" fmla="*/ 137 h 460"/>
                <a:gd name="T40" fmla="*/ 18 w 461"/>
                <a:gd name="T41" fmla="*/ 126 h 460"/>
                <a:gd name="T42" fmla="*/ 9 w 461"/>
                <a:gd name="T43" fmla="*/ 114 h 460"/>
                <a:gd name="T44" fmla="*/ 5 w 461"/>
                <a:gd name="T45" fmla="*/ 104 h 460"/>
                <a:gd name="T46" fmla="*/ 2 w 461"/>
                <a:gd name="T47" fmla="*/ 96 h 460"/>
                <a:gd name="T48" fmla="*/ 1 w 461"/>
                <a:gd name="T49" fmla="*/ 89 h 460"/>
                <a:gd name="T50" fmla="*/ 0 w 461"/>
                <a:gd name="T51" fmla="*/ 81 h 460"/>
                <a:gd name="T52" fmla="*/ 0 w 461"/>
                <a:gd name="T53" fmla="*/ 73 h 460"/>
                <a:gd name="T54" fmla="*/ 1 w 461"/>
                <a:gd name="T55" fmla="*/ 65 h 460"/>
                <a:gd name="T56" fmla="*/ 2 w 461"/>
                <a:gd name="T57" fmla="*/ 58 h 460"/>
                <a:gd name="T58" fmla="*/ 5 w 461"/>
                <a:gd name="T59" fmla="*/ 51 h 460"/>
                <a:gd name="T60" fmla="*/ 9 w 461"/>
                <a:gd name="T61" fmla="*/ 41 h 460"/>
                <a:gd name="T62" fmla="*/ 18 w 461"/>
                <a:gd name="T63" fmla="*/ 28 h 460"/>
                <a:gd name="T64" fmla="*/ 28 w 461"/>
                <a:gd name="T65" fmla="*/ 18 h 460"/>
                <a:gd name="T66" fmla="*/ 37 w 461"/>
                <a:gd name="T67" fmla="*/ 11 h 460"/>
                <a:gd name="T68" fmla="*/ 43 w 461"/>
                <a:gd name="T69" fmla="*/ 8 h 460"/>
                <a:gd name="T70" fmla="*/ 50 w 461"/>
                <a:gd name="T71" fmla="*/ 5 h 460"/>
                <a:gd name="T72" fmla="*/ 58 w 461"/>
                <a:gd name="T73" fmla="*/ 3 h 460"/>
                <a:gd name="T74" fmla="*/ 65 w 461"/>
                <a:gd name="T75" fmla="*/ 1 h 460"/>
                <a:gd name="T76" fmla="*/ 73 w 461"/>
                <a:gd name="T77" fmla="*/ 0 h 460"/>
                <a:gd name="T78" fmla="*/ 81 w 461"/>
                <a:gd name="T79" fmla="*/ 0 h 460"/>
                <a:gd name="T80" fmla="*/ 89 w 461"/>
                <a:gd name="T81" fmla="*/ 1 h 460"/>
                <a:gd name="T82" fmla="*/ 96 w 461"/>
                <a:gd name="T83" fmla="*/ 3 h 460"/>
                <a:gd name="T84" fmla="*/ 104 w 461"/>
                <a:gd name="T85" fmla="*/ 5 h 460"/>
                <a:gd name="T86" fmla="*/ 114 w 461"/>
                <a:gd name="T87" fmla="*/ 9 h 460"/>
                <a:gd name="T88" fmla="*/ 126 w 461"/>
                <a:gd name="T89" fmla="*/ 18 h 460"/>
                <a:gd name="T90" fmla="*/ 136 w 461"/>
                <a:gd name="T91" fmla="*/ 28 h 460"/>
                <a:gd name="T92" fmla="*/ 145 w 461"/>
                <a:gd name="T93" fmla="*/ 41 h 460"/>
                <a:gd name="T94" fmla="*/ 149 w 461"/>
                <a:gd name="T95" fmla="*/ 51 h 460"/>
                <a:gd name="T96" fmla="*/ 151 w 461"/>
                <a:gd name="T97" fmla="*/ 58 h 460"/>
                <a:gd name="T98" fmla="*/ 153 w 461"/>
                <a:gd name="T99" fmla="*/ 65 h 460"/>
                <a:gd name="T100" fmla="*/ 154 w 461"/>
                <a:gd name="T101" fmla="*/ 73 h 4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61" h="460">
                  <a:moveTo>
                    <a:pt x="461" y="230"/>
                  </a:moveTo>
                  <a:lnTo>
                    <a:pt x="461" y="242"/>
                  </a:lnTo>
                  <a:lnTo>
                    <a:pt x="460" y="254"/>
                  </a:lnTo>
                  <a:lnTo>
                    <a:pt x="458" y="266"/>
                  </a:lnTo>
                  <a:lnTo>
                    <a:pt x="457" y="276"/>
                  </a:lnTo>
                  <a:lnTo>
                    <a:pt x="453" y="287"/>
                  </a:lnTo>
                  <a:lnTo>
                    <a:pt x="450" y="299"/>
                  </a:lnTo>
                  <a:lnTo>
                    <a:pt x="447" y="310"/>
                  </a:lnTo>
                  <a:lnTo>
                    <a:pt x="443" y="320"/>
                  </a:lnTo>
                  <a:lnTo>
                    <a:pt x="433" y="340"/>
                  </a:lnTo>
                  <a:lnTo>
                    <a:pt x="421" y="359"/>
                  </a:lnTo>
                  <a:lnTo>
                    <a:pt x="408" y="377"/>
                  </a:lnTo>
                  <a:lnTo>
                    <a:pt x="393" y="393"/>
                  </a:lnTo>
                  <a:lnTo>
                    <a:pt x="377" y="408"/>
                  </a:lnTo>
                  <a:lnTo>
                    <a:pt x="359" y="421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7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0"/>
                  </a:lnTo>
                  <a:lnTo>
                    <a:pt x="288" y="454"/>
                  </a:lnTo>
                  <a:lnTo>
                    <a:pt x="277" y="456"/>
                  </a:lnTo>
                  <a:lnTo>
                    <a:pt x="265" y="458"/>
                  </a:lnTo>
                  <a:lnTo>
                    <a:pt x="254" y="459"/>
                  </a:lnTo>
                  <a:lnTo>
                    <a:pt x="243" y="460"/>
                  </a:lnTo>
                  <a:lnTo>
                    <a:pt x="231" y="460"/>
                  </a:lnTo>
                  <a:lnTo>
                    <a:pt x="219" y="460"/>
                  </a:lnTo>
                  <a:lnTo>
                    <a:pt x="207" y="459"/>
                  </a:lnTo>
                  <a:lnTo>
                    <a:pt x="195" y="458"/>
                  </a:lnTo>
                  <a:lnTo>
                    <a:pt x="184" y="456"/>
                  </a:lnTo>
                  <a:lnTo>
                    <a:pt x="173" y="454"/>
                  </a:lnTo>
                  <a:lnTo>
                    <a:pt x="162" y="450"/>
                  </a:lnTo>
                  <a:lnTo>
                    <a:pt x="151" y="447"/>
                  </a:lnTo>
                  <a:lnTo>
                    <a:pt x="141" y="443"/>
                  </a:lnTo>
                  <a:lnTo>
                    <a:pt x="130" y="437"/>
                  </a:lnTo>
                  <a:lnTo>
                    <a:pt x="121" y="433"/>
                  </a:lnTo>
                  <a:lnTo>
                    <a:pt x="111" y="428"/>
                  </a:lnTo>
                  <a:lnTo>
                    <a:pt x="101" y="421"/>
                  </a:lnTo>
                  <a:lnTo>
                    <a:pt x="84" y="408"/>
                  </a:lnTo>
                  <a:lnTo>
                    <a:pt x="68" y="393"/>
                  </a:lnTo>
                  <a:lnTo>
                    <a:pt x="53" y="377"/>
                  </a:lnTo>
                  <a:lnTo>
                    <a:pt x="40" y="359"/>
                  </a:lnTo>
                  <a:lnTo>
                    <a:pt x="28" y="340"/>
                  </a:lnTo>
                  <a:lnTo>
                    <a:pt x="18" y="320"/>
                  </a:lnTo>
                  <a:lnTo>
                    <a:pt x="14" y="310"/>
                  </a:lnTo>
                  <a:lnTo>
                    <a:pt x="10" y="299"/>
                  </a:lnTo>
                  <a:lnTo>
                    <a:pt x="7" y="287"/>
                  </a:lnTo>
                  <a:lnTo>
                    <a:pt x="5" y="276"/>
                  </a:lnTo>
                  <a:lnTo>
                    <a:pt x="3" y="266"/>
                  </a:lnTo>
                  <a:lnTo>
                    <a:pt x="1" y="254"/>
                  </a:lnTo>
                  <a:lnTo>
                    <a:pt x="1" y="242"/>
                  </a:lnTo>
                  <a:lnTo>
                    <a:pt x="0" y="230"/>
                  </a:lnTo>
                  <a:lnTo>
                    <a:pt x="1" y="218"/>
                  </a:lnTo>
                  <a:lnTo>
                    <a:pt x="1" y="206"/>
                  </a:lnTo>
                  <a:lnTo>
                    <a:pt x="3" y="195"/>
                  </a:lnTo>
                  <a:lnTo>
                    <a:pt x="5" y="184"/>
                  </a:lnTo>
                  <a:lnTo>
                    <a:pt x="7" y="173"/>
                  </a:lnTo>
                  <a:lnTo>
                    <a:pt x="10" y="162"/>
                  </a:lnTo>
                  <a:lnTo>
                    <a:pt x="14" y="151"/>
                  </a:lnTo>
                  <a:lnTo>
                    <a:pt x="18" y="140"/>
                  </a:lnTo>
                  <a:lnTo>
                    <a:pt x="28" y="121"/>
                  </a:lnTo>
                  <a:lnTo>
                    <a:pt x="40" y="102"/>
                  </a:lnTo>
                  <a:lnTo>
                    <a:pt x="53" y="84"/>
                  </a:lnTo>
                  <a:lnTo>
                    <a:pt x="68" y="67"/>
                  </a:lnTo>
                  <a:lnTo>
                    <a:pt x="84" y="53"/>
                  </a:lnTo>
                  <a:lnTo>
                    <a:pt x="101" y="39"/>
                  </a:lnTo>
                  <a:lnTo>
                    <a:pt x="111" y="33"/>
                  </a:lnTo>
                  <a:lnTo>
                    <a:pt x="121" y="28"/>
                  </a:lnTo>
                  <a:lnTo>
                    <a:pt x="130" y="23"/>
                  </a:lnTo>
                  <a:lnTo>
                    <a:pt x="141" y="18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4" y="4"/>
                  </a:lnTo>
                  <a:lnTo>
                    <a:pt x="195" y="2"/>
                  </a:lnTo>
                  <a:lnTo>
                    <a:pt x="207" y="1"/>
                  </a:lnTo>
                  <a:lnTo>
                    <a:pt x="219" y="0"/>
                  </a:lnTo>
                  <a:lnTo>
                    <a:pt x="231" y="0"/>
                  </a:lnTo>
                  <a:lnTo>
                    <a:pt x="243" y="0"/>
                  </a:lnTo>
                  <a:lnTo>
                    <a:pt x="254" y="1"/>
                  </a:lnTo>
                  <a:lnTo>
                    <a:pt x="265" y="2"/>
                  </a:lnTo>
                  <a:lnTo>
                    <a:pt x="277" y="4"/>
                  </a:lnTo>
                  <a:lnTo>
                    <a:pt x="288" y="8"/>
                  </a:lnTo>
                  <a:lnTo>
                    <a:pt x="299" y="10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40" y="28"/>
                  </a:lnTo>
                  <a:lnTo>
                    <a:pt x="359" y="39"/>
                  </a:lnTo>
                  <a:lnTo>
                    <a:pt x="377" y="53"/>
                  </a:lnTo>
                  <a:lnTo>
                    <a:pt x="393" y="67"/>
                  </a:lnTo>
                  <a:lnTo>
                    <a:pt x="408" y="84"/>
                  </a:lnTo>
                  <a:lnTo>
                    <a:pt x="421" y="102"/>
                  </a:lnTo>
                  <a:lnTo>
                    <a:pt x="433" y="121"/>
                  </a:lnTo>
                  <a:lnTo>
                    <a:pt x="443" y="140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7" y="184"/>
                  </a:lnTo>
                  <a:lnTo>
                    <a:pt x="458" y="195"/>
                  </a:lnTo>
                  <a:lnTo>
                    <a:pt x="460" y="206"/>
                  </a:lnTo>
                  <a:lnTo>
                    <a:pt x="461" y="218"/>
                  </a:lnTo>
                  <a:lnTo>
                    <a:pt x="461" y="23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" name="Freeform 91"/>
            <p:cNvSpPr>
              <a:spLocks/>
            </p:cNvSpPr>
            <p:nvPr userDrawn="1"/>
          </p:nvSpPr>
          <p:spPr bwMode="auto">
            <a:xfrm>
              <a:off x="5387" y="3512"/>
              <a:ext cx="154" cy="154"/>
            </a:xfrm>
            <a:custGeom>
              <a:avLst/>
              <a:gdLst>
                <a:gd name="T0" fmla="*/ 154 w 461"/>
                <a:gd name="T1" fmla="*/ 81 h 461"/>
                <a:gd name="T2" fmla="*/ 153 w 461"/>
                <a:gd name="T3" fmla="*/ 89 h 461"/>
                <a:gd name="T4" fmla="*/ 151 w 461"/>
                <a:gd name="T5" fmla="*/ 96 h 461"/>
                <a:gd name="T6" fmla="*/ 149 w 461"/>
                <a:gd name="T7" fmla="*/ 104 h 461"/>
                <a:gd name="T8" fmla="*/ 145 w 461"/>
                <a:gd name="T9" fmla="*/ 114 h 461"/>
                <a:gd name="T10" fmla="*/ 136 w 461"/>
                <a:gd name="T11" fmla="*/ 126 h 461"/>
                <a:gd name="T12" fmla="*/ 126 w 461"/>
                <a:gd name="T13" fmla="*/ 136 h 461"/>
                <a:gd name="T14" fmla="*/ 117 w 461"/>
                <a:gd name="T15" fmla="*/ 143 h 461"/>
                <a:gd name="T16" fmla="*/ 110 w 461"/>
                <a:gd name="T17" fmla="*/ 147 h 461"/>
                <a:gd name="T18" fmla="*/ 104 w 461"/>
                <a:gd name="T19" fmla="*/ 149 h 461"/>
                <a:gd name="T20" fmla="*/ 96 w 461"/>
                <a:gd name="T21" fmla="*/ 152 h 461"/>
                <a:gd name="T22" fmla="*/ 89 w 461"/>
                <a:gd name="T23" fmla="*/ 153 h 461"/>
                <a:gd name="T24" fmla="*/ 81 w 461"/>
                <a:gd name="T25" fmla="*/ 154 h 461"/>
                <a:gd name="T26" fmla="*/ 73 w 461"/>
                <a:gd name="T27" fmla="*/ 154 h 461"/>
                <a:gd name="T28" fmla="*/ 65 w 461"/>
                <a:gd name="T29" fmla="*/ 153 h 461"/>
                <a:gd name="T30" fmla="*/ 58 w 461"/>
                <a:gd name="T31" fmla="*/ 152 h 461"/>
                <a:gd name="T32" fmla="*/ 50 w 461"/>
                <a:gd name="T33" fmla="*/ 149 h 461"/>
                <a:gd name="T34" fmla="*/ 43 w 461"/>
                <a:gd name="T35" fmla="*/ 147 h 461"/>
                <a:gd name="T36" fmla="*/ 37 w 461"/>
                <a:gd name="T37" fmla="*/ 143 h 461"/>
                <a:gd name="T38" fmla="*/ 28 w 461"/>
                <a:gd name="T39" fmla="*/ 136 h 461"/>
                <a:gd name="T40" fmla="*/ 18 w 461"/>
                <a:gd name="T41" fmla="*/ 126 h 461"/>
                <a:gd name="T42" fmla="*/ 9 w 461"/>
                <a:gd name="T43" fmla="*/ 114 h 461"/>
                <a:gd name="T44" fmla="*/ 5 w 461"/>
                <a:gd name="T45" fmla="*/ 104 h 461"/>
                <a:gd name="T46" fmla="*/ 2 w 461"/>
                <a:gd name="T47" fmla="*/ 96 h 461"/>
                <a:gd name="T48" fmla="*/ 1 w 461"/>
                <a:gd name="T49" fmla="*/ 89 h 461"/>
                <a:gd name="T50" fmla="*/ 0 w 461"/>
                <a:gd name="T51" fmla="*/ 81 h 461"/>
                <a:gd name="T52" fmla="*/ 0 w 461"/>
                <a:gd name="T53" fmla="*/ 73 h 461"/>
                <a:gd name="T54" fmla="*/ 1 w 461"/>
                <a:gd name="T55" fmla="*/ 65 h 461"/>
                <a:gd name="T56" fmla="*/ 2 w 461"/>
                <a:gd name="T57" fmla="*/ 58 h 461"/>
                <a:gd name="T58" fmla="*/ 5 w 461"/>
                <a:gd name="T59" fmla="*/ 50 h 461"/>
                <a:gd name="T60" fmla="*/ 9 w 461"/>
                <a:gd name="T61" fmla="*/ 40 h 461"/>
                <a:gd name="T62" fmla="*/ 18 w 461"/>
                <a:gd name="T63" fmla="*/ 28 h 461"/>
                <a:gd name="T64" fmla="*/ 28 w 461"/>
                <a:gd name="T65" fmla="*/ 18 h 461"/>
                <a:gd name="T66" fmla="*/ 40 w 461"/>
                <a:gd name="T67" fmla="*/ 9 h 461"/>
                <a:gd name="T68" fmla="*/ 50 w 461"/>
                <a:gd name="T69" fmla="*/ 5 h 461"/>
                <a:gd name="T70" fmla="*/ 58 w 461"/>
                <a:gd name="T71" fmla="*/ 3 h 461"/>
                <a:gd name="T72" fmla="*/ 65 w 461"/>
                <a:gd name="T73" fmla="*/ 1 h 461"/>
                <a:gd name="T74" fmla="*/ 73 w 461"/>
                <a:gd name="T75" fmla="*/ 0 h 461"/>
                <a:gd name="T76" fmla="*/ 81 w 461"/>
                <a:gd name="T77" fmla="*/ 0 h 461"/>
                <a:gd name="T78" fmla="*/ 89 w 461"/>
                <a:gd name="T79" fmla="*/ 1 h 461"/>
                <a:gd name="T80" fmla="*/ 96 w 461"/>
                <a:gd name="T81" fmla="*/ 3 h 461"/>
                <a:gd name="T82" fmla="*/ 104 w 461"/>
                <a:gd name="T83" fmla="*/ 5 h 461"/>
                <a:gd name="T84" fmla="*/ 114 w 461"/>
                <a:gd name="T85" fmla="*/ 9 h 461"/>
                <a:gd name="T86" fmla="*/ 126 w 461"/>
                <a:gd name="T87" fmla="*/ 18 h 461"/>
                <a:gd name="T88" fmla="*/ 136 w 461"/>
                <a:gd name="T89" fmla="*/ 28 h 461"/>
                <a:gd name="T90" fmla="*/ 145 w 461"/>
                <a:gd name="T91" fmla="*/ 40 h 461"/>
                <a:gd name="T92" fmla="*/ 149 w 461"/>
                <a:gd name="T93" fmla="*/ 50 h 461"/>
                <a:gd name="T94" fmla="*/ 151 w 461"/>
                <a:gd name="T95" fmla="*/ 58 h 461"/>
                <a:gd name="T96" fmla="*/ 153 w 461"/>
                <a:gd name="T97" fmla="*/ 65 h 461"/>
                <a:gd name="T98" fmla="*/ 154 w 461"/>
                <a:gd name="T99" fmla="*/ 73 h 46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61" h="461">
                  <a:moveTo>
                    <a:pt x="461" y="231"/>
                  </a:moveTo>
                  <a:lnTo>
                    <a:pt x="460" y="243"/>
                  </a:lnTo>
                  <a:lnTo>
                    <a:pt x="460" y="254"/>
                  </a:lnTo>
                  <a:lnTo>
                    <a:pt x="458" y="266"/>
                  </a:lnTo>
                  <a:lnTo>
                    <a:pt x="456" y="278"/>
                  </a:lnTo>
                  <a:lnTo>
                    <a:pt x="453" y="288"/>
                  </a:lnTo>
                  <a:lnTo>
                    <a:pt x="450" y="299"/>
                  </a:lnTo>
                  <a:lnTo>
                    <a:pt x="447" y="310"/>
                  </a:lnTo>
                  <a:lnTo>
                    <a:pt x="443" y="321"/>
                  </a:lnTo>
                  <a:lnTo>
                    <a:pt x="433" y="340"/>
                  </a:lnTo>
                  <a:lnTo>
                    <a:pt x="421" y="360"/>
                  </a:lnTo>
                  <a:lnTo>
                    <a:pt x="408" y="377"/>
                  </a:lnTo>
                  <a:lnTo>
                    <a:pt x="393" y="393"/>
                  </a:lnTo>
                  <a:lnTo>
                    <a:pt x="377" y="408"/>
                  </a:lnTo>
                  <a:lnTo>
                    <a:pt x="359" y="421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9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0"/>
                  </a:lnTo>
                  <a:lnTo>
                    <a:pt x="288" y="454"/>
                  </a:lnTo>
                  <a:lnTo>
                    <a:pt x="276" y="457"/>
                  </a:lnTo>
                  <a:lnTo>
                    <a:pt x="265" y="458"/>
                  </a:lnTo>
                  <a:lnTo>
                    <a:pt x="254" y="460"/>
                  </a:lnTo>
                  <a:lnTo>
                    <a:pt x="242" y="461"/>
                  </a:lnTo>
                  <a:lnTo>
                    <a:pt x="230" y="461"/>
                  </a:lnTo>
                  <a:lnTo>
                    <a:pt x="218" y="461"/>
                  </a:lnTo>
                  <a:lnTo>
                    <a:pt x="206" y="460"/>
                  </a:lnTo>
                  <a:lnTo>
                    <a:pt x="195" y="458"/>
                  </a:lnTo>
                  <a:lnTo>
                    <a:pt x="183" y="457"/>
                  </a:lnTo>
                  <a:lnTo>
                    <a:pt x="173" y="454"/>
                  </a:lnTo>
                  <a:lnTo>
                    <a:pt x="162" y="450"/>
                  </a:lnTo>
                  <a:lnTo>
                    <a:pt x="151" y="447"/>
                  </a:lnTo>
                  <a:lnTo>
                    <a:pt x="140" y="443"/>
                  </a:lnTo>
                  <a:lnTo>
                    <a:pt x="130" y="439"/>
                  </a:lnTo>
                  <a:lnTo>
                    <a:pt x="121" y="433"/>
                  </a:lnTo>
                  <a:lnTo>
                    <a:pt x="111" y="428"/>
                  </a:lnTo>
                  <a:lnTo>
                    <a:pt x="101" y="421"/>
                  </a:lnTo>
                  <a:lnTo>
                    <a:pt x="84" y="408"/>
                  </a:lnTo>
                  <a:lnTo>
                    <a:pt x="68" y="393"/>
                  </a:lnTo>
                  <a:lnTo>
                    <a:pt x="53" y="377"/>
                  </a:lnTo>
                  <a:lnTo>
                    <a:pt x="40" y="360"/>
                  </a:lnTo>
                  <a:lnTo>
                    <a:pt x="28" y="340"/>
                  </a:lnTo>
                  <a:lnTo>
                    <a:pt x="18" y="321"/>
                  </a:lnTo>
                  <a:lnTo>
                    <a:pt x="14" y="310"/>
                  </a:lnTo>
                  <a:lnTo>
                    <a:pt x="11" y="299"/>
                  </a:lnTo>
                  <a:lnTo>
                    <a:pt x="7" y="288"/>
                  </a:lnTo>
                  <a:lnTo>
                    <a:pt x="4" y="278"/>
                  </a:lnTo>
                  <a:lnTo>
                    <a:pt x="3" y="266"/>
                  </a:lnTo>
                  <a:lnTo>
                    <a:pt x="1" y="254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19"/>
                  </a:lnTo>
                  <a:lnTo>
                    <a:pt x="1" y="207"/>
                  </a:lnTo>
                  <a:lnTo>
                    <a:pt x="3" y="195"/>
                  </a:lnTo>
                  <a:lnTo>
                    <a:pt x="4" y="185"/>
                  </a:lnTo>
                  <a:lnTo>
                    <a:pt x="7" y="173"/>
                  </a:lnTo>
                  <a:lnTo>
                    <a:pt x="11" y="162"/>
                  </a:lnTo>
                  <a:lnTo>
                    <a:pt x="14" y="151"/>
                  </a:lnTo>
                  <a:lnTo>
                    <a:pt x="18" y="141"/>
                  </a:lnTo>
                  <a:lnTo>
                    <a:pt x="28" y="121"/>
                  </a:lnTo>
                  <a:lnTo>
                    <a:pt x="40" y="101"/>
                  </a:lnTo>
                  <a:lnTo>
                    <a:pt x="53" y="84"/>
                  </a:lnTo>
                  <a:lnTo>
                    <a:pt x="68" y="68"/>
                  </a:lnTo>
                  <a:lnTo>
                    <a:pt x="84" y="53"/>
                  </a:lnTo>
                  <a:lnTo>
                    <a:pt x="101" y="40"/>
                  </a:lnTo>
                  <a:lnTo>
                    <a:pt x="121" y="28"/>
                  </a:lnTo>
                  <a:lnTo>
                    <a:pt x="140" y="18"/>
                  </a:lnTo>
                  <a:lnTo>
                    <a:pt x="151" y="14"/>
                  </a:lnTo>
                  <a:lnTo>
                    <a:pt x="162" y="11"/>
                  </a:lnTo>
                  <a:lnTo>
                    <a:pt x="173" y="8"/>
                  </a:lnTo>
                  <a:lnTo>
                    <a:pt x="183" y="5"/>
                  </a:lnTo>
                  <a:lnTo>
                    <a:pt x="195" y="3"/>
                  </a:lnTo>
                  <a:lnTo>
                    <a:pt x="206" y="1"/>
                  </a:lnTo>
                  <a:lnTo>
                    <a:pt x="218" y="1"/>
                  </a:lnTo>
                  <a:lnTo>
                    <a:pt x="230" y="0"/>
                  </a:lnTo>
                  <a:lnTo>
                    <a:pt x="242" y="1"/>
                  </a:lnTo>
                  <a:lnTo>
                    <a:pt x="254" y="1"/>
                  </a:lnTo>
                  <a:lnTo>
                    <a:pt x="265" y="3"/>
                  </a:lnTo>
                  <a:lnTo>
                    <a:pt x="276" y="5"/>
                  </a:lnTo>
                  <a:lnTo>
                    <a:pt x="288" y="8"/>
                  </a:lnTo>
                  <a:lnTo>
                    <a:pt x="299" y="11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40" y="28"/>
                  </a:lnTo>
                  <a:lnTo>
                    <a:pt x="359" y="40"/>
                  </a:lnTo>
                  <a:lnTo>
                    <a:pt x="377" y="53"/>
                  </a:lnTo>
                  <a:lnTo>
                    <a:pt x="393" y="68"/>
                  </a:lnTo>
                  <a:lnTo>
                    <a:pt x="408" y="84"/>
                  </a:lnTo>
                  <a:lnTo>
                    <a:pt x="421" y="101"/>
                  </a:lnTo>
                  <a:lnTo>
                    <a:pt x="433" y="121"/>
                  </a:lnTo>
                  <a:lnTo>
                    <a:pt x="443" y="141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6" y="185"/>
                  </a:lnTo>
                  <a:lnTo>
                    <a:pt x="458" y="195"/>
                  </a:lnTo>
                  <a:lnTo>
                    <a:pt x="460" y="207"/>
                  </a:lnTo>
                  <a:lnTo>
                    <a:pt x="460" y="219"/>
                  </a:lnTo>
                  <a:lnTo>
                    <a:pt x="461" y="231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92"/>
            <p:cNvSpPr>
              <a:spLocks/>
            </p:cNvSpPr>
            <p:nvPr userDrawn="1"/>
          </p:nvSpPr>
          <p:spPr bwMode="auto">
            <a:xfrm>
              <a:off x="5201" y="3283"/>
              <a:ext cx="338" cy="358"/>
            </a:xfrm>
            <a:custGeom>
              <a:avLst/>
              <a:gdLst>
                <a:gd name="T0" fmla="*/ 338 w 1014"/>
                <a:gd name="T1" fmla="*/ 30 h 1073"/>
                <a:gd name="T2" fmla="*/ 335 w 1014"/>
                <a:gd name="T3" fmla="*/ 48 h 1073"/>
                <a:gd name="T4" fmla="*/ 331 w 1014"/>
                <a:gd name="T5" fmla="*/ 67 h 1073"/>
                <a:gd name="T6" fmla="*/ 326 w 1014"/>
                <a:gd name="T7" fmla="*/ 90 h 1073"/>
                <a:gd name="T8" fmla="*/ 320 w 1014"/>
                <a:gd name="T9" fmla="*/ 115 h 1073"/>
                <a:gd name="T10" fmla="*/ 311 w 1014"/>
                <a:gd name="T11" fmla="*/ 140 h 1073"/>
                <a:gd name="T12" fmla="*/ 307 w 1014"/>
                <a:gd name="T13" fmla="*/ 151 h 1073"/>
                <a:gd name="T14" fmla="*/ 301 w 1014"/>
                <a:gd name="T15" fmla="*/ 161 h 1073"/>
                <a:gd name="T16" fmla="*/ 295 w 1014"/>
                <a:gd name="T17" fmla="*/ 171 h 1073"/>
                <a:gd name="T18" fmla="*/ 289 w 1014"/>
                <a:gd name="T19" fmla="*/ 178 h 1073"/>
                <a:gd name="T20" fmla="*/ 282 w 1014"/>
                <a:gd name="T21" fmla="*/ 185 h 1073"/>
                <a:gd name="T22" fmla="*/ 276 w 1014"/>
                <a:gd name="T23" fmla="*/ 190 h 1073"/>
                <a:gd name="T24" fmla="*/ 262 w 1014"/>
                <a:gd name="T25" fmla="*/ 198 h 1073"/>
                <a:gd name="T26" fmla="*/ 248 w 1014"/>
                <a:gd name="T27" fmla="*/ 204 h 1073"/>
                <a:gd name="T28" fmla="*/ 234 w 1014"/>
                <a:gd name="T29" fmla="*/ 210 h 1073"/>
                <a:gd name="T30" fmla="*/ 220 w 1014"/>
                <a:gd name="T31" fmla="*/ 215 h 1073"/>
                <a:gd name="T32" fmla="*/ 205 w 1014"/>
                <a:gd name="T33" fmla="*/ 222 h 1073"/>
                <a:gd name="T34" fmla="*/ 192 w 1014"/>
                <a:gd name="T35" fmla="*/ 231 h 1073"/>
                <a:gd name="T36" fmla="*/ 185 w 1014"/>
                <a:gd name="T37" fmla="*/ 237 h 1073"/>
                <a:gd name="T38" fmla="*/ 178 w 1014"/>
                <a:gd name="T39" fmla="*/ 243 h 1073"/>
                <a:gd name="T40" fmla="*/ 172 w 1014"/>
                <a:gd name="T41" fmla="*/ 251 h 1073"/>
                <a:gd name="T42" fmla="*/ 167 w 1014"/>
                <a:gd name="T43" fmla="*/ 259 h 1073"/>
                <a:gd name="T44" fmla="*/ 163 w 1014"/>
                <a:gd name="T45" fmla="*/ 268 h 1073"/>
                <a:gd name="T46" fmla="*/ 160 w 1014"/>
                <a:gd name="T47" fmla="*/ 278 h 1073"/>
                <a:gd name="T48" fmla="*/ 155 w 1014"/>
                <a:gd name="T49" fmla="*/ 297 h 1073"/>
                <a:gd name="T50" fmla="*/ 154 w 1014"/>
                <a:gd name="T51" fmla="*/ 315 h 1073"/>
                <a:gd name="T52" fmla="*/ 154 w 1014"/>
                <a:gd name="T53" fmla="*/ 332 h 1073"/>
                <a:gd name="T54" fmla="*/ 154 w 1014"/>
                <a:gd name="T55" fmla="*/ 345 h 1073"/>
                <a:gd name="T56" fmla="*/ 156 w 1014"/>
                <a:gd name="T57" fmla="*/ 358 h 1073"/>
                <a:gd name="T58" fmla="*/ 1 w 1014"/>
                <a:gd name="T59" fmla="*/ 324 h 1073"/>
                <a:gd name="T60" fmla="*/ 6 w 1014"/>
                <a:gd name="T61" fmla="*/ 299 h 1073"/>
                <a:gd name="T62" fmla="*/ 11 w 1014"/>
                <a:gd name="T63" fmla="*/ 275 h 1073"/>
                <a:gd name="T64" fmla="*/ 19 w 1014"/>
                <a:gd name="T65" fmla="*/ 248 h 1073"/>
                <a:gd name="T66" fmla="*/ 26 w 1014"/>
                <a:gd name="T67" fmla="*/ 227 h 1073"/>
                <a:gd name="T68" fmla="*/ 32 w 1014"/>
                <a:gd name="T69" fmla="*/ 214 h 1073"/>
                <a:gd name="T70" fmla="*/ 38 w 1014"/>
                <a:gd name="T71" fmla="*/ 202 h 1073"/>
                <a:gd name="T72" fmla="*/ 45 w 1014"/>
                <a:gd name="T73" fmla="*/ 190 h 1073"/>
                <a:gd name="T74" fmla="*/ 52 w 1014"/>
                <a:gd name="T75" fmla="*/ 181 h 1073"/>
                <a:gd name="T76" fmla="*/ 60 w 1014"/>
                <a:gd name="T77" fmla="*/ 172 h 1073"/>
                <a:gd name="T78" fmla="*/ 73 w 1014"/>
                <a:gd name="T79" fmla="*/ 164 h 1073"/>
                <a:gd name="T80" fmla="*/ 89 w 1014"/>
                <a:gd name="T81" fmla="*/ 155 h 1073"/>
                <a:gd name="T82" fmla="*/ 113 w 1014"/>
                <a:gd name="T83" fmla="*/ 145 h 1073"/>
                <a:gd name="T84" fmla="*/ 134 w 1014"/>
                <a:gd name="T85" fmla="*/ 134 h 1073"/>
                <a:gd name="T86" fmla="*/ 147 w 1014"/>
                <a:gd name="T87" fmla="*/ 125 h 1073"/>
                <a:gd name="T88" fmla="*/ 156 w 1014"/>
                <a:gd name="T89" fmla="*/ 117 h 1073"/>
                <a:gd name="T90" fmla="*/ 162 w 1014"/>
                <a:gd name="T91" fmla="*/ 111 h 1073"/>
                <a:gd name="T92" fmla="*/ 167 w 1014"/>
                <a:gd name="T93" fmla="*/ 104 h 1073"/>
                <a:gd name="T94" fmla="*/ 172 w 1014"/>
                <a:gd name="T95" fmla="*/ 96 h 1073"/>
                <a:gd name="T96" fmla="*/ 178 w 1014"/>
                <a:gd name="T97" fmla="*/ 82 h 1073"/>
                <a:gd name="T98" fmla="*/ 183 w 1014"/>
                <a:gd name="T99" fmla="*/ 65 h 1073"/>
                <a:gd name="T100" fmla="*/ 186 w 1014"/>
                <a:gd name="T101" fmla="*/ 49 h 1073"/>
                <a:gd name="T102" fmla="*/ 187 w 1014"/>
                <a:gd name="T103" fmla="*/ 34 h 1073"/>
                <a:gd name="T104" fmla="*/ 186 w 1014"/>
                <a:gd name="T105" fmla="*/ 21 h 1073"/>
                <a:gd name="T106" fmla="*/ 184 w 1014"/>
                <a:gd name="T107" fmla="*/ 11 h 1073"/>
                <a:gd name="T108" fmla="*/ 183 w 1014"/>
                <a:gd name="T109" fmla="*/ 2 h 10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14" h="1073">
                  <a:moveTo>
                    <a:pt x="546" y="0"/>
                  </a:moveTo>
                  <a:lnTo>
                    <a:pt x="1014" y="90"/>
                  </a:lnTo>
                  <a:lnTo>
                    <a:pt x="1011" y="104"/>
                  </a:lnTo>
                  <a:lnTo>
                    <a:pt x="1005" y="144"/>
                  </a:lnTo>
                  <a:lnTo>
                    <a:pt x="1001" y="171"/>
                  </a:lnTo>
                  <a:lnTo>
                    <a:pt x="994" y="201"/>
                  </a:lnTo>
                  <a:lnTo>
                    <a:pt x="988" y="235"/>
                  </a:lnTo>
                  <a:lnTo>
                    <a:pt x="979" y="271"/>
                  </a:lnTo>
                  <a:lnTo>
                    <a:pt x="970" y="308"/>
                  </a:lnTo>
                  <a:lnTo>
                    <a:pt x="960" y="346"/>
                  </a:lnTo>
                  <a:lnTo>
                    <a:pt x="948" y="383"/>
                  </a:lnTo>
                  <a:lnTo>
                    <a:pt x="934" y="419"/>
                  </a:lnTo>
                  <a:lnTo>
                    <a:pt x="927" y="436"/>
                  </a:lnTo>
                  <a:lnTo>
                    <a:pt x="920" y="453"/>
                  </a:lnTo>
                  <a:lnTo>
                    <a:pt x="912" y="469"/>
                  </a:lnTo>
                  <a:lnTo>
                    <a:pt x="903" y="484"/>
                  </a:lnTo>
                  <a:lnTo>
                    <a:pt x="895" y="498"/>
                  </a:lnTo>
                  <a:lnTo>
                    <a:pt x="886" y="512"/>
                  </a:lnTo>
                  <a:lnTo>
                    <a:pt x="876" y="524"/>
                  </a:lnTo>
                  <a:lnTo>
                    <a:pt x="868" y="535"/>
                  </a:lnTo>
                  <a:lnTo>
                    <a:pt x="857" y="544"/>
                  </a:lnTo>
                  <a:lnTo>
                    <a:pt x="847" y="553"/>
                  </a:lnTo>
                  <a:lnTo>
                    <a:pt x="838" y="562"/>
                  </a:lnTo>
                  <a:lnTo>
                    <a:pt x="828" y="569"/>
                  </a:lnTo>
                  <a:lnTo>
                    <a:pt x="807" y="582"/>
                  </a:lnTo>
                  <a:lnTo>
                    <a:pt x="787" y="594"/>
                  </a:lnTo>
                  <a:lnTo>
                    <a:pt x="765" y="604"/>
                  </a:lnTo>
                  <a:lnTo>
                    <a:pt x="745" y="612"/>
                  </a:lnTo>
                  <a:lnTo>
                    <a:pt x="723" y="621"/>
                  </a:lnTo>
                  <a:lnTo>
                    <a:pt x="701" y="629"/>
                  </a:lnTo>
                  <a:lnTo>
                    <a:pt x="680" y="636"/>
                  </a:lnTo>
                  <a:lnTo>
                    <a:pt x="659" y="645"/>
                  </a:lnTo>
                  <a:lnTo>
                    <a:pt x="638" y="653"/>
                  </a:lnTo>
                  <a:lnTo>
                    <a:pt x="616" y="664"/>
                  </a:lnTo>
                  <a:lnTo>
                    <a:pt x="596" y="677"/>
                  </a:lnTo>
                  <a:lnTo>
                    <a:pt x="575" y="691"/>
                  </a:lnTo>
                  <a:lnTo>
                    <a:pt x="564" y="700"/>
                  </a:lnTo>
                  <a:lnTo>
                    <a:pt x="555" y="709"/>
                  </a:lnTo>
                  <a:lnTo>
                    <a:pt x="545" y="718"/>
                  </a:lnTo>
                  <a:lnTo>
                    <a:pt x="534" y="729"/>
                  </a:lnTo>
                  <a:lnTo>
                    <a:pt x="524" y="740"/>
                  </a:lnTo>
                  <a:lnTo>
                    <a:pt x="516" y="752"/>
                  </a:lnTo>
                  <a:lnTo>
                    <a:pt x="508" y="765"/>
                  </a:lnTo>
                  <a:lnTo>
                    <a:pt x="501" y="777"/>
                  </a:lnTo>
                  <a:lnTo>
                    <a:pt x="494" y="791"/>
                  </a:lnTo>
                  <a:lnTo>
                    <a:pt x="489" y="804"/>
                  </a:lnTo>
                  <a:lnTo>
                    <a:pt x="483" y="818"/>
                  </a:lnTo>
                  <a:lnTo>
                    <a:pt x="479" y="832"/>
                  </a:lnTo>
                  <a:lnTo>
                    <a:pt x="471" y="860"/>
                  </a:lnTo>
                  <a:lnTo>
                    <a:pt x="466" y="889"/>
                  </a:lnTo>
                  <a:lnTo>
                    <a:pt x="463" y="917"/>
                  </a:lnTo>
                  <a:lnTo>
                    <a:pt x="461" y="944"/>
                  </a:lnTo>
                  <a:lnTo>
                    <a:pt x="459" y="970"/>
                  </a:lnTo>
                  <a:lnTo>
                    <a:pt x="461" y="995"/>
                  </a:lnTo>
                  <a:lnTo>
                    <a:pt x="461" y="1016"/>
                  </a:lnTo>
                  <a:lnTo>
                    <a:pt x="463" y="1035"/>
                  </a:lnTo>
                  <a:lnTo>
                    <a:pt x="465" y="1063"/>
                  </a:lnTo>
                  <a:lnTo>
                    <a:pt x="467" y="1073"/>
                  </a:lnTo>
                  <a:lnTo>
                    <a:pt x="0" y="988"/>
                  </a:lnTo>
                  <a:lnTo>
                    <a:pt x="4" y="971"/>
                  </a:lnTo>
                  <a:lnTo>
                    <a:pt x="11" y="926"/>
                  </a:lnTo>
                  <a:lnTo>
                    <a:pt x="18" y="895"/>
                  </a:lnTo>
                  <a:lnTo>
                    <a:pt x="25" y="861"/>
                  </a:lnTo>
                  <a:lnTo>
                    <a:pt x="34" y="823"/>
                  </a:lnTo>
                  <a:lnTo>
                    <a:pt x="45" y="783"/>
                  </a:lnTo>
                  <a:lnTo>
                    <a:pt x="57" y="742"/>
                  </a:lnTo>
                  <a:lnTo>
                    <a:pt x="71" y="701"/>
                  </a:lnTo>
                  <a:lnTo>
                    <a:pt x="79" y="680"/>
                  </a:lnTo>
                  <a:lnTo>
                    <a:pt x="87" y="660"/>
                  </a:lnTo>
                  <a:lnTo>
                    <a:pt x="95" y="641"/>
                  </a:lnTo>
                  <a:lnTo>
                    <a:pt x="104" y="622"/>
                  </a:lnTo>
                  <a:lnTo>
                    <a:pt x="114" y="604"/>
                  </a:lnTo>
                  <a:lnTo>
                    <a:pt x="124" y="587"/>
                  </a:lnTo>
                  <a:lnTo>
                    <a:pt x="134" y="570"/>
                  </a:lnTo>
                  <a:lnTo>
                    <a:pt x="145" y="555"/>
                  </a:lnTo>
                  <a:lnTo>
                    <a:pt x="157" y="541"/>
                  </a:lnTo>
                  <a:lnTo>
                    <a:pt x="169" y="528"/>
                  </a:lnTo>
                  <a:lnTo>
                    <a:pt x="181" y="516"/>
                  </a:lnTo>
                  <a:lnTo>
                    <a:pt x="194" y="507"/>
                  </a:lnTo>
                  <a:lnTo>
                    <a:pt x="219" y="491"/>
                  </a:lnTo>
                  <a:lnTo>
                    <a:pt x="243" y="477"/>
                  </a:lnTo>
                  <a:lnTo>
                    <a:pt x="267" y="466"/>
                  </a:lnTo>
                  <a:lnTo>
                    <a:pt x="291" y="455"/>
                  </a:lnTo>
                  <a:lnTo>
                    <a:pt x="338" y="434"/>
                  </a:lnTo>
                  <a:lnTo>
                    <a:pt x="383" y="414"/>
                  </a:lnTo>
                  <a:lnTo>
                    <a:pt x="403" y="402"/>
                  </a:lnTo>
                  <a:lnTo>
                    <a:pt x="424" y="390"/>
                  </a:lnTo>
                  <a:lnTo>
                    <a:pt x="442" y="376"/>
                  </a:lnTo>
                  <a:lnTo>
                    <a:pt x="461" y="361"/>
                  </a:lnTo>
                  <a:lnTo>
                    <a:pt x="469" y="352"/>
                  </a:lnTo>
                  <a:lnTo>
                    <a:pt x="478" y="343"/>
                  </a:lnTo>
                  <a:lnTo>
                    <a:pt x="486" y="334"/>
                  </a:lnTo>
                  <a:lnTo>
                    <a:pt x="494" y="324"/>
                  </a:lnTo>
                  <a:lnTo>
                    <a:pt x="502" y="312"/>
                  </a:lnTo>
                  <a:lnTo>
                    <a:pt x="508" y="300"/>
                  </a:lnTo>
                  <a:lnTo>
                    <a:pt x="516" y="288"/>
                  </a:lnTo>
                  <a:lnTo>
                    <a:pt x="522" y="274"/>
                  </a:lnTo>
                  <a:lnTo>
                    <a:pt x="533" y="247"/>
                  </a:lnTo>
                  <a:lnTo>
                    <a:pt x="542" y="220"/>
                  </a:lnTo>
                  <a:lnTo>
                    <a:pt x="549" y="194"/>
                  </a:lnTo>
                  <a:lnTo>
                    <a:pt x="553" y="170"/>
                  </a:lnTo>
                  <a:lnTo>
                    <a:pt x="557" y="146"/>
                  </a:lnTo>
                  <a:lnTo>
                    <a:pt x="559" y="123"/>
                  </a:lnTo>
                  <a:lnTo>
                    <a:pt x="560" y="102"/>
                  </a:lnTo>
                  <a:lnTo>
                    <a:pt x="559" y="82"/>
                  </a:lnTo>
                  <a:lnTo>
                    <a:pt x="558" y="64"/>
                  </a:lnTo>
                  <a:lnTo>
                    <a:pt x="556" y="48"/>
                  </a:lnTo>
                  <a:lnTo>
                    <a:pt x="553" y="33"/>
                  </a:lnTo>
                  <a:lnTo>
                    <a:pt x="551" y="22"/>
                  </a:lnTo>
                  <a:lnTo>
                    <a:pt x="548" y="5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93"/>
            <p:cNvSpPr>
              <a:spLocks/>
            </p:cNvSpPr>
            <p:nvPr userDrawn="1"/>
          </p:nvSpPr>
          <p:spPr bwMode="auto">
            <a:xfrm>
              <a:off x="4094" y="3814"/>
              <a:ext cx="71" cy="91"/>
            </a:xfrm>
            <a:custGeom>
              <a:avLst/>
              <a:gdLst>
                <a:gd name="T0" fmla="*/ 4 w 214"/>
                <a:gd name="T1" fmla="*/ 0 h 274"/>
                <a:gd name="T2" fmla="*/ 69 w 214"/>
                <a:gd name="T3" fmla="*/ 0 h 274"/>
                <a:gd name="T4" fmla="*/ 69 w 214"/>
                <a:gd name="T5" fmla="*/ 8 h 274"/>
                <a:gd name="T6" fmla="*/ 10 w 214"/>
                <a:gd name="T7" fmla="*/ 84 h 274"/>
                <a:gd name="T8" fmla="*/ 71 w 214"/>
                <a:gd name="T9" fmla="*/ 84 h 274"/>
                <a:gd name="T10" fmla="*/ 71 w 214"/>
                <a:gd name="T11" fmla="*/ 91 h 274"/>
                <a:gd name="T12" fmla="*/ 0 w 214"/>
                <a:gd name="T13" fmla="*/ 91 h 274"/>
                <a:gd name="T14" fmla="*/ 0 w 214"/>
                <a:gd name="T15" fmla="*/ 84 h 274"/>
                <a:gd name="T16" fmla="*/ 60 w 214"/>
                <a:gd name="T17" fmla="*/ 8 h 274"/>
                <a:gd name="T18" fmla="*/ 4 w 214"/>
                <a:gd name="T19" fmla="*/ 8 h 274"/>
                <a:gd name="T20" fmla="*/ 4 w 214"/>
                <a:gd name="T21" fmla="*/ 0 h 2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4" h="274">
                  <a:moveTo>
                    <a:pt x="12" y="0"/>
                  </a:moveTo>
                  <a:lnTo>
                    <a:pt x="209" y="0"/>
                  </a:lnTo>
                  <a:lnTo>
                    <a:pt x="209" y="23"/>
                  </a:lnTo>
                  <a:lnTo>
                    <a:pt x="29" y="253"/>
                  </a:lnTo>
                  <a:lnTo>
                    <a:pt x="214" y="253"/>
                  </a:lnTo>
                  <a:lnTo>
                    <a:pt x="214" y="274"/>
                  </a:lnTo>
                  <a:lnTo>
                    <a:pt x="0" y="274"/>
                  </a:lnTo>
                  <a:lnTo>
                    <a:pt x="0" y="252"/>
                  </a:lnTo>
                  <a:lnTo>
                    <a:pt x="180" y="23"/>
                  </a:lnTo>
                  <a:lnTo>
                    <a:pt x="12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94"/>
            <p:cNvSpPr>
              <a:spLocks noEditPoints="1"/>
            </p:cNvSpPr>
            <p:nvPr userDrawn="1"/>
          </p:nvSpPr>
          <p:spPr bwMode="auto">
            <a:xfrm>
              <a:off x="4171" y="3837"/>
              <a:ext cx="61" cy="70"/>
            </a:xfrm>
            <a:custGeom>
              <a:avLst/>
              <a:gdLst>
                <a:gd name="T0" fmla="*/ 44 w 183"/>
                <a:gd name="T1" fmla="*/ 33 h 210"/>
                <a:gd name="T2" fmla="*/ 38 w 183"/>
                <a:gd name="T3" fmla="*/ 35 h 210"/>
                <a:gd name="T4" fmla="*/ 16 w 183"/>
                <a:gd name="T5" fmla="*/ 40 h 210"/>
                <a:gd name="T6" fmla="*/ 11 w 183"/>
                <a:gd name="T7" fmla="*/ 43 h 210"/>
                <a:gd name="T8" fmla="*/ 8 w 183"/>
                <a:gd name="T9" fmla="*/ 48 h 210"/>
                <a:gd name="T10" fmla="*/ 9 w 183"/>
                <a:gd name="T11" fmla="*/ 56 h 210"/>
                <a:gd name="T12" fmla="*/ 15 w 183"/>
                <a:gd name="T13" fmla="*/ 61 h 210"/>
                <a:gd name="T14" fmla="*/ 23 w 183"/>
                <a:gd name="T15" fmla="*/ 63 h 210"/>
                <a:gd name="T16" fmla="*/ 29 w 183"/>
                <a:gd name="T17" fmla="*/ 62 h 210"/>
                <a:gd name="T18" fmla="*/ 35 w 183"/>
                <a:gd name="T19" fmla="*/ 60 h 210"/>
                <a:gd name="T20" fmla="*/ 40 w 183"/>
                <a:gd name="T21" fmla="*/ 56 h 210"/>
                <a:gd name="T22" fmla="*/ 44 w 183"/>
                <a:gd name="T23" fmla="*/ 51 h 210"/>
                <a:gd name="T24" fmla="*/ 46 w 183"/>
                <a:gd name="T25" fmla="*/ 45 h 210"/>
                <a:gd name="T26" fmla="*/ 2 w 183"/>
                <a:gd name="T27" fmla="*/ 22 h 210"/>
                <a:gd name="T28" fmla="*/ 4 w 183"/>
                <a:gd name="T29" fmla="*/ 15 h 210"/>
                <a:gd name="T30" fmla="*/ 7 w 183"/>
                <a:gd name="T31" fmla="*/ 8 h 210"/>
                <a:gd name="T32" fmla="*/ 13 w 183"/>
                <a:gd name="T33" fmla="*/ 4 h 210"/>
                <a:gd name="T34" fmla="*/ 19 w 183"/>
                <a:gd name="T35" fmla="*/ 2 h 210"/>
                <a:gd name="T36" fmla="*/ 34 w 183"/>
                <a:gd name="T37" fmla="*/ 0 h 210"/>
                <a:gd name="T38" fmla="*/ 42 w 183"/>
                <a:gd name="T39" fmla="*/ 2 h 210"/>
                <a:gd name="T40" fmla="*/ 47 w 183"/>
                <a:gd name="T41" fmla="*/ 6 h 210"/>
                <a:gd name="T42" fmla="*/ 51 w 183"/>
                <a:gd name="T43" fmla="*/ 11 h 210"/>
                <a:gd name="T44" fmla="*/ 54 w 183"/>
                <a:gd name="T45" fmla="*/ 18 h 210"/>
                <a:gd name="T46" fmla="*/ 54 w 183"/>
                <a:gd name="T47" fmla="*/ 58 h 210"/>
                <a:gd name="T48" fmla="*/ 55 w 183"/>
                <a:gd name="T49" fmla="*/ 60 h 210"/>
                <a:gd name="T50" fmla="*/ 57 w 183"/>
                <a:gd name="T51" fmla="*/ 61 h 210"/>
                <a:gd name="T52" fmla="*/ 61 w 183"/>
                <a:gd name="T53" fmla="*/ 61 h 210"/>
                <a:gd name="T54" fmla="*/ 56 w 183"/>
                <a:gd name="T55" fmla="*/ 68 h 210"/>
                <a:gd name="T56" fmla="*/ 49 w 183"/>
                <a:gd name="T57" fmla="*/ 66 h 210"/>
                <a:gd name="T58" fmla="*/ 47 w 183"/>
                <a:gd name="T59" fmla="*/ 61 h 210"/>
                <a:gd name="T60" fmla="*/ 46 w 183"/>
                <a:gd name="T61" fmla="*/ 57 h 210"/>
                <a:gd name="T62" fmla="*/ 39 w 183"/>
                <a:gd name="T63" fmla="*/ 65 h 210"/>
                <a:gd name="T64" fmla="*/ 30 w 183"/>
                <a:gd name="T65" fmla="*/ 69 h 210"/>
                <a:gd name="T66" fmla="*/ 18 w 183"/>
                <a:gd name="T67" fmla="*/ 70 h 210"/>
                <a:gd name="T68" fmla="*/ 10 w 183"/>
                <a:gd name="T69" fmla="*/ 67 h 210"/>
                <a:gd name="T70" fmla="*/ 5 w 183"/>
                <a:gd name="T71" fmla="*/ 64 h 210"/>
                <a:gd name="T72" fmla="*/ 1 w 183"/>
                <a:gd name="T73" fmla="*/ 60 h 210"/>
                <a:gd name="T74" fmla="*/ 0 w 183"/>
                <a:gd name="T75" fmla="*/ 53 h 210"/>
                <a:gd name="T76" fmla="*/ 1 w 183"/>
                <a:gd name="T77" fmla="*/ 45 h 210"/>
                <a:gd name="T78" fmla="*/ 5 w 183"/>
                <a:gd name="T79" fmla="*/ 38 h 210"/>
                <a:gd name="T80" fmla="*/ 11 w 183"/>
                <a:gd name="T81" fmla="*/ 34 h 210"/>
                <a:gd name="T82" fmla="*/ 29 w 183"/>
                <a:gd name="T83" fmla="*/ 30 h 210"/>
                <a:gd name="T84" fmla="*/ 40 w 183"/>
                <a:gd name="T85" fmla="*/ 29 h 210"/>
                <a:gd name="T86" fmla="*/ 44 w 183"/>
                <a:gd name="T87" fmla="*/ 26 h 210"/>
                <a:gd name="T88" fmla="*/ 46 w 183"/>
                <a:gd name="T89" fmla="*/ 21 h 210"/>
                <a:gd name="T90" fmla="*/ 45 w 183"/>
                <a:gd name="T91" fmla="*/ 15 h 210"/>
                <a:gd name="T92" fmla="*/ 43 w 183"/>
                <a:gd name="T93" fmla="*/ 12 h 210"/>
                <a:gd name="T94" fmla="*/ 38 w 183"/>
                <a:gd name="T95" fmla="*/ 8 h 210"/>
                <a:gd name="T96" fmla="*/ 28 w 183"/>
                <a:gd name="T97" fmla="*/ 7 h 210"/>
                <a:gd name="T98" fmla="*/ 18 w 183"/>
                <a:gd name="T99" fmla="*/ 9 h 210"/>
                <a:gd name="T100" fmla="*/ 12 w 183"/>
                <a:gd name="T101" fmla="*/ 15 h 210"/>
                <a:gd name="T102" fmla="*/ 2 w 183"/>
                <a:gd name="T103" fmla="*/ 22 h 2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10">
                  <a:moveTo>
                    <a:pt x="137" y="96"/>
                  </a:moveTo>
                  <a:lnTo>
                    <a:pt x="136" y="96"/>
                  </a:lnTo>
                  <a:lnTo>
                    <a:pt x="133" y="100"/>
                  </a:lnTo>
                  <a:lnTo>
                    <a:pt x="127" y="102"/>
                  </a:lnTo>
                  <a:lnTo>
                    <a:pt x="121" y="104"/>
                  </a:lnTo>
                  <a:lnTo>
                    <a:pt x="115" y="105"/>
                  </a:lnTo>
                  <a:lnTo>
                    <a:pt x="84" y="111"/>
                  </a:lnTo>
                  <a:lnTo>
                    <a:pt x="54" y="116"/>
                  </a:lnTo>
                  <a:lnTo>
                    <a:pt x="47" y="119"/>
                  </a:lnTo>
                  <a:lnTo>
                    <a:pt x="42" y="121"/>
                  </a:lnTo>
                  <a:lnTo>
                    <a:pt x="37" y="125"/>
                  </a:lnTo>
                  <a:lnTo>
                    <a:pt x="32" y="129"/>
                  </a:lnTo>
                  <a:lnTo>
                    <a:pt x="29" y="133"/>
                  </a:lnTo>
                  <a:lnTo>
                    <a:pt x="26" y="139"/>
                  </a:lnTo>
                  <a:lnTo>
                    <a:pt x="25" y="144"/>
                  </a:lnTo>
                  <a:lnTo>
                    <a:pt x="24" y="150"/>
                  </a:lnTo>
                  <a:lnTo>
                    <a:pt x="25" y="159"/>
                  </a:lnTo>
                  <a:lnTo>
                    <a:pt x="27" y="167"/>
                  </a:lnTo>
                  <a:lnTo>
                    <a:pt x="31" y="174"/>
                  </a:lnTo>
                  <a:lnTo>
                    <a:pt x="37" y="180"/>
                  </a:lnTo>
                  <a:lnTo>
                    <a:pt x="44" y="184"/>
                  </a:lnTo>
                  <a:lnTo>
                    <a:pt x="52" y="187"/>
                  </a:lnTo>
                  <a:lnTo>
                    <a:pt x="59" y="189"/>
                  </a:lnTo>
                  <a:lnTo>
                    <a:pt x="68" y="190"/>
                  </a:lnTo>
                  <a:lnTo>
                    <a:pt x="74" y="189"/>
                  </a:lnTo>
                  <a:lnTo>
                    <a:pt x="82" y="189"/>
                  </a:lnTo>
                  <a:lnTo>
                    <a:pt x="88" y="187"/>
                  </a:lnTo>
                  <a:lnTo>
                    <a:pt x="94" y="186"/>
                  </a:lnTo>
                  <a:lnTo>
                    <a:pt x="100" y="184"/>
                  </a:lnTo>
                  <a:lnTo>
                    <a:pt x="106" y="181"/>
                  </a:lnTo>
                  <a:lnTo>
                    <a:pt x="111" y="177"/>
                  </a:lnTo>
                  <a:lnTo>
                    <a:pt x="116" y="173"/>
                  </a:lnTo>
                  <a:lnTo>
                    <a:pt x="121" y="169"/>
                  </a:lnTo>
                  <a:lnTo>
                    <a:pt x="125" y="165"/>
                  </a:lnTo>
                  <a:lnTo>
                    <a:pt x="128" y="159"/>
                  </a:lnTo>
                  <a:lnTo>
                    <a:pt x="132" y="154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7" y="135"/>
                  </a:lnTo>
                  <a:lnTo>
                    <a:pt x="137" y="128"/>
                  </a:lnTo>
                  <a:lnTo>
                    <a:pt x="137" y="96"/>
                  </a:lnTo>
                  <a:close/>
                  <a:moveTo>
                    <a:pt x="7" y="67"/>
                  </a:moveTo>
                  <a:lnTo>
                    <a:pt x="8" y="59"/>
                  </a:lnTo>
                  <a:lnTo>
                    <a:pt x="10" y="51"/>
                  </a:lnTo>
                  <a:lnTo>
                    <a:pt x="12" y="44"/>
                  </a:lnTo>
                  <a:lnTo>
                    <a:pt x="15" y="37"/>
                  </a:lnTo>
                  <a:lnTo>
                    <a:pt x="18" y="31"/>
                  </a:lnTo>
                  <a:lnTo>
                    <a:pt x="22" y="25"/>
                  </a:lnTo>
                  <a:lnTo>
                    <a:pt x="27" y="21"/>
                  </a:lnTo>
                  <a:lnTo>
                    <a:pt x="32" y="17"/>
                  </a:lnTo>
                  <a:lnTo>
                    <a:pt x="38" y="12"/>
                  </a:lnTo>
                  <a:lnTo>
                    <a:pt x="43" y="9"/>
                  </a:lnTo>
                  <a:lnTo>
                    <a:pt x="50" y="7"/>
                  </a:lnTo>
                  <a:lnTo>
                    <a:pt x="57" y="5"/>
                  </a:lnTo>
                  <a:lnTo>
                    <a:pt x="71" y="1"/>
                  </a:lnTo>
                  <a:lnTo>
                    <a:pt x="88" y="0"/>
                  </a:lnTo>
                  <a:lnTo>
                    <a:pt x="101" y="1"/>
                  </a:lnTo>
                  <a:lnTo>
                    <a:pt x="114" y="3"/>
                  </a:lnTo>
                  <a:lnTo>
                    <a:pt x="121" y="5"/>
                  </a:lnTo>
                  <a:lnTo>
                    <a:pt x="126" y="7"/>
                  </a:lnTo>
                  <a:lnTo>
                    <a:pt x="133" y="9"/>
                  </a:lnTo>
                  <a:lnTo>
                    <a:pt x="138" y="12"/>
                  </a:lnTo>
                  <a:lnTo>
                    <a:pt x="142" y="17"/>
                  </a:lnTo>
                  <a:lnTo>
                    <a:pt x="148" y="21"/>
                  </a:lnTo>
                  <a:lnTo>
                    <a:pt x="151" y="26"/>
                  </a:lnTo>
                  <a:lnTo>
                    <a:pt x="154" y="32"/>
                  </a:lnTo>
                  <a:lnTo>
                    <a:pt x="158" y="38"/>
                  </a:lnTo>
                  <a:lnTo>
                    <a:pt x="160" y="47"/>
                  </a:lnTo>
                  <a:lnTo>
                    <a:pt x="161" y="54"/>
                  </a:lnTo>
                  <a:lnTo>
                    <a:pt x="161" y="64"/>
                  </a:lnTo>
                  <a:lnTo>
                    <a:pt x="161" y="170"/>
                  </a:lnTo>
                  <a:lnTo>
                    <a:pt x="162" y="173"/>
                  </a:lnTo>
                  <a:lnTo>
                    <a:pt x="162" y="176"/>
                  </a:lnTo>
                  <a:lnTo>
                    <a:pt x="163" y="179"/>
                  </a:lnTo>
                  <a:lnTo>
                    <a:pt x="165" y="181"/>
                  </a:lnTo>
                  <a:lnTo>
                    <a:pt x="166" y="182"/>
                  </a:lnTo>
                  <a:lnTo>
                    <a:pt x="169" y="183"/>
                  </a:lnTo>
                  <a:lnTo>
                    <a:pt x="172" y="184"/>
                  </a:lnTo>
                  <a:lnTo>
                    <a:pt x="176" y="184"/>
                  </a:lnTo>
                  <a:lnTo>
                    <a:pt x="179" y="184"/>
                  </a:lnTo>
                  <a:lnTo>
                    <a:pt x="183" y="183"/>
                  </a:lnTo>
                  <a:lnTo>
                    <a:pt x="183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59" y="204"/>
                  </a:lnTo>
                  <a:lnTo>
                    <a:pt x="152" y="202"/>
                  </a:lnTo>
                  <a:lnTo>
                    <a:pt x="148" y="199"/>
                  </a:lnTo>
                  <a:lnTo>
                    <a:pt x="143" y="195"/>
                  </a:lnTo>
                  <a:lnTo>
                    <a:pt x="141" y="190"/>
                  </a:lnTo>
                  <a:lnTo>
                    <a:pt x="140" y="184"/>
                  </a:lnTo>
                  <a:lnTo>
                    <a:pt x="139" y="177"/>
                  </a:lnTo>
                  <a:lnTo>
                    <a:pt x="139" y="170"/>
                  </a:lnTo>
                  <a:lnTo>
                    <a:pt x="138" y="170"/>
                  </a:lnTo>
                  <a:lnTo>
                    <a:pt x="132" y="180"/>
                  </a:lnTo>
                  <a:lnTo>
                    <a:pt x="125" y="187"/>
                  </a:lnTo>
                  <a:lnTo>
                    <a:pt x="118" y="194"/>
                  </a:lnTo>
                  <a:lnTo>
                    <a:pt x="110" y="200"/>
                  </a:lnTo>
                  <a:lnTo>
                    <a:pt x="101" y="204"/>
                  </a:lnTo>
                  <a:lnTo>
                    <a:pt x="91" y="208"/>
                  </a:lnTo>
                  <a:lnTo>
                    <a:pt x="80" y="210"/>
                  </a:lnTo>
                  <a:lnTo>
                    <a:pt x="66" y="210"/>
                  </a:lnTo>
                  <a:lnTo>
                    <a:pt x="53" y="210"/>
                  </a:lnTo>
                  <a:lnTo>
                    <a:pt x="40" y="207"/>
                  </a:lnTo>
                  <a:lnTo>
                    <a:pt x="34" y="206"/>
                  </a:lnTo>
                  <a:lnTo>
                    <a:pt x="29" y="202"/>
                  </a:lnTo>
                  <a:lnTo>
                    <a:pt x="24" y="200"/>
                  </a:lnTo>
                  <a:lnTo>
                    <a:pt x="19" y="197"/>
                  </a:lnTo>
                  <a:lnTo>
                    <a:pt x="15" y="193"/>
                  </a:lnTo>
                  <a:lnTo>
                    <a:pt x="11" y="188"/>
                  </a:lnTo>
                  <a:lnTo>
                    <a:pt x="7" y="184"/>
                  </a:lnTo>
                  <a:lnTo>
                    <a:pt x="4" y="179"/>
                  </a:lnTo>
                  <a:lnTo>
                    <a:pt x="2" y="172"/>
                  </a:lnTo>
                  <a:lnTo>
                    <a:pt x="1" y="167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143"/>
                  </a:lnTo>
                  <a:lnTo>
                    <a:pt x="2" y="134"/>
                  </a:lnTo>
                  <a:lnTo>
                    <a:pt x="4" y="127"/>
                  </a:lnTo>
                  <a:lnTo>
                    <a:pt x="8" y="120"/>
                  </a:lnTo>
                  <a:lnTo>
                    <a:pt x="14" y="115"/>
                  </a:lnTo>
                  <a:lnTo>
                    <a:pt x="19" y="109"/>
                  </a:lnTo>
                  <a:lnTo>
                    <a:pt x="26" y="105"/>
                  </a:lnTo>
                  <a:lnTo>
                    <a:pt x="33" y="102"/>
                  </a:lnTo>
                  <a:lnTo>
                    <a:pt x="50" y="96"/>
                  </a:lnTo>
                  <a:lnTo>
                    <a:pt x="67" y="93"/>
                  </a:lnTo>
                  <a:lnTo>
                    <a:pt x="86" y="91"/>
                  </a:lnTo>
                  <a:lnTo>
                    <a:pt x="106" y="89"/>
                  </a:lnTo>
                  <a:lnTo>
                    <a:pt x="113" y="88"/>
                  </a:lnTo>
                  <a:lnTo>
                    <a:pt x="119" y="87"/>
                  </a:lnTo>
                  <a:lnTo>
                    <a:pt x="124" y="85"/>
                  </a:lnTo>
                  <a:lnTo>
                    <a:pt x="128" y="82"/>
                  </a:lnTo>
                  <a:lnTo>
                    <a:pt x="133" y="79"/>
                  </a:lnTo>
                  <a:lnTo>
                    <a:pt x="135" y="75"/>
                  </a:lnTo>
                  <a:lnTo>
                    <a:pt x="136" y="68"/>
                  </a:lnTo>
                  <a:lnTo>
                    <a:pt x="137" y="62"/>
                  </a:lnTo>
                  <a:lnTo>
                    <a:pt x="137" y="55"/>
                  </a:lnTo>
                  <a:lnTo>
                    <a:pt x="136" y="50"/>
                  </a:lnTo>
                  <a:lnTo>
                    <a:pt x="135" y="46"/>
                  </a:lnTo>
                  <a:lnTo>
                    <a:pt x="133" y="41"/>
                  </a:lnTo>
                  <a:lnTo>
                    <a:pt x="131" y="38"/>
                  </a:lnTo>
                  <a:lnTo>
                    <a:pt x="128" y="35"/>
                  </a:lnTo>
                  <a:lnTo>
                    <a:pt x="125" y="32"/>
                  </a:lnTo>
                  <a:lnTo>
                    <a:pt x="122" y="30"/>
                  </a:lnTo>
                  <a:lnTo>
                    <a:pt x="114" y="25"/>
                  </a:lnTo>
                  <a:lnTo>
                    <a:pt x="106" y="23"/>
                  </a:lnTo>
                  <a:lnTo>
                    <a:pt x="96" y="21"/>
                  </a:lnTo>
                  <a:lnTo>
                    <a:pt x="85" y="21"/>
                  </a:lnTo>
                  <a:lnTo>
                    <a:pt x="74" y="22"/>
                  </a:lnTo>
                  <a:lnTo>
                    <a:pt x="65" y="23"/>
                  </a:lnTo>
                  <a:lnTo>
                    <a:pt x="55" y="27"/>
                  </a:lnTo>
                  <a:lnTo>
                    <a:pt x="47" y="32"/>
                  </a:lnTo>
                  <a:lnTo>
                    <a:pt x="41" y="38"/>
                  </a:lnTo>
                  <a:lnTo>
                    <a:pt x="37" y="46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Freeform 95"/>
            <p:cNvSpPr>
              <a:spLocks/>
            </p:cNvSpPr>
            <p:nvPr userDrawn="1"/>
          </p:nvSpPr>
          <p:spPr bwMode="auto">
            <a:xfrm>
              <a:off x="4233" y="3839"/>
              <a:ext cx="59" cy="66"/>
            </a:xfrm>
            <a:custGeom>
              <a:avLst/>
              <a:gdLst>
                <a:gd name="T0" fmla="*/ 0 w 177"/>
                <a:gd name="T1" fmla="*/ 0 h 198"/>
                <a:gd name="T2" fmla="*/ 9 w 177"/>
                <a:gd name="T3" fmla="*/ 0 h 198"/>
                <a:gd name="T4" fmla="*/ 30 w 177"/>
                <a:gd name="T5" fmla="*/ 58 h 198"/>
                <a:gd name="T6" fmla="*/ 30 w 177"/>
                <a:gd name="T7" fmla="*/ 58 h 198"/>
                <a:gd name="T8" fmla="*/ 51 w 177"/>
                <a:gd name="T9" fmla="*/ 0 h 198"/>
                <a:gd name="T10" fmla="*/ 59 w 177"/>
                <a:gd name="T11" fmla="*/ 0 h 198"/>
                <a:gd name="T12" fmla="*/ 34 w 177"/>
                <a:gd name="T13" fmla="*/ 66 h 198"/>
                <a:gd name="T14" fmla="*/ 25 w 177"/>
                <a:gd name="T15" fmla="*/ 66 h 198"/>
                <a:gd name="T16" fmla="*/ 0 w 177"/>
                <a:gd name="T17" fmla="*/ 0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8">
                  <a:moveTo>
                    <a:pt x="0" y="0"/>
                  </a:moveTo>
                  <a:lnTo>
                    <a:pt x="27" y="0"/>
                  </a:lnTo>
                  <a:lnTo>
                    <a:pt x="89" y="175"/>
                  </a:lnTo>
                  <a:lnTo>
                    <a:pt x="90" y="17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02" y="198"/>
                  </a:lnTo>
                  <a:lnTo>
                    <a:pt x="76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" name="Freeform 96"/>
            <p:cNvSpPr>
              <a:spLocks noEditPoints="1"/>
            </p:cNvSpPr>
            <p:nvPr userDrawn="1"/>
          </p:nvSpPr>
          <p:spPr bwMode="auto">
            <a:xfrm>
              <a:off x="4296" y="3837"/>
              <a:ext cx="63" cy="71"/>
            </a:xfrm>
            <a:custGeom>
              <a:avLst/>
              <a:gdLst>
                <a:gd name="T0" fmla="*/ 9 w 188"/>
                <a:gd name="T1" fmla="*/ 41 h 211"/>
                <a:gd name="T2" fmla="*/ 10 w 188"/>
                <a:gd name="T3" fmla="*/ 48 h 211"/>
                <a:gd name="T4" fmla="*/ 14 w 188"/>
                <a:gd name="T5" fmla="*/ 55 h 211"/>
                <a:gd name="T6" fmla="*/ 19 w 188"/>
                <a:gd name="T7" fmla="*/ 60 h 211"/>
                <a:gd name="T8" fmla="*/ 26 w 188"/>
                <a:gd name="T9" fmla="*/ 63 h 211"/>
                <a:gd name="T10" fmla="*/ 34 w 188"/>
                <a:gd name="T11" fmla="*/ 64 h 211"/>
                <a:gd name="T12" fmla="*/ 42 w 188"/>
                <a:gd name="T13" fmla="*/ 62 h 211"/>
                <a:gd name="T14" fmla="*/ 47 w 188"/>
                <a:gd name="T15" fmla="*/ 57 h 211"/>
                <a:gd name="T16" fmla="*/ 52 w 188"/>
                <a:gd name="T17" fmla="*/ 50 h 211"/>
                <a:gd name="T18" fmla="*/ 54 w 188"/>
                <a:gd name="T19" fmla="*/ 43 h 211"/>
                <a:gd name="T20" fmla="*/ 55 w 188"/>
                <a:gd name="T21" fmla="*/ 35 h 211"/>
                <a:gd name="T22" fmla="*/ 54 w 188"/>
                <a:gd name="T23" fmla="*/ 28 h 211"/>
                <a:gd name="T24" fmla="*/ 52 w 188"/>
                <a:gd name="T25" fmla="*/ 21 h 211"/>
                <a:gd name="T26" fmla="*/ 47 w 188"/>
                <a:gd name="T27" fmla="*/ 14 h 211"/>
                <a:gd name="T28" fmla="*/ 42 w 188"/>
                <a:gd name="T29" fmla="*/ 9 h 211"/>
                <a:gd name="T30" fmla="*/ 34 w 188"/>
                <a:gd name="T31" fmla="*/ 7 h 211"/>
                <a:gd name="T32" fmla="*/ 26 w 188"/>
                <a:gd name="T33" fmla="*/ 8 h 211"/>
                <a:gd name="T34" fmla="*/ 19 w 188"/>
                <a:gd name="T35" fmla="*/ 11 h 211"/>
                <a:gd name="T36" fmla="*/ 14 w 188"/>
                <a:gd name="T37" fmla="*/ 16 h 211"/>
                <a:gd name="T38" fmla="*/ 10 w 188"/>
                <a:gd name="T39" fmla="*/ 23 h 211"/>
                <a:gd name="T40" fmla="*/ 9 w 188"/>
                <a:gd name="T41" fmla="*/ 30 h 211"/>
                <a:gd name="T42" fmla="*/ 63 w 188"/>
                <a:gd name="T43" fmla="*/ 35 h 211"/>
                <a:gd name="T44" fmla="*/ 62 w 188"/>
                <a:gd name="T45" fmla="*/ 46 h 211"/>
                <a:gd name="T46" fmla="*/ 58 w 188"/>
                <a:gd name="T47" fmla="*/ 55 h 211"/>
                <a:gd name="T48" fmla="*/ 53 w 188"/>
                <a:gd name="T49" fmla="*/ 63 h 211"/>
                <a:gd name="T50" fmla="*/ 45 w 188"/>
                <a:gd name="T51" fmla="*/ 68 h 211"/>
                <a:gd name="T52" fmla="*/ 36 w 188"/>
                <a:gd name="T53" fmla="*/ 71 h 211"/>
                <a:gd name="T54" fmla="*/ 24 w 188"/>
                <a:gd name="T55" fmla="*/ 70 h 211"/>
                <a:gd name="T56" fmla="*/ 15 w 188"/>
                <a:gd name="T57" fmla="*/ 67 h 211"/>
                <a:gd name="T58" fmla="*/ 8 w 188"/>
                <a:gd name="T59" fmla="*/ 61 h 211"/>
                <a:gd name="T60" fmla="*/ 3 w 188"/>
                <a:gd name="T61" fmla="*/ 52 h 211"/>
                <a:gd name="T62" fmla="*/ 1 w 188"/>
                <a:gd name="T63" fmla="*/ 43 h 211"/>
                <a:gd name="T64" fmla="*/ 0 w 188"/>
                <a:gd name="T65" fmla="*/ 32 h 211"/>
                <a:gd name="T66" fmla="*/ 2 w 188"/>
                <a:gd name="T67" fmla="*/ 22 h 211"/>
                <a:gd name="T68" fmla="*/ 6 w 188"/>
                <a:gd name="T69" fmla="*/ 13 h 211"/>
                <a:gd name="T70" fmla="*/ 13 w 188"/>
                <a:gd name="T71" fmla="*/ 6 h 211"/>
                <a:gd name="T72" fmla="*/ 21 w 188"/>
                <a:gd name="T73" fmla="*/ 2 h 211"/>
                <a:gd name="T74" fmla="*/ 32 w 188"/>
                <a:gd name="T75" fmla="*/ 0 h 211"/>
                <a:gd name="T76" fmla="*/ 42 w 188"/>
                <a:gd name="T77" fmla="*/ 2 h 211"/>
                <a:gd name="T78" fmla="*/ 50 w 188"/>
                <a:gd name="T79" fmla="*/ 6 h 211"/>
                <a:gd name="T80" fmla="*/ 57 w 188"/>
                <a:gd name="T81" fmla="*/ 13 h 211"/>
                <a:gd name="T82" fmla="*/ 61 w 188"/>
                <a:gd name="T83" fmla="*/ 22 h 211"/>
                <a:gd name="T84" fmla="*/ 63 w 188"/>
                <a:gd name="T85" fmla="*/ 32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11">
                  <a:moveTo>
                    <a:pt x="25" y="105"/>
                  </a:moveTo>
                  <a:lnTo>
                    <a:pt x="25" y="114"/>
                  </a:lnTo>
                  <a:lnTo>
                    <a:pt x="26" y="121"/>
                  </a:lnTo>
                  <a:lnTo>
                    <a:pt x="27" y="129"/>
                  </a:lnTo>
                  <a:lnTo>
                    <a:pt x="29" y="136"/>
                  </a:lnTo>
                  <a:lnTo>
                    <a:pt x="31" y="144"/>
                  </a:lnTo>
                  <a:lnTo>
                    <a:pt x="34" y="150"/>
                  </a:lnTo>
                  <a:lnTo>
                    <a:pt x="38" y="157"/>
                  </a:lnTo>
                  <a:lnTo>
                    <a:pt x="42" y="163"/>
                  </a:lnTo>
                  <a:lnTo>
                    <a:pt x="46" y="169"/>
                  </a:lnTo>
                  <a:lnTo>
                    <a:pt x="52" y="174"/>
                  </a:lnTo>
                  <a:lnTo>
                    <a:pt x="57" y="179"/>
                  </a:lnTo>
                  <a:lnTo>
                    <a:pt x="64" y="183"/>
                  </a:lnTo>
                  <a:lnTo>
                    <a:pt x="71" y="186"/>
                  </a:lnTo>
                  <a:lnTo>
                    <a:pt x="78" y="188"/>
                  </a:lnTo>
                  <a:lnTo>
                    <a:pt x="86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8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7" y="174"/>
                  </a:lnTo>
                  <a:lnTo>
                    <a:pt x="141" y="169"/>
                  </a:lnTo>
                  <a:lnTo>
                    <a:pt x="147" y="163"/>
                  </a:lnTo>
                  <a:lnTo>
                    <a:pt x="150" y="157"/>
                  </a:lnTo>
                  <a:lnTo>
                    <a:pt x="154" y="150"/>
                  </a:lnTo>
                  <a:lnTo>
                    <a:pt x="156" y="144"/>
                  </a:lnTo>
                  <a:lnTo>
                    <a:pt x="160" y="136"/>
                  </a:lnTo>
                  <a:lnTo>
                    <a:pt x="161" y="129"/>
                  </a:lnTo>
                  <a:lnTo>
                    <a:pt x="163" y="121"/>
                  </a:lnTo>
                  <a:lnTo>
                    <a:pt x="164" y="114"/>
                  </a:lnTo>
                  <a:lnTo>
                    <a:pt x="164" y="105"/>
                  </a:lnTo>
                  <a:lnTo>
                    <a:pt x="164" y="98"/>
                  </a:lnTo>
                  <a:lnTo>
                    <a:pt x="163" y="90"/>
                  </a:lnTo>
                  <a:lnTo>
                    <a:pt x="161" y="82"/>
                  </a:lnTo>
                  <a:lnTo>
                    <a:pt x="160" y="75"/>
                  </a:lnTo>
                  <a:lnTo>
                    <a:pt x="156" y="67"/>
                  </a:lnTo>
                  <a:lnTo>
                    <a:pt x="154" y="61"/>
                  </a:lnTo>
                  <a:lnTo>
                    <a:pt x="150" y="53"/>
                  </a:lnTo>
                  <a:lnTo>
                    <a:pt x="147" y="48"/>
                  </a:lnTo>
                  <a:lnTo>
                    <a:pt x="141" y="41"/>
                  </a:lnTo>
                  <a:lnTo>
                    <a:pt x="137" y="37"/>
                  </a:lnTo>
                  <a:lnTo>
                    <a:pt x="130" y="32"/>
                  </a:lnTo>
                  <a:lnTo>
                    <a:pt x="124" y="28"/>
                  </a:lnTo>
                  <a:lnTo>
                    <a:pt x="118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lnTo>
                    <a:pt x="86" y="21"/>
                  </a:lnTo>
                  <a:lnTo>
                    <a:pt x="78" y="23"/>
                  </a:lnTo>
                  <a:lnTo>
                    <a:pt x="71" y="25"/>
                  </a:lnTo>
                  <a:lnTo>
                    <a:pt x="64" y="28"/>
                  </a:lnTo>
                  <a:lnTo>
                    <a:pt x="57" y="32"/>
                  </a:lnTo>
                  <a:lnTo>
                    <a:pt x="52" y="37"/>
                  </a:lnTo>
                  <a:lnTo>
                    <a:pt x="46" y="41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4" y="61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7" y="82"/>
                  </a:lnTo>
                  <a:lnTo>
                    <a:pt x="26" y="90"/>
                  </a:lnTo>
                  <a:lnTo>
                    <a:pt x="25" y="98"/>
                  </a:lnTo>
                  <a:lnTo>
                    <a:pt x="25" y="105"/>
                  </a:lnTo>
                  <a:close/>
                  <a:moveTo>
                    <a:pt x="188" y="105"/>
                  </a:moveTo>
                  <a:lnTo>
                    <a:pt x="188" y="116"/>
                  </a:lnTo>
                  <a:lnTo>
                    <a:pt x="187" y="127"/>
                  </a:lnTo>
                  <a:lnTo>
                    <a:pt x="185" y="136"/>
                  </a:lnTo>
                  <a:lnTo>
                    <a:pt x="181" y="146"/>
                  </a:lnTo>
                  <a:lnTo>
                    <a:pt x="178" y="155"/>
                  </a:lnTo>
                  <a:lnTo>
                    <a:pt x="174" y="163"/>
                  </a:lnTo>
                  <a:lnTo>
                    <a:pt x="169" y="172"/>
                  </a:lnTo>
                  <a:lnTo>
                    <a:pt x="164" y="180"/>
                  </a:lnTo>
                  <a:lnTo>
                    <a:pt x="158" y="186"/>
                  </a:lnTo>
                  <a:lnTo>
                    <a:pt x="150" y="193"/>
                  </a:lnTo>
                  <a:lnTo>
                    <a:pt x="142" y="198"/>
                  </a:lnTo>
                  <a:lnTo>
                    <a:pt x="134" y="202"/>
                  </a:lnTo>
                  <a:lnTo>
                    <a:pt x="125" y="206"/>
                  </a:lnTo>
                  <a:lnTo>
                    <a:pt x="115" y="209"/>
                  </a:lnTo>
                  <a:lnTo>
                    <a:pt x="106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3" y="209"/>
                  </a:lnTo>
                  <a:lnTo>
                    <a:pt x="64" y="206"/>
                  </a:lnTo>
                  <a:lnTo>
                    <a:pt x="54" y="202"/>
                  </a:lnTo>
                  <a:lnTo>
                    <a:pt x="45" y="198"/>
                  </a:lnTo>
                  <a:lnTo>
                    <a:pt x="38" y="193"/>
                  </a:lnTo>
                  <a:lnTo>
                    <a:pt x="31" y="186"/>
                  </a:lnTo>
                  <a:lnTo>
                    <a:pt x="25" y="180"/>
                  </a:lnTo>
                  <a:lnTo>
                    <a:pt x="19" y="172"/>
                  </a:lnTo>
                  <a:lnTo>
                    <a:pt x="14" y="163"/>
                  </a:lnTo>
                  <a:lnTo>
                    <a:pt x="10" y="155"/>
                  </a:lnTo>
                  <a:lnTo>
                    <a:pt x="6" y="146"/>
                  </a:lnTo>
                  <a:lnTo>
                    <a:pt x="4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5"/>
                  </a:lnTo>
                  <a:lnTo>
                    <a:pt x="4" y="75"/>
                  </a:lnTo>
                  <a:lnTo>
                    <a:pt x="6" y="65"/>
                  </a:lnTo>
                  <a:lnTo>
                    <a:pt x="10" y="55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5" y="32"/>
                  </a:lnTo>
                  <a:lnTo>
                    <a:pt x="31" y="25"/>
                  </a:lnTo>
                  <a:lnTo>
                    <a:pt x="38" y="19"/>
                  </a:lnTo>
                  <a:lnTo>
                    <a:pt x="45" y="13"/>
                  </a:lnTo>
                  <a:lnTo>
                    <a:pt x="54" y="9"/>
                  </a:lnTo>
                  <a:lnTo>
                    <a:pt x="64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6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42" y="13"/>
                  </a:lnTo>
                  <a:lnTo>
                    <a:pt x="150" y="19"/>
                  </a:lnTo>
                  <a:lnTo>
                    <a:pt x="158" y="25"/>
                  </a:lnTo>
                  <a:lnTo>
                    <a:pt x="164" y="32"/>
                  </a:lnTo>
                  <a:lnTo>
                    <a:pt x="169" y="39"/>
                  </a:lnTo>
                  <a:lnTo>
                    <a:pt x="174" y="47"/>
                  </a:lnTo>
                  <a:lnTo>
                    <a:pt x="178" y="55"/>
                  </a:lnTo>
                  <a:lnTo>
                    <a:pt x="181" y="65"/>
                  </a:lnTo>
                  <a:lnTo>
                    <a:pt x="185" y="75"/>
                  </a:lnTo>
                  <a:lnTo>
                    <a:pt x="187" y="85"/>
                  </a:lnTo>
                  <a:lnTo>
                    <a:pt x="188" y="95"/>
                  </a:lnTo>
                  <a:lnTo>
                    <a:pt x="188" y="10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Freeform 97"/>
            <p:cNvSpPr>
              <a:spLocks noEditPoints="1"/>
            </p:cNvSpPr>
            <p:nvPr userDrawn="1"/>
          </p:nvSpPr>
          <p:spPr bwMode="auto">
            <a:xfrm>
              <a:off x="4368" y="3814"/>
              <a:ext cx="61" cy="93"/>
            </a:xfrm>
            <a:custGeom>
              <a:avLst/>
              <a:gdLst>
                <a:gd name="T0" fmla="*/ 33 w 182"/>
                <a:gd name="T1" fmla="*/ 86 h 280"/>
                <a:gd name="T2" fmla="*/ 38 w 182"/>
                <a:gd name="T3" fmla="*/ 85 h 280"/>
                <a:gd name="T4" fmla="*/ 43 w 182"/>
                <a:gd name="T5" fmla="*/ 83 h 280"/>
                <a:gd name="T6" fmla="*/ 46 w 182"/>
                <a:gd name="T7" fmla="*/ 79 h 280"/>
                <a:gd name="T8" fmla="*/ 49 w 182"/>
                <a:gd name="T9" fmla="*/ 75 h 280"/>
                <a:gd name="T10" fmla="*/ 51 w 182"/>
                <a:gd name="T11" fmla="*/ 71 h 280"/>
                <a:gd name="T12" fmla="*/ 53 w 182"/>
                <a:gd name="T13" fmla="*/ 63 h 280"/>
                <a:gd name="T14" fmla="*/ 53 w 182"/>
                <a:gd name="T15" fmla="*/ 53 h 280"/>
                <a:gd name="T16" fmla="*/ 51 w 182"/>
                <a:gd name="T17" fmla="*/ 46 h 280"/>
                <a:gd name="T18" fmla="*/ 49 w 182"/>
                <a:gd name="T19" fmla="*/ 41 h 280"/>
                <a:gd name="T20" fmla="*/ 46 w 182"/>
                <a:gd name="T21" fmla="*/ 37 h 280"/>
                <a:gd name="T22" fmla="*/ 43 w 182"/>
                <a:gd name="T23" fmla="*/ 34 h 280"/>
                <a:gd name="T24" fmla="*/ 38 w 182"/>
                <a:gd name="T25" fmla="*/ 32 h 280"/>
                <a:gd name="T26" fmla="*/ 33 w 182"/>
                <a:gd name="T27" fmla="*/ 30 h 280"/>
                <a:gd name="T28" fmla="*/ 27 w 182"/>
                <a:gd name="T29" fmla="*/ 30 h 280"/>
                <a:gd name="T30" fmla="*/ 22 w 182"/>
                <a:gd name="T31" fmla="*/ 32 h 280"/>
                <a:gd name="T32" fmla="*/ 18 w 182"/>
                <a:gd name="T33" fmla="*/ 34 h 280"/>
                <a:gd name="T34" fmla="*/ 14 w 182"/>
                <a:gd name="T35" fmla="*/ 37 h 280"/>
                <a:gd name="T36" fmla="*/ 12 w 182"/>
                <a:gd name="T37" fmla="*/ 41 h 280"/>
                <a:gd name="T38" fmla="*/ 10 w 182"/>
                <a:gd name="T39" fmla="*/ 46 h 280"/>
                <a:gd name="T40" fmla="*/ 8 w 182"/>
                <a:gd name="T41" fmla="*/ 53 h 280"/>
                <a:gd name="T42" fmla="*/ 8 w 182"/>
                <a:gd name="T43" fmla="*/ 63 h 280"/>
                <a:gd name="T44" fmla="*/ 10 w 182"/>
                <a:gd name="T45" fmla="*/ 71 h 280"/>
                <a:gd name="T46" fmla="*/ 12 w 182"/>
                <a:gd name="T47" fmla="*/ 75 h 280"/>
                <a:gd name="T48" fmla="*/ 14 w 182"/>
                <a:gd name="T49" fmla="*/ 79 h 280"/>
                <a:gd name="T50" fmla="*/ 18 w 182"/>
                <a:gd name="T51" fmla="*/ 83 h 280"/>
                <a:gd name="T52" fmla="*/ 22 w 182"/>
                <a:gd name="T53" fmla="*/ 85 h 280"/>
                <a:gd name="T54" fmla="*/ 27 w 182"/>
                <a:gd name="T55" fmla="*/ 86 h 280"/>
                <a:gd name="T56" fmla="*/ 61 w 182"/>
                <a:gd name="T57" fmla="*/ 91 h 280"/>
                <a:gd name="T58" fmla="*/ 54 w 182"/>
                <a:gd name="T59" fmla="*/ 79 h 280"/>
                <a:gd name="T60" fmla="*/ 52 w 182"/>
                <a:gd name="T61" fmla="*/ 82 h 280"/>
                <a:gd name="T62" fmla="*/ 47 w 182"/>
                <a:gd name="T63" fmla="*/ 87 h 280"/>
                <a:gd name="T64" fmla="*/ 41 w 182"/>
                <a:gd name="T65" fmla="*/ 91 h 280"/>
                <a:gd name="T66" fmla="*/ 33 w 182"/>
                <a:gd name="T67" fmla="*/ 93 h 280"/>
                <a:gd name="T68" fmla="*/ 26 w 182"/>
                <a:gd name="T69" fmla="*/ 93 h 280"/>
                <a:gd name="T70" fmla="*/ 19 w 182"/>
                <a:gd name="T71" fmla="*/ 92 h 280"/>
                <a:gd name="T72" fmla="*/ 14 w 182"/>
                <a:gd name="T73" fmla="*/ 89 h 280"/>
                <a:gd name="T74" fmla="*/ 9 w 182"/>
                <a:gd name="T75" fmla="*/ 85 h 280"/>
                <a:gd name="T76" fmla="*/ 5 w 182"/>
                <a:gd name="T77" fmla="*/ 80 h 280"/>
                <a:gd name="T78" fmla="*/ 3 w 182"/>
                <a:gd name="T79" fmla="*/ 75 h 280"/>
                <a:gd name="T80" fmla="*/ 1 w 182"/>
                <a:gd name="T81" fmla="*/ 68 h 280"/>
                <a:gd name="T82" fmla="*/ 0 w 182"/>
                <a:gd name="T83" fmla="*/ 62 h 280"/>
                <a:gd name="T84" fmla="*/ 0 w 182"/>
                <a:gd name="T85" fmla="*/ 55 h 280"/>
                <a:gd name="T86" fmla="*/ 1 w 182"/>
                <a:gd name="T87" fmla="*/ 48 h 280"/>
                <a:gd name="T88" fmla="*/ 3 w 182"/>
                <a:gd name="T89" fmla="*/ 42 h 280"/>
                <a:gd name="T90" fmla="*/ 5 w 182"/>
                <a:gd name="T91" fmla="*/ 36 h 280"/>
                <a:gd name="T92" fmla="*/ 9 w 182"/>
                <a:gd name="T93" fmla="*/ 32 h 280"/>
                <a:gd name="T94" fmla="*/ 14 w 182"/>
                <a:gd name="T95" fmla="*/ 28 h 280"/>
                <a:gd name="T96" fmla="*/ 19 w 182"/>
                <a:gd name="T97" fmla="*/ 25 h 280"/>
                <a:gd name="T98" fmla="*/ 26 w 182"/>
                <a:gd name="T99" fmla="*/ 24 h 280"/>
                <a:gd name="T100" fmla="*/ 33 w 182"/>
                <a:gd name="T101" fmla="*/ 24 h 280"/>
                <a:gd name="T102" fmla="*/ 41 w 182"/>
                <a:gd name="T103" fmla="*/ 26 h 280"/>
                <a:gd name="T104" fmla="*/ 47 w 182"/>
                <a:gd name="T105" fmla="*/ 29 h 280"/>
                <a:gd name="T106" fmla="*/ 51 w 182"/>
                <a:gd name="T107" fmla="*/ 35 h 280"/>
                <a:gd name="T108" fmla="*/ 53 w 182"/>
                <a:gd name="T109" fmla="*/ 38 h 280"/>
                <a:gd name="T110" fmla="*/ 61 w 182"/>
                <a:gd name="T111" fmla="*/ 0 h 2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2" h="280">
                  <a:moveTo>
                    <a:pt x="88" y="260"/>
                  </a:moveTo>
                  <a:lnTo>
                    <a:pt x="98" y="259"/>
                  </a:lnTo>
                  <a:lnTo>
                    <a:pt x="107" y="258"/>
                  </a:lnTo>
                  <a:lnTo>
                    <a:pt x="114" y="256"/>
                  </a:lnTo>
                  <a:lnTo>
                    <a:pt x="121" y="253"/>
                  </a:lnTo>
                  <a:lnTo>
                    <a:pt x="127" y="249"/>
                  </a:lnTo>
                  <a:lnTo>
                    <a:pt x="133" y="244"/>
                  </a:lnTo>
                  <a:lnTo>
                    <a:pt x="138" y="239"/>
                  </a:lnTo>
                  <a:lnTo>
                    <a:pt x="142" y="233"/>
                  </a:lnTo>
                  <a:lnTo>
                    <a:pt x="147" y="227"/>
                  </a:lnTo>
                  <a:lnTo>
                    <a:pt x="150" y="220"/>
                  </a:lnTo>
                  <a:lnTo>
                    <a:pt x="152" y="213"/>
                  </a:lnTo>
                  <a:lnTo>
                    <a:pt x="154" y="206"/>
                  </a:lnTo>
                  <a:lnTo>
                    <a:pt x="158" y="191"/>
                  </a:lnTo>
                  <a:lnTo>
                    <a:pt x="159" y="175"/>
                  </a:lnTo>
                  <a:lnTo>
                    <a:pt x="158" y="160"/>
                  </a:lnTo>
                  <a:lnTo>
                    <a:pt x="154" y="145"/>
                  </a:lnTo>
                  <a:lnTo>
                    <a:pt x="152" y="137"/>
                  </a:lnTo>
                  <a:lnTo>
                    <a:pt x="150" y="131"/>
                  </a:lnTo>
                  <a:lnTo>
                    <a:pt x="147" y="124"/>
                  </a:lnTo>
                  <a:lnTo>
                    <a:pt x="142" y="118"/>
                  </a:lnTo>
                  <a:lnTo>
                    <a:pt x="138" y="112"/>
                  </a:lnTo>
                  <a:lnTo>
                    <a:pt x="133" y="107"/>
                  </a:lnTo>
                  <a:lnTo>
                    <a:pt x="127" y="102"/>
                  </a:lnTo>
                  <a:lnTo>
                    <a:pt x="121" y="98"/>
                  </a:lnTo>
                  <a:lnTo>
                    <a:pt x="114" y="95"/>
                  </a:lnTo>
                  <a:lnTo>
                    <a:pt x="107" y="93"/>
                  </a:lnTo>
                  <a:lnTo>
                    <a:pt x="98" y="91"/>
                  </a:lnTo>
                  <a:lnTo>
                    <a:pt x="88" y="91"/>
                  </a:lnTo>
                  <a:lnTo>
                    <a:pt x="80" y="91"/>
                  </a:lnTo>
                  <a:lnTo>
                    <a:pt x="72" y="93"/>
                  </a:lnTo>
                  <a:lnTo>
                    <a:pt x="66" y="95"/>
                  </a:lnTo>
                  <a:lnTo>
                    <a:pt x="59" y="98"/>
                  </a:lnTo>
                  <a:lnTo>
                    <a:pt x="53" y="102"/>
                  </a:lnTo>
                  <a:lnTo>
                    <a:pt x="47" y="107"/>
                  </a:lnTo>
                  <a:lnTo>
                    <a:pt x="43" y="112"/>
                  </a:lnTo>
                  <a:lnTo>
                    <a:pt x="39" y="118"/>
                  </a:lnTo>
                  <a:lnTo>
                    <a:pt x="35" y="124"/>
                  </a:lnTo>
                  <a:lnTo>
                    <a:pt x="32" y="131"/>
                  </a:lnTo>
                  <a:lnTo>
                    <a:pt x="29" y="137"/>
                  </a:lnTo>
                  <a:lnTo>
                    <a:pt x="27" y="145"/>
                  </a:lnTo>
                  <a:lnTo>
                    <a:pt x="25" y="160"/>
                  </a:lnTo>
                  <a:lnTo>
                    <a:pt x="24" y="175"/>
                  </a:lnTo>
                  <a:lnTo>
                    <a:pt x="25" y="191"/>
                  </a:lnTo>
                  <a:lnTo>
                    <a:pt x="27" y="206"/>
                  </a:lnTo>
                  <a:lnTo>
                    <a:pt x="29" y="213"/>
                  </a:lnTo>
                  <a:lnTo>
                    <a:pt x="32" y="220"/>
                  </a:lnTo>
                  <a:lnTo>
                    <a:pt x="35" y="227"/>
                  </a:lnTo>
                  <a:lnTo>
                    <a:pt x="39" y="233"/>
                  </a:lnTo>
                  <a:lnTo>
                    <a:pt x="43" y="239"/>
                  </a:lnTo>
                  <a:lnTo>
                    <a:pt x="47" y="244"/>
                  </a:lnTo>
                  <a:lnTo>
                    <a:pt x="53" y="249"/>
                  </a:lnTo>
                  <a:lnTo>
                    <a:pt x="59" y="253"/>
                  </a:lnTo>
                  <a:lnTo>
                    <a:pt x="66" y="256"/>
                  </a:lnTo>
                  <a:lnTo>
                    <a:pt x="72" y="258"/>
                  </a:lnTo>
                  <a:lnTo>
                    <a:pt x="80" y="259"/>
                  </a:lnTo>
                  <a:lnTo>
                    <a:pt x="88" y="260"/>
                  </a:lnTo>
                  <a:close/>
                  <a:moveTo>
                    <a:pt x="182" y="274"/>
                  </a:moveTo>
                  <a:lnTo>
                    <a:pt x="160" y="274"/>
                  </a:lnTo>
                  <a:lnTo>
                    <a:pt x="160" y="237"/>
                  </a:lnTo>
                  <a:lnTo>
                    <a:pt x="154" y="246"/>
                  </a:lnTo>
                  <a:lnTo>
                    <a:pt x="148" y="255"/>
                  </a:lnTo>
                  <a:lnTo>
                    <a:pt x="140" y="263"/>
                  </a:lnTo>
                  <a:lnTo>
                    <a:pt x="131" y="268"/>
                  </a:lnTo>
                  <a:lnTo>
                    <a:pt x="121" y="273"/>
                  </a:lnTo>
                  <a:lnTo>
                    <a:pt x="110" y="278"/>
                  </a:lnTo>
                  <a:lnTo>
                    <a:pt x="99" y="280"/>
                  </a:lnTo>
                  <a:lnTo>
                    <a:pt x="88" y="280"/>
                  </a:lnTo>
                  <a:lnTo>
                    <a:pt x="78" y="280"/>
                  </a:lnTo>
                  <a:lnTo>
                    <a:pt x="68" y="278"/>
                  </a:lnTo>
                  <a:lnTo>
                    <a:pt x="58" y="276"/>
                  </a:lnTo>
                  <a:lnTo>
                    <a:pt x="50" y="272"/>
                  </a:lnTo>
                  <a:lnTo>
                    <a:pt x="41" y="268"/>
                  </a:lnTo>
                  <a:lnTo>
                    <a:pt x="34" y="263"/>
                  </a:lnTo>
                  <a:lnTo>
                    <a:pt x="27" y="256"/>
                  </a:lnTo>
                  <a:lnTo>
                    <a:pt x="21" y="250"/>
                  </a:lnTo>
                  <a:lnTo>
                    <a:pt x="16" y="242"/>
                  </a:lnTo>
                  <a:lnTo>
                    <a:pt x="12" y="233"/>
                  </a:lnTo>
                  <a:lnTo>
                    <a:pt x="8" y="225"/>
                  </a:lnTo>
                  <a:lnTo>
                    <a:pt x="5" y="216"/>
                  </a:lnTo>
                  <a:lnTo>
                    <a:pt x="2" y="206"/>
                  </a:lnTo>
                  <a:lnTo>
                    <a:pt x="1" y="197"/>
                  </a:lnTo>
                  <a:lnTo>
                    <a:pt x="0" y="186"/>
                  </a:lnTo>
                  <a:lnTo>
                    <a:pt x="0" y="175"/>
                  </a:lnTo>
                  <a:lnTo>
                    <a:pt x="0" y="165"/>
                  </a:lnTo>
                  <a:lnTo>
                    <a:pt x="1" y="155"/>
                  </a:lnTo>
                  <a:lnTo>
                    <a:pt x="2" y="145"/>
                  </a:lnTo>
                  <a:lnTo>
                    <a:pt x="5" y="135"/>
                  </a:lnTo>
                  <a:lnTo>
                    <a:pt x="8" y="127"/>
                  </a:lnTo>
                  <a:lnTo>
                    <a:pt x="12" y="118"/>
                  </a:lnTo>
                  <a:lnTo>
                    <a:pt x="16" y="109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34" y="89"/>
                  </a:lnTo>
                  <a:lnTo>
                    <a:pt x="41" y="83"/>
                  </a:lnTo>
                  <a:lnTo>
                    <a:pt x="50" y="79"/>
                  </a:lnTo>
                  <a:lnTo>
                    <a:pt x="58" y="76"/>
                  </a:lnTo>
                  <a:lnTo>
                    <a:pt x="68" y="73"/>
                  </a:lnTo>
                  <a:lnTo>
                    <a:pt x="78" y="71"/>
                  </a:lnTo>
                  <a:lnTo>
                    <a:pt x="88" y="70"/>
                  </a:lnTo>
                  <a:lnTo>
                    <a:pt x="99" y="71"/>
                  </a:lnTo>
                  <a:lnTo>
                    <a:pt x="110" y="74"/>
                  </a:lnTo>
                  <a:lnTo>
                    <a:pt x="121" y="77"/>
                  </a:lnTo>
                  <a:lnTo>
                    <a:pt x="131" y="81"/>
                  </a:lnTo>
                  <a:lnTo>
                    <a:pt x="139" y="88"/>
                  </a:lnTo>
                  <a:lnTo>
                    <a:pt x="147" y="95"/>
                  </a:lnTo>
                  <a:lnTo>
                    <a:pt x="153" y="104"/>
                  </a:lnTo>
                  <a:lnTo>
                    <a:pt x="158" y="114"/>
                  </a:lnTo>
                  <a:lnTo>
                    <a:pt x="159" y="114"/>
                  </a:lnTo>
                  <a:lnTo>
                    <a:pt x="159" y="0"/>
                  </a:lnTo>
                  <a:lnTo>
                    <a:pt x="182" y="0"/>
                  </a:lnTo>
                  <a:lnTo>
                    <a:pt x="182" y="27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" name="Freeform 98"/>
            <p:cNvSpPr>
              <a:spLocks noEditPoints="1"/>
            </p:cNvSpPr>
            <p:nvPr userDrawn="1"/>
          </p:nvSpPr>
          <p:spPr bwMode="auto">
            <a:xfrm>
              <a:off x="4482" y="3814"/>
              <a:ext cx="72" cy="91"/>
            </a:xfrm>
            <a:custGeom>
              <a:avLst/>
              <a:gdLst>
                <a:gd name="T0" fmla="*/ 41 w 216"/>
                <a:gd name="T1" fmla="*/ 44 h 274"/>
                <a:gd name="T2" fmla="*/ 49 w 216"/>
                <a:gd name="T3" fmla="*/ 42 h 274"/>
                <a:gd name="T4" fmla="*/ 55 w 216"/>
                <a:gd name="T5" fmla="*/ 39 h 274"/>
                <a:gd name="T6" fmla="*/ 58 w 216"/>
                <a:gd name="T7" fmla="*/ 36 h 274"/>
                <a:gd name="T8" fmla="*/ 59 w 216"/>
                <a:gd name="T9" fmla="*/ 33 h 274"/>
                <a:gd name="T10" fmla="*/ 61 w 216"/>
                <a:gd name="T11" fmla="*/ 30 h 274"/>
                <a:gd name="T12" fmla="*/ 61 w 216"/>
                <a:gd name="T13" fmla="*/ 26 h 274"/>
                <a:gd name="T14" fmla="*/ 60 w 216"/>
                <a:gd name="T15" fmla="*/ 18 h 274"/>
                <a:gd name="T16" fmla="*/ 58 w 216"/>
                <a:gd name="T17" fmla="*/ 15 h 274"/>
                <a:gd name="T18" fmla="*/ 56 w 216"/>
                <a:gd name="T19" fmla="*/ 12 h 274"/>
                <a:gd name="T20" fmla="*/ 53 w 216"/>
                <a:gd name="T21" fmla="*/ 10 h 274"/>
                <a:gd name="T22" fmla="*/ 50 w 216"/>
                <a:gd name="T23" fmla="*/ 9 h 274"/>
                <a:gd name="T24" fmla="*/ 41 w 216"/>
                <a:gd name="T25" fmla="*/ 8 h 274"/>
                <a:gd name="T26" fmla="*/ 9 w 216"/>
                <a:gd name="T27" fmla="*/ 44 h 274"/>
                <a:gd name="T28" fmla="*/ 42 w 216"/>
                <a:gd name="T29" fmla="*/ 0 h 274"/>
                <a:gd name="T30" fmla="*/ 47 w 216"/>
                <a:gd name="T31" fmla="*/ 0 h 274"/>
                <a:gd name="T32" fmla="*/ 53 w 216"/>
                <a:gd name="T33" fmla="*/ 1 h 274"/>
                <a:gd name="T34" fmla="*/ 57 w 216"/>
                <a:gd name="T35" fmla="*/ 3 h 274"/>
                <a:gd name="T36" fmla="*/ 61 w 216"/>
                <a:gd name="T37" fmla="*/ 6 h 274"/>
                <a:gd name="T38" fmla="*/ 65 w 216"/>
                <a:gd name="T39" fmla="*/ 9 h 274"/>
                <a:gd name="T40" fmla="*/ 67 w 216"/>
                <a:gd name="T41" fmla="*/ 13 h 274"/>
                <a:gd name="T42" fmla="*/ 69 w 216"/>
                <a:gd name="T43" fmla="*/ 18 h 274"/>
                <a:gd name="T44" fmla="*/ 70 w 216"/>
                <a:gd name="T45" fmla="*/ 24 h 274"/>
                <a:gd name="T46" fmla="*/ 68 w 216"/>
                <a:gd name="T47" fmla="*/ 32 h 274"/>
                <a:gd name="T48" fmla="*/ 65 w 216"/>
                <a:gd name="T49" fmla="*/ 39 h 274"/>
                <a:gd name="T50" fmla="*/ 63 w 216"/>
                <a:gd name="T51" fmla="*/ 42 h 274"/>
                <a:gd name="T52" fmla="*/ 59 w 216"/>
                <a:gd name="T53" fmla="*/ 44 h 274"/>
                <a:gd name="T54" fmla="*/ 56 w 216"/>
                <a:gd name="T55" fmla="*/ 46 h 274"/>
                <a:gd name="T56" fmla="*/ 52 w 216"/>
                <a:gd name="T57" fmla="*/ 47 h 274"/>
                <a:gd name="T58" fmla="*/ 54 w 216"/>
                <a:gd name="T59" fmla="*/ 48 h 274"/>
                <a:gd name="T60" fmla="*/ 58 w 216"/>
                <a:gd name="T61" fmla="*/ 49 h 274"/>
                <a:gd name="T62" fmla="*/ 61 w 216"/>
                <a:gd name="T63" fmla="*/ 50 h 274"/>
                <a:gd name="T64" fmla="*/ 63 w 216"/>
                <a:gd name="T65" fmla="*/ 53 h 274"/>
                <a:gd name="T66" fmla="*/ 66 w 216"/>
                <a:gd name="T67" fmla="*/ 57 h 274"/>
                <a:gd name="T68" fmla="*/ 67 w 216"/>
                <a:gd name="T69" fmla="*/ 64 h 274"/>
                <a:gd name="T70" fmla="*/ 68 w 216"/>
                <a:gd name="T71" fmla="*/ 74 h 274"/>
                <a:gd name="T72" fmla="*/ 69 w 216"/>
                <a:gd name="T73" fmla="*/ 84 h 274"/>
                <a:gd name="T74" fmla="*/ 71 w 216"/>
                <a:gd name="T75" fmla="*/ 89 h 274"/>
                <a:gd name="T76" fmla="*/ 62 w 216"/>
                <a:gd name="T77" fmla="*/ 91 h 274"/>
                <a:gd name="T78" fmla="*/ 61 w 216"/>
                <a:gd name="T79" fmla="*/ 84 h 274"/>
                <a:gd name="T80" fmla="*/ 60 w 216"/>
                <a:gd name="T81" fmla="*/ 77 h 274"/>
                <a:gd name="T82" fmla="*/ 59 w 216"/>
                <a:gd name="T83" fmla="*/ 67 h 274"/>
                <a:gd name="T84" fmla="*/ 57 w 216"/>
                <a:gd name="T85" fmla="*/ 59 h 274"/>
                <a:gd name="T86" fmla="*/ 54 w 216"/>
                <a:gd name="T87" fmla="*/ 55 h 274"/>
                <a:gd name="T88" fmla="*/ 52 w 216"/>
                <a:gd name="T89" fmla="*/ 53 h 274"/>
                <a:gd name="T90" fmla="*/ 47 w 216"/>
                <a:gd name="T91" fmla="*/ 51 h 274"/>
                <a:gd name="T92" fmla="*/ 42 w 216"/>
                <a:gd name="T93" fmla="*/ 50 h 274"/>
                <a:gd name="T94" fmla="*/ 9 w 216"/>
                <a:gd name="T95" fmla="*/ 91 h 274"/>
                <a:gd name="T96" fmla="*/ 0 w 216"/>
                <a:gd name="T97" fmla="*/ 0 h 2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274">
                  <a:moveTo>
                    <a:pt x="26" y="131"/>
                  </a:moveTo>
                  <a:lnTo>
                    <a:pt x="123" y="131"/>
                  </a:lnTo>
                  <a:lnTo>
                    <a:pt x="135" y="130"/>
                  </a:lnTo>
                  <a:lnTo>
                    <a:pt x="146" y="127"/>
                  </a:lnTo>
                  <a:lnTo>
                    <a:pt x="157" y="122"/>
                  </a:lnTo>
                  <a:lnTo>
                    <a:pt x="165" y="117"/>
                  </a:lnTo>
                  <a:lnTo>
                    <a:pt x="169" y="112"/>
                  </a:lnTo>
                  <a:lnTo>
                    <a:pt x="173" y="108"/>
                  </a:lnTo>
                  <a:lnTo>
                    <a:pt x="175" y="104"/>
                  </a:lnTo>
                  <a:lnTo>
                    <a:pt x="178" y="100"/>
                  </a:lnTo>
                  <a:lnTo>
                    <a:pt x="180" y="94"/>
                  </a:lnTo>
                  <a:lnTo>
                    <a:pt x="182" y="89"/>
                  </a:lnTo>
                  <a:lnTo>
                    <a:pt x="183" y="83"/>
                  </a:lnTo>
                  <a:lnTo>
                    <a:pt x="183" y="77"/>
                  </a:lnTo>
                  <a:lnTo>
                    <a:pt x="182" y="65"/>
                  </a:lnTo>
                  <a:lnTo>
                    <a:pt x="179" y="54"/>
                  </a:lnTo>
                  <a:lnTo>
                    <a:pt x="177" y="50"/>
                  </a:lnTo>
                  <a:lnTo>
                    <a:pt x="174" y="44"/>
                  </a:lnTo>
                  <a:lnTo>
                    <a:pt x="172" y="41"/>
                  </a:lnTo>
                  <a:lnTo>
                    <a:pt x="169" y="37"/>
                  </a:lnTo>
                  <a:lnTo>
                    <a:pt x="164" y="34"/>
                  </a:lnTo>
                  <a:lnTo>
                    <a:pt x="160" y="30"/>
                  </a:lnTo>
                  <a:lnTo>
                    <a:pt x="155" y="28"/>
                  </a:lnTo>
                  <a:lnTo>
                    <a:pt x="149" y="26"/>
                  </a:lnTo>
                  <a:lnTo>
                    <a:pt x="137" y="24"/>
                  </a:lnTo>
                  <a:lnTo>
                    <a:pt x="123" y="23"/>
                  </a:lnTo>
                  <a:lnTo>
                    <a:pt x="26" y="23"/>
                  </a:lnTo>
                  <a:lnTo>
                    <a:pt x="26" y="131"/>
                  </a:lnTo>
                  <a:close/>
                  <a:moveTo>
                    <a:pt x="0" y="0"/>
                  </a:moveTo>
                  <a:lnTo>
                    <a:pt x="125" y="0"/>
                  </a:lnTo>
                  <a:lnTo>
                    <a:pt x="134" y="0"/>
                  </a:lnTo>
                  <a:lnTo>
                    <a:pt x="142" y="1"/>
                  </a:lnTo>
                  <a:lnTo>
                    <a:pt x="150" y="2"/>
                  </a:lnTo>
                  <a:lnTo>
                    <a:pt x="158" y="4"/>
                  </a:lnTo>
                  <a:lnTo>
                    <a:pt x="165" y="7"/>
                  </a:lnTo>
                  <a:lnTo>
                    <a:pt x="172" y="10"/>
                  </a:lnTo>
                  <a:lnTo>
                    <a:pt x="178" y="13"/>
                  </a:lnTo>
                  <a:lnTo>
                    <a:pt x="184" y="17"/>
                  </a:lnTo>
                  <a:lnTo>
                    <a:pt x="189" y="22"/>
                  </a:lnTo>
                  <a:lnTo>
                    <a:pt x="195" y="27"/>
                  </a:lnTo>
                  <a:lnTo>
                    <a:pt x="199" y="34"/>
                  </a:lnTo>
                  <a:lnTo>
                    <a:pt x="202" y="39"/>
                  </a:lnTo>
                  <a:lnTo>
                    <a:pt x="205" y="47"/>
                  </a:lnTo>
                  <a:lnTo>
                    <a:pt x="207" y="54"/>
                  </a:lnTo>
                  <a:lnTo>
                    <a:pt x="209" y="63"/>
                  </a:lnTo>
                  <a:lnTo>
                    <a:pt x="209" y="71"/>
                  </a:lnTo>
                  <a:lnTo>
                    <a:pt x="209" y="84"/>
                  </a:lnTo>
                  <a:lnTo>
                    <a:pt x="205" y="96"/>
                  </a:lnTo>
                  <a:lnTo>
                    <a:pt x="201" y="107"/>
                  </a:lnTo>
                  <a:lnTo>
                    <a:pt x="196" y="117"/>
                  </a:lnTo>
                  <a:lnTo>
                    <a:pt x="192" y="121"/>
                  </a:lnTo>
                  <a:lnTo>
                    <a:pt x="188" y="125"/>
                  </a:lnTo>
                  <a:lnTo>
                    <a:pt x="184" y="130"/>
                  </a:lnTo>
                  <a:lnTo>
                    <a:pt x="178" y="133"/>
                  </a:lnTo>
                  <a:lnTo>
                    <a:pt x="174" y="135"/>
                  </a:lnTo>
                  <a:lnTo>
                    <a:pt x="168" y="138"/>
                  </a:lnTo>
                  <a:lnTo>
                    <a:pt x="162" y="141"/>
                  </a:lnTo>
                  <a:lnTo>
                    <a:pt x="156" y="142"/>
                  </a:lnTo>
                  <a:lnTo>
                    <a:pt x="156" y="143"/>
                  </a:lnTo>
                  <a:lnTo>
                    <a:pt x="162" y="144"/>
                  </a:lnTo>
                  <a:lnTo>
                    <a:pt x="168" y="145"/>
                  </a:lnTo>
                  <a:lnTo>
                    <a:pt x="173" y="147"/>
                  </a:lnTo>
                  <a:lnTo>
                    <a:pt x="178" y="149"/>
                  </a:lnTo>
                  <a:lnTo>
                    <a:pt x="183" y="152"/>
                  </a:lnTo>
                  <a:lnTo>
                    <a:pt x="186" y="156"/>
                  </a:lnTo>
                  <a:lnTo>
                    <a:pt x="189" y="159"/>
                  </a:lnTo>
                  <a:lnTo>
                    <a:pt x="192" y="163"/>
                  </a:lnTo>
                  <a:lnTo>
                    <a:pt x="197" y="172"/>
                  </a:lnTo>
                  <a:lnTo>
                    <a:pt x="200" y="182"/>
                  </a:lnTo>
                  <a:lnTo>
                    <a:pt x="202" y="192"/>
                  </a:lnTo>
                  <a:lnTo>
                    <a:pt x="203" y="204"/>
                  </a:lnTo>
                  <a:lnTo>
                    <a:pt x="204" y="222"/>
                  </a:lnTo>
                  <a:lnTo>
                    <a:pt x="206" y="241"/>
                  </a:lnTo>
                  <a:lnTo>
                    <a:pt x="207" y="252"/>
                  </a:lnTo>
                  <a:lnTo>
                    <a:pt x="210" y="260"/>
                  </a:lnTo>
                  <a:lnTo>
                    <a:pt x="213" y="269"/>
                  </a:lnTo>
                  <a:lnTo>
                    <a:pt x="216" y="274"/>
                  </a:lnTo>
                  <a:lnTo>
                    <a:pt x="187" y="274"/>
                  </a:lnTo>
                  <a:lnTo>
                    <a:pt x="184" y="265"/>
                  </a:lnTo>
                  <a:lnTo>
                    <a:pt x="182" y="254"/>
                  </a:lnTo>
                  <a:lnTo>
                    <a:pt x="180" y="242"/>
                  </a:lnTo>
                  <a:lnTo>
                    <a:pt x="180" y="232"/>
                  </a:lnTo>
                  <a:lnTo>
                    <a:pt x="179" y="217"/>
                  </a:lnTo>
                  <a:lnTo>
                    <a:pt x="177" y="203"/>
                  </a:lnTo>
                  <a:lnTo>
                    <a:pt x="175" y="189"/>
                  </a:lnTo>
                  <a:lnTo>
                    <a:pt x="171" y="177"/>
                  </a:lnTo>
                  <a:lnTo>
                    <a:pt x="168" y="172"/>
                  </a:lnTo>
                  <a:lnTo>
                    <a:pt x="163" y="166"/>
                  </a:lnTo>
                  <a:lnTo>
                    <a:pt x="159" y="162"/>
                  </a:lnTo>
                  <a:lnTo>
                    <a:pt x="155" y="159"/>
                  </a:lnTo>
                  <a:lnTo>
                    <a:pt x="148" y="156"/>
                  </a:lnTo>
                  <a:lnTo>
                    <a:pt x="142" y="155"/>
                  </a:lnTo>
                  <a:lnTo>
                    <a:pt x="134" y="152"/>
                  </a:lnTo>
                  <a:lnTo>
                    <a:pt x="125" y="152"/>
                  </a:lnTo>
                  <a:lnTo>
                    <a:pt x="26" y="152"/>
                  </a:lnTo>
                  <a:lnTo>
                    <a:pt x="26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Freeform 99"/>
            <p:cNvSpPr>
              <a:spLocks noEditPoints="1"/>
            </p:cNvSpPr>
            <p:nvPr userDrawn="1"/>
          </p:nvSpPr>
          <p:spPr bwMode="auto">
            <a:xfrm>
              <a:off x="4562" y="3837"/>
              <a:ext cx="59" cy="70"/>
            </a:xfrm>
            <a:custGeom>
              <a:avLst/>
              <a:gdLst>
                <a:gd name="T0" fmla="*/ 50 w 177"/>
                <a:gd name="T1" fmla="*/ 26 h 210"/>
                <a:gd name="T2" fmla="*/ 49 w 177"/>
                <a:gd name="T3" fmla="*/ 20 h 210"/>
                <a:gd name="T4" fmla="*/ 46 w 177"/>
                <a:gd name="T5" fmla="*/ 16 h 210"/>
                <a:gd name="T6" fmla="*/ 44 w 177"/>
                <a:gd name="T7" fmla="*/ 13 h 210"/>
                <a:gd name="T8" fmla="*/ 41 w 177"/>
                <a:gd name="T9" fmla="*/ 10 h 210"/>
                <a:gd name="T10" fmla="*/ 37 w 177"/>
                <a:gd name="T11" fmla="*/ 8 h 210"/>
                <a:gd name="T12" fmla="*/ 32 w 177"/>
                <a:gd name="T13" fmla="*/ 7 h 210"/>
                <a:gd name="T14" fmla="*/ 28 w 177"/>
                <a:gd name="T15" fmla="*/ 7 h 210"/>
                <a:gd name="T16" fmla="*/ 23 w 177"/>
                <a:gd name="T17" fmla="*/ 8 h 210"/>
                <a:gd name="T18" fmla="*/ 19 w 177"/>
                <a:gd name="T19" fmla="*/ 10 h 210"/>
                <a:gd name="T20" fmla="*/ 16 w 177"/>
                <a:gd name="T21" fmla="*/ 13 h 210"/>
                <a:gd name="T22" fmla="*/ 12 w 177"/>
                <a:gd name="T23" fmla="*/ 18 h 210"/>
                <a:gd name="T24" fmla="*/ 9 w 177"/>
                <a:gd name="T25" fmla="*/ 26 h 210"/>
                <a:gd name="T26" fmla="*/ 51 w 177"/>
                <a:gd name="T27" fmla="*/ 31 h 210"/>
                <a:gd name="T28" fmla="*/ 9 w 177"/>
                <a:gd name="T29" fmla="*/ 42 h 210"/>
                <a:gd name="T30" fmla="*/ 10 w 177"/>
                <a:gd name="T31" fmla="*/ 49 h 210"/>
                <a:gd name="T32" fmla="*/ 12 w 177"/>
                <a:gd name="T33" fmla="*/ 53 h 210"/>
                <a:gd name="T34" fmla="*/ 15 w 177"/>
                <a:gd name="T35" fmla="*/ 57 h 210"/>
                <a:gd name="T36" fmla="*/ 18 w 177"/>
                <a:gd name="T37" fmla="*/ 60 h 210"/>
                <a:gd name="T38" fmla="*/ 22 w 177"/>
                <a:gd name="T39" fmla="*/ 62 h 210"/>
                <a:gd name="T40" fmla="*/ 27 w 177"/>
                <a:gd name="T41" fmla="*/ 63 h 210"/>
                <a:gd name="T42" fmla="*/ 34 w 177"/>
                <a:gd name="T43" fmla="*/ 63 h 210"/>
                <a:gd name="T44" fmla="*/ 41 w 177"/>
                <a:gd name="T45" fmla="*/ 61 h 210"/>
                <a:gd name="T46" fmla="*/ 46 w 177"/>
                <a:gd name="T47" fmla="*/ 56 h 210"/>
                <a:gd name="T48" fmla="*/ 50 w 177"/>
                <a:gd name="T49" fmla="*/ 50 h 210"/>
                <a:gd name="T50" fmla="*/ 59 w 177"/>
                <a:gd name="T51" fmla="*/ 47 h 210"/>
                <a:gd name="T52" fmla="*/ 55 w 177"/>
                <a:gd name="T53" fmla="*/ 57 h 210"/>
                <a:gd name="T54" fmla="*/ 53 w 177"/>
                <a:gd name="T55" fmla="*/ 61 h 210"/>
                <a:gd name="T56" fmla="*/ 49 w 177"/>
                <a:gd name="T57" fmla="*/ 64 h 210"/>
                <a:gd name="T58" fmla="*/ 46 w 177"/>
                <a:gd name="T59" fmla="*/ 67 h 210"/>
                <a:gd name="T60" fmla="*/ 41 w 177"/>
                <a:gd name="T61" fmla="*/ 69 h 210"/>
                <a:gd name="T62" fmla="*/ 36 w 177"/>
                <a:gd name="T63" fmla="*/ 70 h 210"/>
                <a:gd name="T64" fmla="*/ 30 w 177"/>
                <a:gd name="T65" fmla="*/ 70 h 210"/>
                <a:gd name="T66" fmla="*/ 23 w 177"/>
                <a:gd name="T67" fmla="*/ 69 h 210"/>
                <a:gd name="T68" fmla="*/ 17 w 177"/>
                <a:gd name="T69" fmla="*/ 67 h 210"/>
                <a:gd name="T70" fmla="*/ 11 w 177"/>
                <a:gd name="T71" fmla="*/ 64 h 210"/>
                <a:gd name="T72" fmla="*/ 7 w 177"/>
                <a:gd name="T73" fmla="*/ 60 h 210"/>
                <a:gd name="T74" fmla="*/ 4 w 177"/>
                <a:gd name="T75" fmla="*/ 54 h 210"/>
                <a:gd name="T76" fmla="*/ 2 w 177"/>
                <a:gd name="T77" fmla="*/ 49 h 210"/>
                <a:gd name="T78" fmla="*/ 1 w 177"/>
                <a:gd name="T79" fmla="*/ 42 h 210"/>
                <a:gd name="T80" fmla="*/ 0 w 177"/>
                <a:gd name="T81" fmla="*/ 35 h 210"/>
                <a:gd name="T82" fmla="*/ 1 w 177"/>
                <a:gd name="T83" fmla="*/ 29 h 210"/>
                <a:gd name="T84" fmla="*/ 2 w 177"/>
                <a:gd name="T85" fmla="*/ 22 h 210"/>
                <a:gd name="T86" fmla="*/ 4 w 177"/>
                <a:gd name="T87" fmla="*/ 16 h 210"/>
                <a:gd name="T88" fmla="*/ 7 w 177"/>
                <a:gd name="T89" fmla="*/ 11 h 210"/>
                <a:gd name="T90" fmla="*/ 11 w 177"/>
                <a:gd name="T91" fmla="*/ 7 h 210"/>
                <a:gd name="T92" fmla="*/ 17 w 177"/>
                <a:gd name="T93" fmla="*/ 3 h 210"/>
                <a:gd name="T94" fmla="*/ 23 w 177"/>
                <a:gd name="T95" fmla="*/ 1 h 210"/>
                <a:gd name="T96" fmla="*/ 30 w 177"/>
                <a:gd name="T97" fmla="*/ 0 h 210"/>
                <a:gd name="T98" fmla="*/ 37 w 177"/>
                <a:gd name="T99" fmla="*/ 1 h 210"/>
                <a:gd name="T100" fmla="*/ 44 w 177"/>
                <a:gd name="T101" fmla="*/ 3 h 210"/>
                <a:gd name="T102" fmla="*/ 49 w 177"/>
                <a:gd name="T103" fmla="*/ 7 h 210"/>
                <a:gd name="T104" fmla="*/ 53 w 177"/>
                <a:gd name="T105" fmla="*/ 12 h 210"/>
                <a:gd name="T106" fmla="*/ 56 w 177"/>
                <a:gd name="T107" fmla="*/ 17 h 210"/>
                <a:gd name="T108" fmla="*/ 58 w 177"/>
                <a:gd name="T109" fmla="*/ 24 h 210"/>
                <a:gd name="T110" fmla="*/ 59 w 177"/>
                <a:gd name="T111" fmla="*/ 30 h 210"/>
                <a:gd name="T112" fmla="*/ 59 w 177"/>
                <a:gd name="T113" fmla="*/ 37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3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6" y="59"/>
                  </a:lnTo>
                  <a:lnTo>
                    <a:pt x="143" y="53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2" y="38"/>
                  </a:lnTo>
                  <a:lnTo>
                    <a:pt x="126" y="34"/>
                  </a:lnTo>
                  <a:lnTo>
                    <a:pt x="122" y="30"/>
                  </a:lnTo>
                  <a:lnTo>
                    <a:pt x="117" y="27"/>
                  </a:lnTo>
                  <a:lnTo>
                    <a:pt x="110" y="24"/>
                  </a:lnTo>
                  <a:lnTo>
                    <a:pt x="104" y="22"/>
                  </a:lnTo>
                  <a:lnTo>
                    <a:pt x="97" y="21"/>
                  </a:lnTo>
                  <a:lnTo>
                    <a:pt x="90" y="21"/>
                  </a:lnTo>
                  <a:lnTo>
                    <a:pt x="83" y="21"/>
                  </a:lnTo>
                  <a:lnTo>
                    <a:pt x="76" y="22"/>
                  </a:lnTo>
                  <a:lnTo>
                    <a:pt x="69" y="24"/>
                  </a:lnTo>
                  <a:lnTo>
                    <a:pt x="64" y="27"/>
                  </a:lnTo>
                  <a:lnTo>
                    <a:pt x="58" y="30"/>
                  </a:lnTo>
                  <a:lnTo>
                    <a:pt x="53" y="34"/>
                  </a:lnTo>
                  <a:lnTo>
                    <a:pt x="49" y="38"/>
                  </a:lnTo>
                  <a:lnTo>
                    <a:pt x="44" y="42"/>
                  </a:lnTo>
                  <a:lnTo>
                    <a:pt x="37" y="53"/>
                  </a:lnTo>
                  <a:lnTo>
                    <a:pt x="31" y="65"/>
                  </a:lnTo>
                  <a:lnTo>
                    <a:pt x="27" y="78"/>
                  </a:lnTo>
                  <a:lnTo>
                    <a:pt x="25" y="92"/>
                  </a:lnTo>
                  <a:lnTo>
                    <a:pt x="153" y="92"/>
                  </a:lnTo>
                  <a:close/>
                  <a:moveTo>
                    <a:pt x="25" y="112"/>
                  </a:moveTo>
                  <a:lnTo>
                    <a:pt x="26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7" y="158"/>
                  </a:lnTo>
                  <a:lnTo>
                    <a:pt x="40" y="165"/>
                  </a:lnTo>
                  <a:lnTo>
                    <a:pt x="44" y="170"/>
                  </a:lnTo>
                  <a:lnTo>
                    <a:pt x="49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7" y="186"/>
                  </a:lnTo>
                  <a:lnTo>
                    <a:pt x="75" y="188"/>
                  </a:lnTo>
                  <a:lnTo>
                    <a:pt x="82" y="189"/>
                  </a:lnTo>
                  <a:lnTo>
                    <a:pt x="90" y="190"/>
                  </a:lnTo>
                  <a:lnTo>
                    <a:pt x="103" y="189"/>
                  </a:lnTo>
                  <a:lnTo>
                    <a:pt x="113" y="186"/>
                  </a:lnTo>
                  <a:lnTo>
                    <a:pt x="123" y="182"/>
                  </a:lnTo>
                  <a:lnTo>
                    <a:pt x="132" y="176"/>
                  </a:lnTo>
                  <a:lnTo>
                    <a:pt x="138" y="169"/>
                  </a:lnTo>
                  <a:lnTo>
                    <a:pt x="145" y="160"/>
                  </a:lnTo>
                  <a:lnTo>
                    <a:pt x="149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2" y="155"/>
                  </a:lnTo>
                  <a:lnTo>
                    <a:pt x="165" y="170"/>
                  </a:lnTo>
                  <a:lnTo>
                    <a:pt x="162" y="175"/>
                  </a:lnTo>
                  <a:lnTo>
                    <a:pt x="158" y="182"/>
                  </a:lnTo>
                  <a:lnTo>
                    <a:pt x="153" y="187"/>
                  </a:lnTo>
                  <a:lnTo>
                    <a:pt x="148" y="192"/>
                  </a:lnTo>
                  <a:lnTo>
                    <a:pt x="143" y="196"/>
                  </a:lnTo>
                  <a:lnTo>
                    <a:pt x="137" y="200"/>
                  </a:lnTo>
                  <a:lnTo>
                    <a:pt x="131" y="203"/>
                  </a:lnTo>
                  <a:lnTo>
                    <a:pt x="123" y="206"/>
                  </a:lnTo>
                  <a:lnTo>
                    <a:pt x="116" y="208"/>
                  </a:lnTo>
                  <a:lnTo>
                    <a:pt x="108" y="209"/>
                  </a:lnTo>
                  <a:lnTo>
                    <a:pt x="99" y="210"/>
                  </a:lnTo>
                  <a:lnTo>
                    <a:pt x="90" y="210"/>
                  </a:lnTo>
                  <a:lnTo>
                    <a:pt x="79" y="210"/>
                  </a:lnTo>
                  <a:lnTo>
                    <a:pt x="68" y="208"/>
                  </a:lnTo>
                  <a:lnTo>
                    <a:pt x="58" y="206"/>
                  </a:lnTo>
                  <a:lnTo>
                    <a:pt x="50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2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9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9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2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50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90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9" y="35"/>
                  </a:lnTo>
                  <a:lnTo>
                    <a:pt x="163" y="44"/>
                  </a:lnTo>
                  <a:lnTo>
                    <a:pt x="167" y="52"/>
                  </a:lnTo>
                  <a:lnTo>
                    <a:pt x="171" y="62"/>
                  </a:lnTo>
                  <a:lnTo>
                    <a:pt x="174" y="71"/>
                  </a:lnTo>
                  <a:lnTo>
                    <a:pt x="175" y="81"/>
                  </a:lnTo>
                  <a:lnTo>
                    <a:pt x="177" y="91"/>
                  </a:lnTo>
                  <a:lnTo>
                    <a:pt x="177" y="102"/>
                  </a:lnTo>
                  <a:lnTo>
                    <a:pt x="177" y="112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" name="Freeform 100"/>
            <p:cNvSpPr>
              <a:spLocks noEditPoints="1"/>
            </p:cNvSpPr>
            <p:nvPr userDrawn="1"/>
          </p:nvSpPr>
          <p:spPr bwMode="auto">
            <a:xfrm>
              <a:off x="4632" y="3837"/>
              <a:ext cx="61" cy="93"/>
            </a:xfrm>
            <a:custGeom>
              <a:avLst/>
              <a:gdLst>
                <a:gd name="T0" fmla="*/ 28 w 183"/>
                <a:gd name="T1" fmla="*/ 7 h 278"/>
                <a:gd name="T2" fmla="*/ 23 w 183"/>
                <a:gd name="T3" fmla="*/ 8 h 278"/>
                <a:gd name="T4" fmla="*/ 18 w 183"/>
                <a:gd name="T5" fmla="*/ 11 h 278"/>
                <a:gd name="T6" fmla="*/ 14 w 183"/>
                <a:gd name="T7" fmla="*/ 13 h 278"/>
                <a:gd name="T8" fmla="*/ 12 w 183"/>
                <a:gd name="T9" fmla="*/ 17 h 278"/>
                <a:gd name="T10" fmla="*/ 10 w 183"/>
                <a:gd name="T11" fmla="*/ 22 h 278"/>
                <a:gd name="T12" fmla="*/ 8 w 183"/>
                <a:gd name="T13" fmla="*/ 30 h 278"/>
                <a:gd name="T14" fmla="*/ 8 w 183"/>
                <a:gd name="T15" fmla="*/ 40 h 278"/>
                <a:gd name="T16" fmla="*/ 10 w 183"/>
                <a:gd name="T17" fmla="*/ 48 h 278"/>
                <a:gd name="T18" fmla="*/ 12 w 183"/>
                <a:gd name="T19" fmla="*/ 53 h 278"/>
                <a:gd name="T20" fmla="*/ 15 w 183"/>
                <a:gd name="T21" fmla="*/ 57 h 278"/>
                <a:gd name="T22" fmla="*/ 18 w 183"/>
                <a:gd name="T23" fmla="*/ 60 h 278"/>
                <a:gd name="T24" fmla="*/ 23 w 183"/>
                <a:gd name="T25" fmla="*/ 62 h 278"/>
                <a:gd name="T26" fmla="*/ 28 w 183"/>
                <a:gd name="T27" fmla="*/ 63 h 278"/>
                <a:gd name="T28" fmla="*/ 34 w 183"/>
                <a:gd name="T29" fmla="*/ 63 h 278"/>
                <a:gd name="T30" fmla="*/ 39 w 183"/>
                <a:gd name="T31" fmla="*/ 62 h 278"/>
                <a:gd name="T32" fmla="*/ 43 w 183"/>
                <a:gd name="T33" fmla="*/ 60 h 278"/>
                <a:gd name="T34" fmla="*/ 46 w 183"/>
                <a:gd name="T35" fmla="*/ 57 h 278"/>
                <a:gd name="T36" fmla="*/ 49 w 183"/>
                <a:gd name="T37" fmla="*/ 53 h 278"/>
                <a:gd name="T38" fmla="*/ 51 w 183"/>
                <a:gd name="T39" fmla="*/ 48 h 278"/>
                <a:gd name="T40" fmla="*/ 53 w 183"/>
                <a:gd name="T41" fmla="*/ 40 h 278"/>
                <a:gd name="T42" fmla="*/ 53 w 183"/>
                <a:gd name="T43" fmla="*/ 30 h 278"/>
                <a:gd name="T44" fmla="*/ 51 w 183"/>
                <a:gd name="T45" fmla="*/ 22 h 278"/>
                <a:gd name="T46" fmla="*/ 49 w 183"/>
                <a:gd name="T47" fmla="*/ 18 h 278"/>
                <a:gd name="T48" fmla="*/ 46 w 183"/>
                <a:gd name="T49" fmla="*/ 14 h 278"/>
                <a:gd name="T50" fmla="*/ 43 w 183"/>
                <a:gd name="T51" fmla="*/ 11 h 278"/>
                <a:gd name="T52" fmla="*/ 39 w 183"/>
                <a:gd name="T53" fmla="*/ 8 h 278"/>
                <a:gd name="T54" fmla="*/ 34 w 183"/>
                <a:gd name="T55" fmla="*/ 7 h 278"/>
                <a:gd name="T56" fmla="*/ 0 w 183"/>
                <a:gd name="T57" fmla="*/ 2 h 278"/>
                <a:gd name="T58" fmla="*/ 7 w 183"/>
                <a:gd name="T59" fmla="*/ 15 h 278"/>
                <a:gd name="T60" fmla="*/ 9 w 183"/>
                <a:gd name="T61" fmla="*/ 11 h 278"/>
                <a:gd name="T62" fmla="*/ 14 w 183"/>
                <a:gd name="T63" fmla="*/ 6 h 278"/>
                <a:gd name="T64" fmla="*/ 20 w 183"/>
                <a:gd name="T65" fmla="*/ 2 h 278"/>
                <a:gd name="T66" fmla="*/ 27 w 183"/>
                <a:gd name="T67" fmla="*/ 0 h 278"/>
                <a:gd name="T68" fmla="*/ 35 w 183"/>
                <a:gd name="T69" fmla="*/ 0 h 278"/>
                <a:gd name="T70" fmla="*/ 42 w 183"/>
                <a:gd name="T71" fmla="*/ 2 h 278"/>
                <a:gd name="T72" fmla="*/ 47 w 183"/>
                <a:gd name="T73" fmla="*/ 4 h 278"/>
                <a:gd name="T74" fmla="*/ 52 w 183"/>
                <a:gd name="T75" fmla="*/ 8 h 278"/>
                <a:gd name="T76" fmla="*/ 55 w 183"/>
                <a:gd name="T77" fmla="*/ 13 h 278"/>
                <a:gd name="T78" fmla="*/ 58 w 183"/>
                <a:gd name="T79" fmla="*/ 19 h 278"/>
                <a:gd name="T80" fmla="*/ 60 w 183"/>
                <a:gd name="T81" fmla="*/ 25 h 278"/>
                <a:gd name="T82" fmla="*/ 61 w 183"/>
                <a:gd name="T83" fmla="*/ 32 h 278"/>
                <a:gd name="T84" fmla="*/ 61 w 183"/>
                <a:gd name="T85" fmla="*/ 39 h 278"/>
                <a:gd name="T86" fmla="*/ 60 w 183"/>
                <a:gd name="T87" fmla="*/ 45 h 278"/>
                <a:gd name="T88" fmla="*/ 58 w 183"/>
                <a:gd name="T89" fmla="*/ 52 h 278"/>
                <a:gd name="T90" fmla="*/ 55 w 183"/>
                <a:gd name="T91" fmla="*/ 58 h 278"/>
                <a:gd name="T92" fmla="*/ 52 w 183"/>
                <a:gd name="T93" fmla="*/ 62 h 278"/>
                <a:gd name="T94" fmla="*/ 47 w 183"/>
                <a:gd name="T95" fmla="*/ 66 h 278"/>
                <a:gd name="T96" fmla="*/ 42 w 183"/>
                <a:gd name="T97" fmla="*/ 69 h 278"/>
                <a:gd name="T98" fmla="*/ 35 w 183"/>
                <a:gd name="T99" fmla="*/ 70 h 278"/>
                <a:gd name="T100" fmla="*/ 28 w 183"/>
                <a:gd name="T101" fmla="*/ 70 h 278"/>
                <a:gd name="T102" fmla="*/ 21 w 183"/>
                <a:gd name="T103" fmla="*/ 68 h 278"/>
                <a:gd name="T104" fmla="*/ 15 w 183"/>
                <a:gd name="T105" fmla="*/ 65 h 278"/>
                <a:gd name="T106" fmla="*/ 10 w 183"/>
                <a:gd name="T107" fmla="*/ 59 h 278"/>
                <a:gd name="T108" fmla="*/ 8 w 183"/>
                <a:gd name="T109" fmla="*/ 56 h 278"/>
                <a:gd name="T110" fmla="*/ 0 w 183"/>
                <a:gd name="T111" fmla="*/ 93 h 2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3" h="278">
                  <a:moveTo>
                    <a:pt x="94" y="21"/>
                  </a:moveTo>
                  <a:lnTo>
                    <a:pt x="84" y="21"/>
                  </a:lnTo>
                  <a:lnTo>
                    <a:pt x="75" y="23"/>
                  </a:lnTo>
                  <a:lnTo>
                    <a:pt x="68" y="25"/>
                  </a:lnTo>
                  <a:lnTo>
                    <a:pt x="60" y="27"/>
                  </a:lnTo>
                  <a:lnTo>
                    <a:pt x="54" y="32"/>
                  </a:lnTo>
                  <a:lnTo>
                    <a:pt x="48" y="36"/>
                  </a:lnTo>
                  <a:lnTo>
                    <a:pt x="43" y="40"/>
                  </a:lnTo>
                  <a:lnTo>
                    <a:pt x="38" y="47"/>
                  </a:lnTo>
                  <a:lnTo>
                    <a:pt x="35" y="52"/>
                  </a:lnTo>
                  <a:lnTo>
                    <a:pt x="32" y="59"/>
                  </a:lnTo>
                  <a:lnTo>
                    <a:pt x="30" y="66"/>
                  </a:lnTo>
                  <a:lnTo>
                    <a:pt x="28" y="74"/>
                  </a:lnTo>
                  <a:lnTo>
                    <a:pt x="24" y="89"/>
                  </a:lnTo>
                  <a:lnTo>
                    <a:pt x="24" y="105"/>
                  </a:lnTo>
                  <a:lnTo>
                    <a:pt x="24" y="121"/>
                  </a:lnTo>
                  <a:lnTo>
                    <a:pt x="28" y="136"/>
                  </a:lnTo>
                  <a:lnTo>
                    <a:pt x="30" y="143"/>
                  </a:lnTo>
                  <a:lnTo>
                    <a:pt x="33" y="150"/>
                  </a:lnTo>
                  <a:lnTo>
                    <a:pt x="36" y="157"/>
                  </a:lnTo>
                  <a:lnTo>
                    <a:pt x="39" y="163"/>
                  </a:lnTo>
                  <a:lnTo>
                    <a:pt x="44" y="169"/>
                  </a:lnTo>
                  <a:lnTo>
                    <a:pt x="49" y="174"/>
                  </a:lnTo>
                  <a:lnTo>
                    <a:pt x="55" y="179"/>
                  </a:lnTo>
                  <a:lnTo>
                    <a:pt x="61" y="183"/>
                  </a:lnTo>
                  <a:lnTo>
                    <a:pt x="69" y="186"/>
                  </a:lnTo>
                  <a:lnTo>
                    <a:pt x="76" y="188"/>
                  </a:lnTo>
                  <a:lnTo>
                    <a:pt x="85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7" y="186"/>
                  </a:lnTo>
                  <a:lnTo>
                    <a:pt x="124" y="183"/>
                  </a:lnTo>
                  <a:lnTo>
                    <a:pt x="129" y="179"/>
                  </a:lnTo>
                  <a:lnTo>
                    <a:pt x="135" y="174"/>
                  </a:lnTo>
                  <a:lnTo>
                    <a:pt x="139" y="169"/>
                  </a:lnTo>
                  <a:lnTo>
                    <a:pt x="143" y="163"/>
                  </a:lnTo>
                  <a:lnTo>
                    <a:pt x="148" y="157"/>
                  </a:lnTo>
                  <a:lnTo>
                    <a:pt x="151" y="150"/>
                  </a:lnTo>
                  <a:lnTo>
                    <a:pt x="153" y="143"/>
                  </a:lnTo>
                  <a:lnTo>
                    <a:pt x="155" y="136"/>
                  </a:lnTo>
                  <a:lnTo>
                    <a:pt x="158" y="121"/>
                  </a:lnTo>
                  <a:lnTo>
                    <a:pt x="158" y="105"/>
                  </a:lnTo>
                  <a:lnTo>
                    <a:pt x="158" y="90"/>
                  </a:lnTo>
                  <a:lnTo>
                    <a:pt x="155" y="75"/>
                  </a:lnTo>
                  <a:lnTo>
                    <a:pt x="153" y="67"/>
                  </a:lnTo>
                  <a:lnTo>
                    <a:pt x="151" y="61"/>
                  </a:lnTo>
                  <a:lnTo>
                    <a:pt x="148" y="54"/>
                  </a:lnTo>
                  <a:lnTo>
                    <a:pt x="143" y="48"/>
                  </a:lnTo>
                  <a:lnTo>
                    <a:pt x="139" y="42"/>
                  </a:lnTo>
                  <a:lnTo>
                    <a:pt x="135" y="37"/>
                  </a:lnTo>
                  <a:lnTo>
                    <a:pt x="129" y="33"/>
                  </a:lnTo>
                  <a:lnTo>
                    <a:pt x="124" y="28"/>
                  </a:lnTo>
                  <a:lnTo>
                    <a:pt x="117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close/>
                  <a:moveTo>
                    <a:pt x="0" y="6"/>
                  </a:moveTo>
                  <a:lnTo>
                    <a:pt x="22" y="6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8" y="34"/>
                  </a:lnTo>
                  <a:lnTo>
                    <a:pt x="34" y="25"/>
                  </a:lnTo>
                  <a:lnTo>
                    <a:pt x="42" y="19"/>
                  </a:lnTo>
                  <a:lnTo>
                    <a:pt x="50" y="12"/>
                  </a:lnTo>
                  <a:lnTo>
                    <a:pt x="60" y="7"/>
                  </a:lnTo>
                  <a:lnTo>
                    <a:pt x="71" y="4"/>
                  </a:lnTo>
                  <a:lnTo>
                    <a:pt x="82" y="1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3" y="9"/>
                  </a:lnTo>
                  <a:lnTo>
                    <a:pt x="141" y="13"/>
                  </a:lnTo>
                  <a:lnTo>
                    <a:pt x="149" y="19"/>
                  </a:lnTo>
                  <a:lnTo>
                    <a:pt x="155" y="25"/>
                  </a:lnTo>
                  <a:lnTo>
                    <a:pt x="160" y="32"/>
                  </a:lnTo>
                  <a:lnTo>
                    <a:pt x="166" y="39"/>
                  </a:lnTo>
                  <a:lnTo>
                    <a:pt x="170" y="48"/>
                  </a:lnTo>
                  <a:lnTo>
                    <a:pt x="175" y="57"/>
                  </a:lnTo>
                  <a:lnTo>
                    <a:pt x="178" y="65"/>
                  </a:lnTo>
                  <a:lnTo>
                    <a:pt x="180" y="75"/>
                  </a:lnTo>
                  <a:lnTo>
                    <a:pt x="181" y="85"/>
                  </a:lnTo>
                  <a:lnTo>
                    <a:pt x="182" y="95"/>
                  </a:lnTo>
                  <a:lnTo>
                    <a:pt x="183" y="105"/>
                  </a:lnTo>
                  <a:lnTo>
                    <a:pt x="182" y="116"/>
                  </a:lnTo>
                  <a:lnTo>
                    <a:pt x="181" y="127"/>
                  </a:lnTo>
                  <a:lnTo>
                    <a:pt x="180" y="136"/>
                  </a:lnTo>
                  <a:lnTo>
                    <a:pt x="178" y="146"/>
                  </a:lnTo>
                  <a:lnTo>
                    <a:pt x="175" y="155"/>
                  </a:lnTo>
                  <a:lnTo>
                    <a:pt x="170" y="163"/>
                  </a:lnTo>
                  <a:lnTo>
                    <a:pt x="166" y="172"/>
                  </a:lnTo>
                  <a:lnTo>
                    <a:pt x="160" y="180"/>
                  </a:lnTo>
                  <a:lnTo>
                    <a:pt x="155" y="186"/>
                  </a:lnTo>
                  <a:lnTo>
                    <a:pt x="149" y="193"/>
                  </a:lnTo>
                  <a:lnTo>
                    <a:pt x="141" y="198"/>
                  </a:lnTo>
                  <a:lnTo>
                    <a:pt x="133" y="202"/>
                  </a:lnTo>
                  <a:lnTo>
                    <a:pt x="125" y="206"/>
                  </a:lnTo>
                  <a:lnTo>
                    <a:pt x="115" y="208"/>
                  </a:lnTo>
                  <a:lnTo>
                    <a:pt x="104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2" y="208"/>
                  </a:lnTo>
                  <a:lnTo>
                    <a:pt x="62" y="204"/>
                  </a:lnTo>
                  <a:lnTo>
                    <a:pt x="52" y="199"/>
                  </a:lnTo>
                  <a:lnTo>
                    <a:pt x="44" y="194"/>
                  </a:lnTo>
                  <a:lnTo>
                    <a:pt x="36" y="186"/>
                  </a:lnTo>
                  <a:lnTo>
                    <a:pt x="30" y="177"/>
                  </a:lnTo>
                  <a:lnTo>
                    <a:pt x="24" y="167"/>
                  </a:lnTo>
                  <a:lnTo>
                    <a:pt x="24" y="278"/>
                  </a:lnTo>
                  <a:lnTo>
                    <a:pt x="0" y="27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Freeform 101"/>
            <p:cNvSpPr>
              <a:spLocks/>
            </p:cNvSpPr>
            <p:nvPr userDrawn="1"/>
          </p:nvSpPr>
          <p:spPr bwMode="auto">
            <a:xfrm>
              <a:off x="4705" y="3839"/>
              <a:ext cx="54" cy="69"/>
            </a:xfrm>
            <a:custGeom>
              <a:avLst/>
              <a:gdLst>
                <a:gd name="T0" fmla="*/ 54 w 161"/>
                <a:gd name="T1" fmla="*/ 67 h 205"/>
                <a:gd name="T2" fmla="*/ 47 w 161"/>
                <a:gd name="T3" fmla="*/ 67 h 205"/>
                <a:gd name="T4" fmla="*/ 47 w 161"/>
                <a:gd name="T5" fmla="*/ 55 h 205"/>
                <a:gd name="T6" fmla="*/ 46 w 161"/>
                <a:gd name="T7" fmla="*/ 55 h 205"/>
                <a:gd name="T8" fmla="*/ 45 w 161"/>
                <a:gd name="T9" fmla="*/ 58 h 205"/>
                <a:gd name="T10" fmla="*/ 42 w 161"/>
                <a:gd name="T11" fmla="*/ 61 h 205"/>
                <a:gd name="T12" fmla="*/ 40 w 161"/>
                <a:gd name="T13" fmla="*/ 63 h 205"/>
                <a:gd name="T14" fmla="*/ 37 w 161"/>
                <a:gd name="T15" fmla="*/ 65 h 205"/>
                <a:gd name="T16" fmla="*/ 34 w 161"/>
                <a:gd name="T17" fmla="*/ 67 h 205"/>
                <a:gd name="T18" fmla="*/ 31 w 161"/>
                <a:gd name="T19" fmla="*/ 68 h 205"/>
                <a:gd name="T20" fmla="*/ 27 w 161"/>
                <a:gd name="T21" fmla="*/ 69 h 205"/>
                <a:gd name="T22" fmla="*/ 23 w 161"/>
                <a:gd name="T23" fmla="*/ 69 h 205"/>
                <a:gd name="T24" fmla="*/ 20 w 161"/>
                <a:gd name="T25" fmla="*/ 69 h 205"/>
                <a:gd name="T26" fmla="*/ 17 w 161"/>
                <a:gd name="T27" fmla="*/ 68 h 205"/>
                <a:gd name="T28" fmla="*/ 15 w 161"/>
                <a:gd name="T29" fmla="*/ 68 h 205"/>
                <a:gd name="T30" fmla="*/ 13 w 161"/>
                <a:gd name="T31" fmla="*/ 67 h 205"/>
                <a:gd name="T32" fmla="*/ 10 w 161"/>
                <a:gd name="T33" fmla="*/ 66 h 205"/>
                <a:gd name="T34" fmla="*/ 9 w 161"/>
                <a:gd name="T35" fmla="*/ 65 h 205"/>
                <a:gd name="T36" fmla="*/ 7 w 161"/>
                <a:gd name="T37" fmla="*/ 64 h 205"/>
                <a:gd name="T38" fmla="*/ 5 w 161"/>
                <a:gd name="T39" fmla="*/ 62 h 205"/>
                <a:gd name="T40" fmla="*/ 4 w 161"/>
                <a:gd name="T41" fmla="*/ 60 h 205"/>
                <a:gd name="T42" fmla="*/ 3 w 161"/>
                <a:gd name="T43" fmla="*/ 59 h 205"/>
                <a:gd name="T44" fmla="*/ 2 w 161"/>
                <a:gd name="T45" fmla="*/ 56 h 205"/>
                <a:gd name="T46" fmla="*/ 1 w 161"/>
                <a:gd name="T47" fmla="*/ 54 h 205"/>
                <a:gd name="T48" fmla="*/ 0 w 161"/>
                <a:gd name="T49" fmla="*/ 49 h 205"/>
                <a:gd name="T50" fmla="*/ 0 w 161"/>
                <a:gd name="T51" fmla="*/ 43 h 205"/>
                <a:gd name="T52" fmla="*/ 0 w 161"/>
                <a:gd name="T53" fmla="*/ 0 h 205"/>
                <a:gd name="T54" fmla="*/ 8 w 161"/>
                <a:gd name="T55" fmla="*/ 0 h 205"/>
                <a:gd name="T56" fmla="*/ 8 w 161"/>
                <a:gd name="T57" fmla="*/ 43 h 205"/>
                <a:gd name="T58" fmla="*/ 8 w 161"/>
                <a:gd name="T59" fmla="*/ 48 h 205"/>
                <a:gd name="T60" fmla="*/ 9 w 161"/>
                <a:gd name="T61" fmla="*/ 51 h 205"/>
                <a:gd name="T62" fmla="*/ 10 w 161"/>
                <a:gd name="T63" fmla="*/ 54 h 205"/>
                <a:gd name="T64" fmla="*/ 10 w 161"/>
                <a:gd name="T65" fmla="*/ 55 h 205"/>
                <a:gd name="T66" fmla="*/ 11 w 161"/>
                <a:gd name="T67" fmla="*/ 56 h 205"/>
                <a:gd name="T68" fmla="*/ 12 w 161"/>
                <a:gd name="T69" fmla="*/ 57 h 205"/>
                <a:gd name="T70" fmla="*/ 13 w 161"/>
                <a:gd name="T71" fmla="*/ 59 h 205"/>
                <a:gd name="T72" fmla="*/ 15 w 161"/>
                <a:gd name="T73" fmla="*/ 59 h 205"/>
                <a:gd name="T74" fmla="*/ 16 w 161"/>
                <a:gd name="T75" fmla="*/ 60 h 205"/>
                <a:gd name="T76" fmla="*/ 18 w 161"/>
                <a:gd name="T77" fmla="*/ 61 h 205"/>
                <a:gd name="T78" fmla="*/ 21 w 161"/>
                <a:gd name="T79" fmla="*/ 62 h 205"/>
                <a:gd name="T80" fmla="*/ 26 w 161"/>
                <a:gd name="T81" fmla="*/ 62 h 205"/>
                <a:gd name="T82" fmla="*/ 29 w 161"/>
                <a:gd name="T83" fmla="*/ 62 h 205"/>
                <a:gd name="T84" fmla="*/ 31 w 161"/>
                <a:gd name="T85" fmla="*/ 61 h 205"/>
                <a:gd name="T86" fmla="*/ 33 w 161"/>
                <a:gd name="T87" fmla="*/ 61 h 205"/>
                <a:gd name="T88" fmla="*/ 35 w 161"/>
                <a:gd name="T89" fmla="*/ 60 h 205"/>
                <a:gd name="T90" fmla="*/ 37 w 161"/>
                <a:gd name="T91" fmla="*/ 59 h 205"/>
                <a:gd name="T92" fmla="*/ 38 w 161"/>
                <a:gd name="T93" fmla="*/ 57 h 205"/>
                <a:gd name="T94" fmla="*/ 40 w 161"/>
                <a:gd name="T95" fmla="*/ 56 h 205"/>
                <a:gd name="T96" fmla="*/ 41 w 161"/>
                <a:gd name="T97" fmla="*/ 54 h 205"/>
                <a:gd name="T98" fmla="*/ 42 w 161"/>
                <a:gd name="T99" fmla="*/ 51 h 205"/>
                <a:gd name="T100" fmla="*/ 43 w 161"/>
                <a:gd name="T101" fmla="*/ 50 h 205"/>
                <a:gd name="T102" fmla="*/ 44 w 161"/>
                <a:gd name="T103" fmla="*/ 47 h 205"/>
                <a:gd name="T104" fmla="*/ 45 w 161"/>
                <a:gd name="T105" fmla="*/ 45 h 205"/>
                <a:gd name="T106" fmla="*/ 46 w 161"/>
                <a:gd name="T107" fmla="*/ 40 h 205"/>
                <a:gd name="T108" fmla="*/ 46 w 161"/>
                <a:gd name="T109" fmla="*/ 35 h 205"/>
                <a:gd name="T110" fmla="*/ 46 w 161"/>
                <a:gd name="T111" fmla="*/ 0 h 205"/>
                <a:gd name="T112" fmla="*/ 54 w 161"/>
                <a:gd name="T113" fmla="*/ 0 h 205"/>
                <a:gd name="T114" fmla="*/ 54 w 161"/>
                <a:gd name="T115" fmla="*/ 67 h 2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1" h="205">
                  <a:moveTo>
                    <a:pt x="161" y="198"/>
                  </a:moveTo>
                  <a:lnTo>
                    <a:pt x="139" y="198"/>
                  </a:lnTo>
                  <a:lnTo>
                    <a:pt x="139" y="163"/>
                  </a:lnTo>
                  <a:lnTo>
                    <a:pt x="138" y="163"/>
                  </a:lnTo>
                  <a:lnTo>
                    <a:pt x="133" y="173"/>
                  </a:lnTo>
                  <a:lnTo>
                    <a:pt x="126" y="180"/>
                  </a:lnTo>
                  <a:lnTo>
                    <a:pt x="119" y="188"/>
                  </a:lnTo>
                  <a:lnTo>
                    <a:pt x="110" y="193"/>
                  </a:lnTo>
                  <a:lnTo>
                    <a:pt x="101" y="198"/>
                  </a:lnTo>
                  <a:lnTo>
                    <a:pt x="91" y="202"/>
                  </a:lnTo>
                  <a:lnTo>
                    <a:pt x="81" y="204"/>
                  </a:lnTo>
                  <a:lnTo>
                    <a:pt x="70" y="205"/>
                  </a:lnTo>
                  <a:lnTo>
                    <a:pt x="60" y="204"/>
                  </a:lnTo>
                  <a:lnTo>
                    <a:pt x="52" y="203"/>
                  </a:lnTo>
                  <a:lnTo>
                    <a:pt x="44" y="202"/>
                  </a:lnTo>
                  <a:lnTo>
                    <a:pt x="38" y="200"/>
                  </a:lnTo>
                  <a:lnTo>
                    <a:pt x="31" y="196"/>
                  </a:lnTo>
                  <a:lnTo>
                    <a:pt x="26" y="193"/>
                  </a:lnTo>
                  <a:lnTo>
                    <a:pt x="20" y="189"/>
                  </a:lnTo>
                  <a:lnTo>
                    <a:pt x="16" y="184"/>
                  </a:lnTo>
                  <a:lnTo>
                    <a:pt x="12" y="179"/>
                  </a:lnTo>
                  <a:lnTo>
                    <a:pt x="9" y="174"/>
                  </a:lnTo>
                  <a:lnTo>
                    <a:pt x="6" y="167"/>
                  </a:lnTo>
                  <a:lnTo>
                    <a:pt x="4" y="161"/>
                  </a:lnTo>
                  <a:lnTo>
                    <a:pt x="1" y="146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129"/>
                  </a:lnTo>
                  <a:lnTo>
                    <a:pt x="25" y="142"/>
                  </a:lnTo>
                  <a:lnTo>
                    <a:pt x="28" y="153"/>
                  </a:lnTo>
                  <a:lnTo>
                    <a:pt x="29" y="159"/>
                  </a:lnTo>
                  <a:lnTo>
                    <a:pt x="31" y="163"/>
                  </a:lnTo>
                  <a:lnTo>
                    <a:pt x="33" y="166"/>
                  </a:lnTo>
                  <a:lnTo>
                    <a:pt x="37" y="170"/>
                  </a:lnTo>
                  <a:lnTo>
                    <a:pt x="40" y="174"/>
                  </a:lnTo>
                  <a:lnTo>
                    <a:pt x="44" y="176"/>
                  </a:lnTo>
                  <a:lnTo>
                    <a:pt x="48" y="179"/>
                  </a:lnTo>
                  <a:lnTo>
                    <a:pt x="53" y="180"/>
                  </a:lnTo>
                  <a:lnTo>
                    <a:pt x="64" y="183"/>
                  </a:lnTo>
                  <a:lnTo>
                    <a:pt x="78" y="184"/>
                  </a:lnTo>
                  <a:lnTo>
                    <a:pt x="85" y="183"/>
                  </a:lnTo>
                  <a:lnTo>
                    <a:pt x="92" y="182"/>
                  </a:lnTo>
                  <a:lnTo>
                    <a:pt x="98" y="180"/>
                  </a:lnTo>
                  <a:lnTo>
                    <a:pt x="104" y="177"/>
                  </a:lnTo>
                  <a:lnTo>
                    <a:pt x="109" y="174"/>
                  </a:lnTo>
                  <a:lnTo>
                    <a:pt x="114" y="169"/>
                  </a:lnTo>
                  <a:lnTo>
                    <a:pt x="119" y="165"/>
                  </a:lnTo>
                  <a:lnTo>
                    <a:pt x="123" y="160"/>
                  </a:lnTo>
                  <a:lnTo>
                    <a:pt x="126" y="153"/>
                  </a:lnTo>
                  <a:lnTo>
                    <a:pt x="128" y="148"/>
                  </a:lnTo>
                  <a:lnTo>
                    <a:pt x="132" y="141"/>
                  </a:lnTo>
                  <a:lnTo>
                    <a:pt x="134" y="134"/>
                  </a:lnTo>
                  <a:lnTo>
                    <a:pt x="136" y="120"/>
                  </a:lnTo>
                  <a:lnTo>
                    <a:pt x="137" y="105"/>
                  </a:lnTo>
                  <a:lnTo>
                    <a:pt x="137" y="0"/>
                  </a:lnTo>
                  <a:lnTo>
                    <a:pt x="161" y="0"/>
                  </a:lnTo>
                  <a:lnTo>
                    <a:pt x="161" y="19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7" name="Freeform 102"/>
            <p:cNvSpPr>
              <a:spLocks noEditPoints="1"/>
            </p:cNvSpPr>
            <p:nvPr userDrawn="1"/>
          </p:nvSpPr>
          <p:spPr bwMode="auto">
            <a:xfrm>
              <a:off x="4774" y="3814"/>
              <a:ext cx="61" cy="94"/>
            </a:xfrm>
            <a:custGeom>
              <a:avLst/>
              <a:gdLst>
                <a:gd name="T0" fmla="*/ 29 w 184"/>
                <a:gd name="T1" fmla="*/ 30 h 281"/>
                <a:gd name="T2" fmla="*/ 23 w 184"/>
                <a:gd name="T3" fmla="*/ 32 h 281"/>
                <a:gd name="T4" fmla="*/ 18 w 184"/>
                <a:gd name="T5" fmla="*/ 34 h 281"/>
                <a:gd name="T6" fmla="*/ 15 w 184"/>
                <a:gd name="T7" fmla="*/ 37 h 281"/>
                <a:gd name="T8" fmla="*/ 12 w 184"/>
                <a:gd name="T9" fmla="*/ 41 h 281"/>
                <a:gd name="T10" fmla="*/ 10 w 184"/>
                <a:gd name="T11" fmla="*/ 46 h 281"/>
                <a:gd name="T12" fmla="*/ 9 w 184"/>
                <a:gd name="T13" fmla="*/ 54 h 281"/>
                <a:gd name="T14" fmla="*/ 9 w 184"/>
                <a:gd name="T15" fmla="*/ 64 h 281"/>
                <a:gd name="T16" fmla="*/ 10 w 184"/>
                <a:gd name="T17" fmla="*/ 71 h 281"/>
                <a:gd name="T18" fmla="*/ 12 w 184"/>
                <a:gd name="T19" fmla="*/ 76 h 281"/>
                <a:gd name="T20" fmla="*/ 15 w 184"/>
                <a:gd name="T21" fmla="*/ 80 h 281"/>
                <a:gd name="T22" fmla="*/ 18 w 184"/>
                <a:gd name="T23" fmla="*/ 83 h 281"/>
                <a:gd name="T24" fmla="*/ 23 w 184"/>
                <a:gd name="T25" fmla="*/ 86 h 281"/>
                <a:gd name="T26" fmla="*/ 29 w 184"/>
                <a:gd name="T27" fmla="*/ 87 h 281"/>
                <a:gd name="T28" fmla="*/ 34 w 184"/>
                <a:gd name="T29" fmla="*/ 87 h 281"/>
                <a:gd name="T30" fmla="*/ 39 w 184"/>
                <a:gd name="T31" fmla="*/ 86 h 281"/>
                <a:gd name="T32" fmla="*/ 43 w 184"/>
                <a:gd name="T33" fmla="*/ 83 h 281"/>
                <a:gd name="T34" fmla="*/ 46 w 184"/>
                <a:gd name="T35" fmla="*/ 80 h 281"/>
                <a:gd name="T36" fmla="*/ 49 w 184"/>
                <a:gd name="T37" fmla="*/ 76 h 281"/>
                <a:gd name="T38" fmla="*/ 51 w 184"/>
                <a:gd name="T39" fmla="*/ 71 h 281"/>
                <a:gd name="T40" fmla="*/ 53 w 184"/>
                <a:gd name="T41" fmla="*/ 64 h 281"/>
                <a:gd name="T42" fmla="*/ 53 w 184"/>
                <a:gd name="T43" fmla="*/ 54 h 281"/>
                <a:gd name="T44" fmla="*/ 51 w 184"/>
                <a:gd name="T45" fmla="*/ 46 h 281"/>
                <a:gd name="T46" fmla="*/ 49 w 184"/>
                <a:gd name="T47" fmla="*/ 41 h 281"/>
                <a:gd name="T48" fmla="*/ 46 w 184"/>
                <a:gd name="T49" fmla="*/ 37 h 281"/>
                <a:gd name="T50" fmla="*/ 43 w 184"/>
                <a:gd name="T51" fmla="*/ 34 h 281"/>
                <a:gd name="T52" fmla="*/ 39 w 184"/>
                <a:gd name="T53" fmla="*/ 32 h 281"/>
                <a:gd name="T54" fmla="*/ 34 w 184"/>
                <a:gd name="T55" fmla="*/ 30 h 281"/>
                <a:gd name="T56" fmla="*/ 0 w 184"/>
                <a:gd name="T57" fmla="*/ 0 h 281"/>
                <a:gd name="T58" fmla="*/ 8 w 184"/>
                <a:gd name="T59" fmla="*/ 38 h 281"/>
                <a:gd name="T60" fmla="*/ 10 w 184"/>
                <a:gd name="T61" fmla="*/ 35 h 281"/>
                <a:gd name="T62" fmla="*/ 15 w 184"/>
                <a:gd name="T63" fmla="*/ 29 h 281"/>
                <a:gd name="T64" fmla="*/ 21 w 184"/>
                <a:gd name="T65" fmla="*/ 26 h 281"/>
                <a:gd name="T66" fmla="*/ 28 w 184"/>
                <a:gd name="T67" fmla="*/ 24 h 281"/>
                <a:gd name="T68" fmla="*/ 35 w 184"/>
                <a:gd name="T69" fmla="*/ 24 h 281"/>
                <a:gd name="T70" fmla="*/ 42 w 184"/>
                <a:gd name="T71" fmla="*/ 25 h 281"/>
                <a:gd name="T72" fmla="*/ 47 w 184"/>
                <a:gd name="T73" fmla="*/ 28 h 281"/>
                <a:gd name="T74" fmla="*/ 52 w 184"/>
                <a:gd name="T75" fmla="*/ 32 h 281"/>
                <a:gd name="T76" fmla="*/ 55 w 184"/>
                <a:gd name="T77" fmla="*/ 36 h 281"/>
                <a:gd name="T78" fmla="*/ 58 w 184"/>
                <a:gd name="T79" fmla="*/ 42 h 281"/>
                <a:gd name="T80" fmla="*/ 60 w 184"/>
                <a:gd name="T81" fmla="*/ 49 h 281"/>
                <a:gd name="T82" fmla="*/ 61 w 184"/>
                <a:gd name="T83" fmla="*/ 55 h 281"/>
                <a:gd name="T84" fmla="*/ 61 w 184"/>
                <a:gd name="T85" fmla="*/ 62 h 281"/>
                <a:gd name="T86" fmla="*/ 60 w 184"/>
                <a:gd name="T87" fmla="*/ 69 h 281"/>
                <a:gd name="T88" fmla="*/ 58 w 184"/>
                <a:gd name="T89" fmla="*/ 75 h 281"/>
                <a:gd name="T90" fmla="*/ 55 w 184"/>
                <a:gd name="T91" fmla="*/ 81 h 281"/>
                <a:gd name="T92" fmla="*/ 52 w 184"/>
                <a:gd name="T93" fmla="*/ 86 h 281"/>
                <a:gd name="T94" fmla="*/ 47 w 184"/>
                <a:gd name="T95" fmla="*/ 90 h 281"/>
                <a:gd name="T96" fmla="*/ 42 w 184"/>
                <a:gd name="T97" fmla="*/ 92 h 281"/>
                <a:gd name="T98" fmla="*/ 35 w 184"/>
                <a:gd name="T99" fmla="*/ 94 h 281"/>
                <a:gd name="T100" fmla="*/ 27 w 184"/>
                <a:gd name="T101" fmla="*/ 94 h 281"/>
                <a:gd name="T102" fmla="*/ 20 w 184"/>
                <a:gd name="T103" fmla="*/ 91 h 281"/>
                <a:gd name="T104" fmla="*/ 14 w 184"/>
                <a:gd name="T105" fmla="*/ 88 h 281"/>
                <a:gd name="T106" fmla="*/ 9 w 184"/>
                <a:gd name="T107" fmla="*/ 82 h 281"/>
                <a:gd name="T108" fmla="*/ 8 w 184"/>
                <a:gd name="T109" fmla="*/ 79 h 281"/>
                <a:gd name="T110" fmla="*/ 0 w 184"/>
                <a:gd name="T111" fmla="*/ 92 h 2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4" h="281">
                  <a:moveTo>
                    <a:pt x="94" y="91"/>
                  </a:moveTo>
                  <a:lnTo>
                    <a:pt x="86" y="91"/>
                  </a:lnTo>
                  <a:lnTo>
                    <a:pt x="77" y="93"/>
                  </a:lnTo>
                  <a:lnTo>
                    <a:pt x="69" y="95"/>
                  </a:lnTo>
                  <a:lnTo>
                    <a:pt x="62" y="98"/>
                  </a:lnTo>
                  <a:lnTo>
                    <a:pt x="55" y="103"/>
                  </a:lnTo>
                  <a:lnTo>
                    <a:pt x="50" y="107"/>
                  </a:lnTo>
                  <a:lnTo>
                    <a:pt x="44" y="112"/>
                  </a:lnTo>
                  <a:lnTo>
                    <a:pt x="40" y="118"/>
                  </a:lnTo>
                  <a:lnTo>
                    <a:pt x="37" y="124"/>
                  </a:lnTo>
                  <a:lnTo>
                    <a:pt x="34" y="131"/>
                  </a:lnTo>
                  <a:lnTo>
                    <a:pt x="30" y="137"/>
                  </a:lnTo>
                  <a:lnTo>
                    <a:pt x="28" y="145"/>
                  </a:lnTo>
                  <a:lnTo>
                    <a:pt x="26" y="160"/>
                  </a:lnTo>
                  <a:lnTo>
                    <a:pt x="25" y="175"/>
                  </a:lnTo>
                  <a:lnTo>
                    <a:pt x="26" y="191"/>
                  </a:lnTo>
                  <a:lnTo>
                    <a:pt x="28" y="206"/>
                  </a:lnTo>
                  <a:lnTo>
                    <a:pt x="30" y="213"/>
                  </a:lnTo>
                  <a:lnTo>
                    <a:pt x="34" y="220"/>
                  </a:lnTo>
                  <a:lnTo>
                    <a:pt x="37" y="227"/>
                  </a:lnTo>
                  <a:lnTo>
                    <a:pt x="40" y="233"/>
                  </a:lnTo>
                  <a:lnTo>
                    <a:pt x="44" y="239"/>
                  </a:lnTo>
                  <a:lnTo>
                    <a:pt x="50" y="244"/>
                  </a:lnTo>
                  <a:lnTo>
                    <a:pt x="55" y="249"/>
                  </a:lnTo>
                  <a:lnTo>
                    <a:pt x="62" y="253"/>
                  </a:lnTo>
                  <a:lnTo>
                    <a:pt x="69" y="256"/>
                  </a:lnTo>
                  <a:lnTo>
                    <a:pt x="77" y="258"/>
                  </a:lnTo>
                  <a:lnTo>
                    <a:pt x="86" y="259"/>
                  </a:lnTo>
                  <a:lnTo>
                    <a:pt x="94" y="260"/>
                  </a:lnTo>
                  <a:lnTo>
                    <a:pt x="103" y="259"/>
                  </a:lnTo>
                  <a:lnTo>
                    <a:pt x="110" y="258"/>
                  </a:lnTo>
                  <a:lnTo>
                    <a:pt x="118" y="256"/>
                  </a:lnTo>
                  <a:lnTo>
                    <a:pt x="124" y="253"/>
                  </a:lnTo>
                  <a:lnTo>
                    <a:pt x="130" y="249"/>
                  </a:lnTo>
                  <a:lnTo>
                    <a:pt x="135" y="244"/>
                  </a:lnTo>
                  <a:lnTo>
                    <a:pt x="140" y="239"/>
                  </a:lnTo>
                  <a:lnTo>
                    <a:pt x="144" y="233"/>
                  </a:lnTo>
                  <a:lnTo>
                    <a:pt x="148" y="227"/>
                  </a:lnTo>
                  <a:lnTo>
                    <a:pt x="151" y="220"/>
                  </a:lnTo>
                  <a:lnTo>
                    <a:pt x="154" y="213"/>
                  </a:lnTo>
                  <a:lnTo>
                    <a:pt x="156" y="206"/>
                  </a:lnTo>
                  <a:lnTo>
                    <a:pt x="159" y="191"/>
                  </a:lnTo>
                  <a:lnTo>
                    <a:pt x="159" y="175"/>
                  </a:lnTo>
                  <a:lnTo>
                    <a:pt x="159" y="160"/>
                  </a:lnTo>
                  <a:lnTo>
                    <a:pt x="156" y="145"/>
                  </a:lnTo>
                  <a:lnTo>
                    <a:pt x="154" y="137"/>
                  </a:lnTo>
                  <a:lnTo>
                    <a:pt x="151" y="131"/>
                  </a:lnTo>
                  <a:lnTo>
                    <a:pt x="148" y="124"/>
                  </a:lnTo>
                  <a:lnTo>
                    <a:pt x="144" y="118"/>
                  </a:lnTo>
                  <a:lnTo>
                    <a:pt x="140" y="112"/>
                  </a:lnTo>
                  <a:lnTo>
                    <a:pt x="135" y="107"/>
                  </a:lnTo>
                  <a:lnTo>
                    <a:pt x="130" y="103"/>
                  </a:lnTo>
                  <a:lnTo>
                    <a:pt x="124" y="98"/>
                  </a:lnTo>
                  <a:lnTo>
                    <a:pt x="118" y="95"/>
                  </a:lnTo>
                  <a:lnTo>
                    <a:pt x="110" y="93"/>
                  </a:lnTo>
                  <a:lnTo>
                    <a:pt x="103" y="91"/>
                  </a:lnTo>
                  <a:lnTo>
                    <a:pt x="94" y="91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114"/>
                  </a:lnTo>
                  <a:lnTo>
                    <a:pt x="26" y="114"/>
                  </a:lnTo>
                  <a:lnTo>
                    <a:pt x="30" y="104"/>
                  </a:lnTo>
                  <a:lnTo>
                    <a:pt x="37" y="95"/>
                  </a:lnTo>
                  <a:lnTo>
                    <a:pt x="44" y="88"/>
                  </a:lnTo>
                  <a:lnTo>
                    <a:pt x="53" y="81"/>
                  </a:lnTo>
                  <a:lnTo>
                    <a:pt x="63" y="77"/>
                  </a:lnTo>
                  <a:lnTo>
                    <a:pt x="73" y="74"/>
                  </a:lnTo>
                  <a:lnTo>
                    <a:pt x="83" y="71"/>
                  </a:lnTo>
                  <a:lnTo>
                    <a:pt x="94" y="70"/>
                  </a:lnTo>
                  <a:lnTo>
                    <a:pt x="105" y="71"/>
                  </a:lnTo>
                  <a:lnTo>
                    <a:pt x="116" y="73"/>
                  </a:lnTo>
                  <a:lnTo>
                    <a:pt x="126" y="76"/>
                  </a:lnTo>
                  <a:lnTo>
                    <a:pt x="134" y="79"/>
                  </a:lnTo>
                  <a:lnTo>
                    <a:pt x="142" y="83"/>
                  </a:lnTo>
                  <a:lnTo>
                    <a:pt x="149" y="89"/>
                  </a:lnTo>
                  <a:lnTo>
                    <a:pt x="156" y="95"/>
                  </a:lnTo>
                  <a:lnTo>
                    <a:pt x="162" y="102"/>
                  </a:lnTo>
                  <a:lnTo>
                    <a:pt x="167" y="109"/>
                  </a:lnTo>
                  <a:lnTo>
                    <a:pt x="171" y="118"/>
                  </a:lnTo>
                  <a:lnTo>
                    <a:pt x="175" y="127"/>
                  </a:lnTo>
                  <a:lnTo>
                    <a:pt x="178" y="135"/>
                  </a:lnTo>
                  <a:lnTo>
                    <a:pt x="181" y="145"/>
                  </a:lnTo>
                  <a:lnTo>
                    <a:pt x="183" y="155"/>
                  </a:lnTo>
                  <a:lnTo>
                    <a:pt x="184" y="165"/>
                  </a:lnTo>
                  <a:lnTo>
                    <a:pt x="184" y="175"/>
                  </a:lnTo>
                  <a:lnTo>
                    <a:pt x="184" y="186"/>
                  </a:lnTo>
                  <a:lnTo>
                    <a:pt x="183" y="197"/>
                  </a:lnTo>
                  <a:lnTo>
                    <a:pt x="181" y="206"/>
                  </a:lnTo>
                  <a:lnTo>
                    <a:pt x="178" y="216"/>
                  </a:lnTo>
                  <a:lnTo>
                    <a:pt x="175" y="225"/>
                  </a:lnTo>
                  <a:lnTo>
                    <a:pt x="171" y="233"/>
                  </a:lnTo>
                  <a:lnTo>
                    <a:pt x="167" y="242"/>
                  </a:lnTo>
                  <a:lnTo>
                    <a:pt x="162" y="250"/>
                  </a:lnTo>
                  <a:lnTo>
                    <a:pt x="156" y="256"/>
                  </a:lnTo>
                  <a:lnTo>
                    <a:pt x="149" y="263"/>
                  </a:lnTo>
                  <a:lnTo>
                    <a:pt x="142" y="268"/>
                  </a:lnTo>
                  <a:lnTo>
                    <a:pt x="134" y="272"/>
                  </a:lnTo>
                  <a:lnTo>
                    <a:pt x="126" y="276"/>
                  </a:lnTo>
                  <a:lnTo>
                    <a:pt x="116" y="278"/>
                  </a:lnTo>
                  <a:lnTo>
                    <a:pt x="105" y="280"/>
                  </a:lnTo>
                  <a:lnTo>
                    <a:pt x="94" y="281"/>
                  </a:lnTo>
                  <a:lnTo>
                    <a:pt x="82" y="280"/>
                  </a:lnTo>
                  <a:lnTo>
                    <a:pt x="71" y="278"/>
                  </a:lnTo>
                  <a:lnTo>
                    <a:pt x="61" y="273"/>
                  </a:lnTo>
                  <a:lnTo>
                    <a:pt x="51" y="269"/>
                  </a:lnTo>
                  <a:lnTo>
                    <a:pt x="42" y="263"/>
                  </a:lnTo>
                  <a:lnTo>
                    <a:pt x="35" y="255"/>
                  </a:lnTo>
                  <a:lnTo>
                    <a:pt x="28" y="246"/>
                  </a:lnTo>
                  <a:lnTo>
                    <a:pt x="24" y="237"/>
                  </a:lnTo>
                  <a:lnTo>
                    <a:pt x="23" y="237"/>
                  </a:lnTo>
                  <a:lnTo>
                    <a:pt x="23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" name="Rectangle 103"/>
            <p:cNvSpPr>
              <a:spLocks noChangeArrowheads="1"/>
            </p:cNvSpPr>
            <p:nvPr userDrawn="1"/>
          </p:nvSpPr>
          <p:spPr bwMode="auto">
            <a:xfrm>
              <a:off x="4848" y="3814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" name="Freeform 104"/>
            <p:cNvSpPr>
              <a:spLocks noEditPoints="1"/>
            </p:cNvSpPr>
            <p:nvPr userDrawn="1"/>
          </p:nvSpPr>
          <p:spPr bwMode="auto">
            <a:xfrm>
              <a:off x="4872" y="3814"/>
              <a:ext cx="8" cy="91"/>
            </a:xfrm>
            <a:custGeom>
              <a:avLst/>
              <a:gdLst>
                <a:gd name="T0" fmla="*/ 0 w 24"/>
                <a:gd name="T1" fmla="*/ 25 h 274"/>
                <a:gd name="T2" fmla="*/ 8 w 24"/>
                <a:gd name="T3" fmla="*/ 25 h 274"/>
                <a:gd name="T4" fmla="*/ 8 w 24"/>
                <a:gd name="T5" fmla="*/ 91 h 274"/>
                <a:gd name="T6" fmla="*/ 0 w 24"/>
                <a:gd name="T7" fmla="*/ 91 h 274"/>
                <a:gd name="T8" fmla="*/ 0 w 24"/>
                <a:gd name="T9" fmla="*/ 25 h 274"/>
                <a:gd name="T10" fmla="*/ 0 w 24"/>
                <a:gd name="T11" fmla="*/ 0 h 274"/>
                <a:gd name="T12" fmla="*/ 8 w 24"/>
                <a:gd name="T13" fmla="*/ 0 h 274"/>
                <a:gd name="T14" fmla="*/ 8 w 24"/>
                <a:gd name="T15" fmla="*/ 13 h 274"/>
                <a:gd name="T16" fmla="*/ 0 w 24"/>
                <a:gd name="T17" fmla="*/ 13 h 274"/>
                <a:gd name="T18" fmla="*/ 0 w 24"/>
                <a:gd name="T19" fmla="*/ 0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274">
                  <a:moveTo>
                    <a:pt x="0" y="76"/>
                  </a:moveTo>
                  <a:lnTo>
                    <a:pt x="24" y="76"/>
                  </a:lnTo>
                  <a:lnTo>
                    <a:pt x="24" y="274"/>
                  </a:lnTo>
                  <a:lnTo>
                    <a:pt x="0" y="274"/>
                  </a:lnTo>
                  <a:lnTo>
                    <a:pt x="0" y="76"/>
                  </a:lnTo>
                  <a:close/>
                  <a:moveTo>
                    <a:pt x="0" y="0"/>
                  </a:moveTo>
                  <a:lnTo>
                    <a:pt x="24" y="0"/>
                  </a:lnTo>
                  <a:lnTo>
                    <a:pt x="24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" name="Freeform 105"/>
            <p:cNvSpPr>
              <a:spLocks/>
            </p:cNvSpPr>
            <p:nvPr userDrawn="1"/>
          </p:nvSpPr>
          <p:spPr bwMode="auto">
            <a:xfrm>
              <a:off x="4895" y="3814"/>
              <a:ext cx="58" cy="91"/>
            </a:xfrm>
            <a:custGeom>
              <a:avLst/>
              <a:gdLst>
                <a:gd name="T0" fmla="*/ 0 w 173"/>
                <a:gd name="T1" fmla="*/ 0 h 274"/>
                <a:gd name="T2" fmla="*/ 8 w 173"/>
                <a:gd name="T3" fmla="*/ 0 h 274"/>
                <a:gd name="T4" fmla="*/ 8 w 173"/>
                <a:gd name="T5" fmla="*/ 57 h 274"/>
                <a:gd name="T6" fmla="*/ 45 w 173"/>
                <a:gd name="T7" fmla="*/ 25 h 274"/>
                <a:gd name="T8" fmla="*/ 56 w 173"/>
                <a:gd name="T9" fmla="*/ 25 h 274"/>
                <a:gd name="T10" fmla="*/ 27 w 173"/>
                <a:gd name="T11" fmla="*/ 49 h 274"/>
                <a:gd name="T12" fmla="*/ 58 w 173"/>
                <a:gd name="T13" fmla="*/ 91 h 274"/>
                <a:gd name="T14" fmla="*/ 48 w 173"/>
                <a:gd name="T15" fmla="*/ 91 h 274"/>
                <a:gd name="T16" fmla="*/ 21 w 173"/>
                <a:gd name="T17" fmla="*/ 55 h 274"/>
                <a:gd name="T18" fmla="*/ 8 w 173"/>
                <a:gd name="T19" fmla="*/ 66 h 274"/>
                <a:gd name="T20" fmla="*/ 8 w 173"/>
                <a:gd name="T21" fmla="*/ 91 h 274"/>
                <a:gd name="T22" fmla="*/ 0 w 173"/>
                <a:gd name="T23" fmla="*/ 91 h 274"/>
                <a:gd name="T24" fmla="*/ 0 w 173"/>
                <a:gd name="T25" fmla="*/ 0 h 2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3" h="274">
                  <a:moveTo>
                    <a:pt x="0" y="0"/>
                  </a:moveTo>
                  <a:lnTo>
                    <a:pt x="25" y="0"/>
                  </a:lnTo>
                  <a:lnTo>
                    <a:pt x="25" y="172"/>
                  </a:lnTo>
                  <a:lnTo>
                    <a:pt x="134" y="76"/>
                  </a:lnTo>
                  <a:lnTo>
                    <a:pt x="166" y="76"/>
                  </a:lnTo>
                  <a:lnTo>
                    <a:pt x="82" y="149"/>
                  </a:lnTo>
                  <a:lnTo>
                    <a:pt x="173" y="274"/>
                  </a:lnTo>
                  <a:lnTo>
                    <a:pt x="143" y="274"/>
                  </a:lnTo>
                  <a:lnTo>
                    <a:pt x="64" y="166"/>
                  </a:lnTo>
                  <a:lnTo>
                    <a:pt x="25" y="199"/>
                  </a:lnTo>
                  <a:lnTo>
                    <a:pt x="25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" name="Freeform 106"/>
            <p:cNvSpPr>
              <a:spLocks noEditPoints="1"/>
            </p:cNvSpPr>
            <p:nvPr userDrawn="1"/>
          </p:nvSpPr>
          <p:spPr bwMode="auto">
            <a:xfrm>
              <a:off x="4956" y="3837"/>
              <a:ext cx="59" cy="70"/>
            </a:xfrm>
            <a:custGeom>
              <a:avLst/>
              <a:gdLst>
                <a:gd name="T0" fmla="*/ 50 w 177"/>
                <a:gd name="T1" fmla="*/ 26 h 210"/>
                <a:gd name="T2" fmla="*/ 48 w 177"/>
                <a:gd name="T3" fmla="*/ 20 h 210"/>
                <a:gd name="T4" fmla="*/ 46 w 177"/>
                <a:gd name="T5" fmla="*/ 16 h 210"/>
                <a:gd name="T6" fmla="*/ 43 w 177"/>
                <a:gd name="T7" fmla="*/ 13 h 210"/>
                <a:gd name="T8" fmla="*/ 40 w 177"/>
                <a:gd name="T9" fmla="*/ 10 h 210"/>
                <a:gd name="T10" fmla="*/ 36 w 177"/>
                <a:gd name="T11" fmla="*/ 8 h 210"/>
                <a:gd name="T12" fmla="*/ 32 w 177"/>
                <a:gd name="T13" fmla="*/ 7 h 210"/>
                <a:gd name="T14" fmla="*/ 27 w 177"/>
                <a:gd name="T15" fmla="*/ 7 h 210"/>
                <a:gd name="T16" fmla="*/ 23 w 177"/>
                <a:gd name="T17" fmla="*/ 8 h 210"/>
                <a:gd name="T18" fmla="*/ 19 w 177"/>
                <a:gd name="T19" fmla="*/ 10 h 210"/>
                <a:gd name="T20" fmla="*/ 16 w 177"/>
                <a:gd name="T21" fmla="*/ 13 h 210"/>
                <a:gd name="T22" fmla="*/ 12 w 177"/>
                <a:gd name="T23" fmla="*/ 18 h 210"/>
                <a:gd name="T24" fmla="*/ 9 w 177"/>
                <a:gd name="T25" fmla="*/ 26 h 210"/>
                <a:gd name="T26" fmla="*/ 51 w 177"/>
                <a:gd name="T27" fmla="*/ 31 h 210"/>
                <a:gd name="T28" fmla="*/ 8 w 177"/>
                <a:gd name="T29" fmla="*/ 42 h 210"/>
                <a:gd name="T30" fmla="*/ 10 w 177"/>
                <a:gd name="T31" fmla="*/ 49 h 210"/>
                <a:gd name="T32" fmla="*/ 12 w 177"/>
                <a:gd name="T33" fmla="*/ 53 h 210"/>
                <a:gd name="T34" fmla="*/ 14 w 177"/>
                <a:gd name="T35" fmla="*/ 57 h 210"/>
                <a:gd name="T36" fmla="*/ 18 w 177"/>
                <a:gd name="T37" fmla="*/ 60 h 210"/>
                <a:gd name="T38" fmla="*/ 22 w 177"/>
                <a:gd name="T39" fmla="*/ 62 h 210"/>
                <a:gd name="T40" fmla="*/ 27 w 177"/>
                <a:gd name="T41" fmla="*/ 63 h 210"/>
                <a:gd name="T42" fmla="*/ 34 w 177"/>
                <a:gd name="T43" fmla="*/ 63 h 210"/>
                <a:gd name="T44" fmla="*/ 41 w 177"/>
                <a:gd name="T45" fmla="*/ 61 h 210"/>
                <a:gd name="T46" fmla="*/ 46 w 177"/>
                <a:gd name="T47" fmla="*/ 56 h 210"/>
                <a:gd name="T48" fmla="*/ 49 w 177"/>
                <a:gd name="T49" fmla="*/ 50 h 210"/>
                <a:gd name="T50" fmla="*/ 59 w 177"/>
                <a:gd name="T51" fmla="*/ 47 h 210"/>
                <a:gd name="T52" fmla="*/ 55 w 177"/>
                <a:gd name="T53" fmla="*/ 57 h 210"/>
                <a:gd name="T54" fmla="*/ 52 w 177"/>
                <a:gd name="T55" fmla="*/ 61 h 210"/>
                <a:gd name="T56" fmla="*/ 49 w 177"/>
                <a:gd name="T57" fmla="*/ 64 h 210"/>
                <a:gd name="T58" fmla="*/ 45 w 177"/>
                <a:gd name="T59" fmla="*/ 67 h 210"/>
                <a:gd name="T60" fmla="*/ 41 w 177"/>
                <a:gd name="T61" fmla="*/ 69 h 210"/>
                <a:gd name="T62" fmla="*/ 36 w 177"/>
                <a:gd name="T63" fmla="*/ 70 h 210"/>
                <a:gd name="T64" fmla="*/ 30 w 177"/>
                <a:gd name="T65" fmla="*/ 70 h 210"/>
                <a:gd name="T66" fmla="*/ 22 w 177"/>
                <a:gd name="T67" fmla="*/ 69 h 210"/>
                <a:gd name="T68" fmla="*/ 16 w 177"/>
                <a:gd name="T69" fmla="*/ 67 h 210"/>
                <a:gd name="T70" fmla="*/ 11 w 177"/>
                <a:gd name="T71" fmla="*/ 64 h 210"/>
                <a:gd name="T72" fmla="*/ 7 w 177"/>
                <a:gd name="T73" fmla="*/ 60 h 210"/>
                <a:gd name="T74" fmla="*/ 4 w 177"/>
                <a:gd name="T75" fmla="*/ 54 h 210"/>
                <a:gd name="T76" fmla="*/ 2 w 177"/>
                <a:gd name="T77" fmla="*/ 49 h 210"/>
                <a:gd name="T78" fmla="*/ 0 w 177"/>
                <a:gd name="T79" fmla="*/ 42 h 210"/>
                <a:gd name="T80" fmla="*/ 0 w 177"/>
                <a:gd name="T81" fmla="*/ 35 h 210"/>
                <a:gd name="T82" fmla="*/ 0 w 177"/>
                <a:gd name="T83" fmla="*/ 29 h 210"/>
                <a:gd name="T84" fmla="*/ 2 w 177"/>
                <a:gd name="T85" fmla="*/ 22 h 210"/>
                <a:gd name="T86" fmla="*/ 4 w 177"/>
                <a:gd name="T87" fmla="*/ 16 h 210"/>
                <a:gd name="T88" fmla="*/ 7 w 177"/>
                <a:gd name="T89" fmla="*/ 11 h 210"/>
                <a:gd name="T90" fmla="*/ 11 w 177"/>
                <a:gd name="T91" fmla="*/ 7 h 210"/>
                <a:gd name="T92" fmla="*/ 16 w 177"/>
                <a:gd name="T93" fmla="*/ 3 h 210"/>
                <a:gd name="T94" fmla="*/ 22 w 177"/>
                <a:gd name="T95" fmla="*/ 1 h 210"/>
                <a:gd name="T96" fmla="*/ 30 w 177"/>
                <a:gd name="T97" fmla="*/ 0 h 210"/>
                <a:gd name="T98" fmla="*/ 37 w 177"/>
                <a:gd name="T99" fmla="*/ 1 h 210"/>
                <a:gd name="T100" fmla="*/ 43 w 177"/>
                <a:gd name="T101" fmla="*/ 3 h 210"/>
                <a:gd name="T102" fmla="*/ 49 w 177"/>
                <a:gd name="T103" fmla="*/ 7 h 210"/>
                <a:gd name="T104" fmla="*/ 52 w 177"/>
                <a:gd name="T105" fmla="*/ 12 h 210"/>
                <a:gd name="T106" fmla="*/ 55 w 177"/>
                <a:gd name="T107" fmla="*/ 17 h 210"/>
                <a:gd name="T108" fmla="*/ 58 w 177"/>
                <a:gd name="T109" fmla="*/ 24 h 210"/>
                <a:gd name="T110" fmla="*/ 59 w 177"/>
                <a:gd name="T111" fmla="*/ 30 h 210"/>
                <a:gd name="T112" fmla="*/ 59 w 177"/>
                <a:gd name="T113" fmla="*/ 37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2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4" y="59"/>
                  </a:lnTo>
                  <a:lnTo>
                    <a:pt x="142" y="53"/>
                  </a:lnTo>
                  <a:lnTo>
                    <a:pt x="138" y="48"/>
                  </a:lnTo>
                  <a:lnTo>
                    <a:pt x="135" y="42"/>
                  </a:lnTo>
                  <a:lnTo>
                    <a:pt x="130" y="38"/>
                  </a:lnTo>
                  <a:lnTo>
                    <a:pt x="126" y="34"/>
                  </a:lnTo>
                  <a:lnTo>
                    <a:pt x="121" y="30"/>
                  </a:lnTo>
                  <a:lnTo>
                    <a:pt x="115" y="27"/>
                  </a:lnTo>
                  <a:lnTo>
                    <a:pt x="109" y="24"/>
                  </a:lnTo>
                  <a:lnTo>
                    <a:pt x="103" y="22"/>
                  </a:lnTo>
                  <a:lnTo>
                    <a:pt x="96" y="21"/>
                  </a:lnTo>
                  <a:lnTo>
                    <a:pt x="89" y="21"/>
                  </a:lnTo>
                  <a:lnTo>
                    <a:pt x="82" y="21"/>
                  </a:lnTo>
                  <a:lnTo>
                    <a:pt x="75" y="22"/>
                  </a:lnTo>
                  <a:lnTo>
                    <a:pt x="69" y="24"/>
                  </a:lnTo>
                  <a:lnTo>
                    <a:pt x="62" y="27"/>
                  </a:lnTo>
                  <a:lnTo>
                    <a:pt x="57" y="30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3" y="42"/>
                  </a:lnTo>
                  <a:lnTo>
                    <a:pt x="35" y="53"/>
                  </a:lnTo>
                  <a:lnTo>
                    <a:pt x="30" y="65"/>
                  </a:lnTo>
                  <a:lnTo>
                    <a:pt x="26" y="78"/>
                  </a:lnTo>
                  <a:lnTo>
                    <a:pt x="23" y="92"/>
                  </a:lnTo>
                  <a:lnTo>
                    <a:pt x="152" y="92"/>
                  </a:lnTo>
                  <a:close/>
                  <a:moveTo>
                    <a:pt x="23" y="112"/>
                  </a:moveTo>
                  <a:lnTo>
                    <a:pt x="25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2" y="153"/>
                  </a:lnTo>
                  <a:lnTo>
                    <a:pt x="35" y="158"/>
                  </a:lnTo>
                  <a:lnTo>
                    <a:pt x="39" y="165"/>
                  </a:lnTo>
                  <a:lnTo>
                    <a:pt x="43" y="170"/>
                  </a:lnTo>
                  <a:lnTo>
                    <a:pt x="48" y="174"/>
                  </a:lnTo>
                  <a:lnTo>
                    <a:pt x="54" y="179"/>
                  </a:lnTo>
                  <a:lnTo>
                    <a:pt x="59" y="183"/>
                  </a:lnTo>
                  <a:lnTo>
                    <a:pt x="66" y="186"/>
                  </a:lnTo>
                  <a:lnTo>
                    <a:pt x="73" y="188"/>
                  </a:lnTo>
                  <a:lnTo>
                    <a:pt x="81" y="189"/>
                  </a:lnTo>
                  <a:lnTo>
                    <a:pt x="89" y="190"/>
                  </a:lnTo>
                  <a:lnTo>
                    <a:pt x="101" y="189"/>
                  </a:lnTo>
                  <a:lnTo>
                    <a:pt x="113" y="186"/>
                  </a:lnTo>
                  <a:lnTo>
                    <a:pt x="122" y="182"/>
                  </a:lnTo>
                  <a:lnTo>
                    <a:pt x="130" y="176"/>
                  </a:lnTo>
                  <a:lnTo>
                    <a:pt x="138" y="169"/>
                  </a:lnTo>
                  <a:lnTo>
                    <a:pt x="143" y="160"/>
                  </a:lnTo>
                  <a:lnTo>
                    <a:pt x="148" y="150"/>
                  </a:lnTo>
                  <a:lnTo>
                    <a:pt x="151" y="140"/>
                  </a:lnTo>
                  <a:lnTo>
                    <a:pt x="176" y="140"/>
                  </a:lnTo>
                  <a:lnTo>
                    <a:pt x="170" y="155"/>
                  </a:lnTo>
                  <a:lnTo>
                    <a:pt x="165" y="170"/>
                  </a:lnTo>
                  <a:lnTo>
                    <a:pt x="161" y="175"/>
                  </a:lnTo>
                  <a:lnTo>
                    <a:pt x="156" y="182"/>
                  </a:lnTo>
                  <a:lnTo>
                    <a:pt x="152" y="187"/>
                  </a:lnTo>
                  <a:lnTo>
                    <a:pt x="148" y="192"/>
                  </a:lnTo>
                  <a:lnTo>
                    <a:pt x="142" y="196"/>
                  </a:lnTo>
                  <a:lnTo>
                    <a:pt x="136" y="200"/>
                  </a:lnTo>
                  <a:lnTo>
                    <a:pt x="129" y="203"/>
                  </a:lnTo>
                  <a:lnTo>
                    <a:pt x="123" y="206"/>
                  </a:lnTo>
                  <a:lnTo>
                    <a:pt x="115" y="208"/>
                  </a:lnTo>
                  <a:lnTo>
                    <a:pt x="107" y="209"/>
                  </a:lnTo>
                  <a:lnTo>
                    <a:pt x="98" y="210"/>
                  </a:lnTo>
                  <a:lnTo>
                    <a:pt x="89" y="210"/>
                  </a:lnTo>
                  <a:lnTo>
                    <a:pt x="77" y="210"/>
                  </a:lnTo>
                  <a:lnTo>
                    <a:pt x="67" y="208"/>
                  </a:lnTo>
                  <a:lnTo>
                    <a:pt x="57" y="206"/>
                  </a:lnTo>
                  <a:lnTo>
                    <a:pt x="48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0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7" y="155"/>
                  </a:lnTo>
                  <a:lnTo>
                    <a:pt x="5" y="146"/>
                  </a:lnTo>
                  <a:lnTo>
                    <a:pt x="2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6"/>
                  </a:lnTo>
                  <a:lnTo>
                    <a:pt x="2" y="76"/>
                  </a:lnTo>
                  <a:lnTo>
                    <a:pt x="5" y="67"/>
                  </a:lnTo>
                  <a:lnTo>
                    <a:pt x="7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0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8" y="10"/>
                  </a:lnTo>
                  <a:lnTo>
                    <a:pt x="57" y="6"/>
                  </a:lnTo>
                  <a:lnTo>
                    <a:pt x="67" y="3"/>
                  </a:lnTo>
                  <a:lnTo>
                    <a:pt x="77" y="1"/>
                  </a:lnTo>
                  <a:lnTo>
                    <a:pt x="89" y="0"/>
                  </a:lnTo>
                  <a:lnTo>
                    <a:pt x="100" y="1"/>
                  </a:lnTo>
                  <a:lnTo>
                    <a:pt x="111" y="3"/>
                  </a:lnTo>
                  <a:lnTo>
                    <a:pt x="121" y="6"/>
                  </a:lnTo>
                  <a:lnTo>
                    <a:pt x="129" y="10"/>
                  </a:lnTo>
                  <a:lnTo>
                    <a:pt x="138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7" y="35"/>
                  </a:lnTo>
                  <a:lnTo>
                    <a:pt x="162" y="44"/>
                  </a:lnTo>
                  <a:lnTo>
                    <a:pt x="166" y="52"/>
                  </a:lnTo>
                  <a:lnTo>
                    <a:pt x="169" y="62"/>
                  </a:lnTo>
                  <a:lnTo>
                    <a:pt x="173" y="71"/>
                  </a:lnTo>
                  <a:lnTo>
                    <a:pt x="175" y="81"/>
                  </a:lnTo>
                  <a:lnTo>
                    <a:pt x="176" y="91"/>
                  </a:lnTo>
                  <a:lnTo>
                    <a:pt x="177" y="102"/>
                  </a:lnTo>
                  <a:lnTo>
                    <a:pt x="176" y="112"/>
                  </a:lnTo>
                  <a:lnTo>
                    <a:pt x="23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107"/>
            <p:cNvSpPr>
              <a:spLocks/>
            </p:cNvSpPr>
            <p:nvPr userDrawn="1"/>
          </p:nvSpPr>
          <p:spPr bwMode="auto">
            <a:xfrm>
              <a:off x="5058" y="3812"/>
              <a:ext cx="71" cy="96"/>
            </a:xfrm>
            <a:custGeom>
              <a:avLst/>
              <a:gdLst>
                <a:gd name="T0" fmla="*/ 9 w 214"/>
                <a:gd name="T1" fmla="*/ 70 h 286"/>
                <a:gd name="T2" fmla="*/ 12 w 214"/>
                <a:gd name="T3" fmla="*/ 78 h 286"/>
                <a:gd name="T4" fmla="*/ 17 w 214"/>
                <a:gd name="T5" fmla="*/ 83 h 286"/>
                <a:gd name="T6" fmla="*/ 24 w 214"/>
                <a:gd name="T7" fmla="*/ 87 h 286"/>
                <a:gd name="T8" fmla="*/ 38 w 214"/>
                <a:gd name="T9" fmla="*/ 88 h 286"/>
                <a:gd name="T10" fmla="*/ 50 w 214"/>
                <a:gd name="T11" fmla="*/ 86 h 286"/>
                <a:gd name="T12" fmla="*/ 57 w 214"/>
                <a:gd name="T13" fmla="*/ 82 h 286"/>
                <a:gd name="T14" fmla="*/ 61 w 214"/>
                <a:gd name="T15" fmla="*/ 77 h 286"/>
                <a:gd name="T16" fmla="*/ 62 w 214"/>
                <a:gd name="T17" fmla="*/ 69 h 286"/>
                <a:gd name="T18" fmla="*/ 62 w 214"/>
                <a:gd name="T19" fmla="*/ 64 h 286"/>
                <a:gd name="T20" fmla="*/ 56 w 214"/>
                <a:gd name="T21" fmla="*/ 58 h 286"/>
                <a:gd name="T22" fmla="*/ 47 w 214"/>
                <a:gd name="T23" fmla="*/ 54 h 286"/>
                <a:gd name="T24" fmla="*/ 20 w 214"/>
                <a:gd name="T25" fmla="*/ 47 h 286"/>
                <a:gd name="T26" fmla="*/ 10 w 214"/>
                <a:gd name="T27" fmla="*/ 41 h 286"/>
                <a:gd name="T28" fmla="*/ 6 w 214"/>
                <a:gd name="T29" fmla="*/ 37 h 286"/>
                <a:gd name="T30" fmla="*/ 3 w 214"/>
                <a:gd name="T31" fmla="*/ 31 h 286"/>
                <a:gd name="T32" fmla="*/ 3 w 214"/>
                <a:gd name="T33" fmla="*/ 22 h 286"/>
                <a:gd name="T34" fmla="*/ 6 w 214"/>
                <a:gd name="T35" fmla="*/ 14 h 286"/>
                <a:gd name="T36" fmla="*/ 11 w 214"/>
                <a:gd name="T37" fmla="*/ 7 h 286"/>
                <a:gd name="T38" fmla="*/ 19 w 214"/>
                <a:gd name="T39" fmla="*/ 2 h 286"/>
                <a:gd name="T40" fmla="*/ 30 w 214"/>
                <a:gd name="T41" fmla="*/ 0 h 286"/>
                <a:gd name="T42" fmla="*/ 41 w 214"/>
                <a:gd name="T43" fmla="*/ 0 h 286"/>
                <a:gd name="T44" fmla="*/ 50 w 214"/>
                <a:gd name="T45" fmla="*/ 2 h 286"/>
                <a:gd name="T46" fmla="*/ 58 w 214"/>
                <a:gd name="T47" fmla="*/ 7 h 286"/>
                <a:gd name="T48" fmla="*/ 64 w 214"/>
                <a:gd name="T49" fmla="*/ 13 h 286"/>
                <a:gd name="T50" fmla="*/ 68 w 214"/>
                <a:gd name="T51" fmla="*/ 22 h 286"/>
                <a:gd name="T52" fmla="*/ 59 w 214"/>
                <a:gd name="T53" fmla="*/ 29 h 286"/>
                <a:gd name="T54" fmla="*/ 58 w 214"/>
                <a:gd name="T55" fmla="*/ 21 h 286"/>
                <a:gd name="T56" fmla="*/ 55 w 214"/>
                <a:gd name="T57" fmla="*/ 15 h 286"/>
                <a:gd name="T58" fmla="*/ 50 w 214"/>
                <a:gd name="T59" fmla="*/ 11 h 286"/>
                <a:gd name="T60" fmla="*/ 44 w 214"/>
                <a:gd name="T61" fmla="*/ 9 h 286"/>
                <a:gd name="T62" fmla="*/ 30 w 214"/>
                <a:gd name="T63" fmla="*/ 7 h 286"/>
                <a:gd name="T64" fmla="*/ 19 w 214"/>
                <a:gd name="T65" fmla="*/ 11 h 286"/>
                <a:gd name="T66" fmla="*/ 15 w 214"/>
                <a:gd name="T67" fmla="*/ 15 h 286"/>
                <a:gd name="T68" fmla="*/ 12 w 214"/>
                <a:gd name="T69" fmla="*/ 21 h 286"/>
                <a:gd name="T70" fmla="*/ 12 w 214"/>
                <a:gd name="T71" fmla="*/ 29 h 286"/>
                <a:gd name="T72" fmla="*/ 16 w 214"/>
                <a:gd name="T73" fmla="*/ 35 h 286"/>
                <a:gd name="T74" fmla="*/ 23 w 214"/>
                <a:gd name="T75" fmla="*/ 39 h 286"/>
                <a:gd name="T76" fmla="*/ 52 w 214"/>
                <a:gd name="T77" fmla="*/ 47 h 286"/>
                <a:gd name="T78" fmla="*/ 64 w 214"/>
                <a:gd name="T79" fmla="*/ 53 h 286"/>
                <a:gd name="T80" fmla="*/ 68 w 214"/>
                <a:gd name="T81" fmla="*/ 58 h 286"/>
                <a:gd name="T82" fmla="*/ 71 w 214"/>
                <a:gd name="T83" fmla="*/ 64 h 286"/>
                <a:gd name="T84" fmla="*/ 71 w 214"/>
                <a:gd name="T85" fmla="*/ 73 h 286"/>
                <a:gd name="T86" fmla="*/ 69 w 214"/>
                <a:gd name="T87" fmla="*/ 81 h 286"/>
                <a:gd name="T88" fmla="*/ 64 w 214"/>
                <a:gd name="T89" fmla="*/ 87 h 286"/>
                <a:gd name="T90" fmla="*/ 56 w 214"/>
                <a:gd name="T91" fmla="*/ 93 h 286"/>
                <a:gd name="T92" fmla="*/ 42 w 214"/>
                <a:gd name="T93" fmla="*/ 96 h 286"/>
                <a:gd name="T94" fmla="*/ 29 w 214"/>
                <a:gd name="T95" fmla="*/ 95 h 286"/>
                <a:gd name="T96" fmla="*/ 19 w 214"/>
                <a:gd name="T97" fmla="*/ 93 h 286"/>
                <a:gd name="T98" fmla="*/ 10 w 214"/>
                <a:gd name="T99" fmla="*/ 88 h 286"/>
                <a:gd name="T100" fmla="*/ 4 w 214"/>
                <a:gd name="T101" fmla="*/ 81 h 286"/>
                <a:gd name="T102" fmla="*/ 1 w 214"/>
                <a:gd name="T103" fmla="*/ 71 h 286"/>
                <a:gd name="T104" fmla="*/ 9 w 214"/>
                <a:gd name="T105" fmla="*/ 64 h 2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14" h="286">
                  <a:moveTo>
                    <a:pt x="26" y="190"/>
                  </a:moveTo>
                  <a:lnTo>
                    <a:pt x="26" y="200"/>
                  </a:lnTo>
                  <a:lnTo>
                    <a:pt x="27" y="208"/>
                  </a:lnTo>
                  <a:lnTo>
                    <a:pt x="30" y="217"/>
                  </a:lnTo>
                  <a:lnTo>
                    <a:pt x="33" y="224"/>
                  </a:lnTo>
                  <a:lnTo>
                    <a:pt x="36" y="232"/>
                  </a:lnTo>
                  <a:lnTo>
                    <a:pt x="42" y="237"/>
                  </a:lnTo>
                  <a:lnTo>
                    <a:pt x="46" y="243"/>
                  </a:lnTo>
                  <a:lnTo>
                    <a:pt x="52" y="247"/>
                  </a:lnTo>
                  <a:lnTo>
                    <a:pt x="59" y="251"/>
                  </a:lnTo>
                  <a:lnTo>
                    <a:pt x="65" y="255"/>
                  </a:lnTo>
                  <a:lnTo>
                    <a:pt x="73" y="258"/>
                  </a:lnTo>
                  <a:lnTo>
                    <a:pt x="80" y="260"/>
                  </a:lnTo>
                  <a:lnTo>
                    <a:pt x="98" y="262"/>
                  </a:lnTo>
                  <a:lnTo>
                    <a:pt x="116" y="263"/>
                  </a:lnTo>
                  <a:lnTo>
                    <a:pt x="128" y="262"/>
                  </a:lnTo>
                  <a:lnTo>
                    <a:pt x="140" y="260"/>
                  </a:lnTo>
                  <a:lnTo>
                    <a:pt x="152" y="256"/>
                  </a:lnTo>
                  <a:lnTo>
                    <a:pt x="164" y="250"/>
                  </a:lnTo>
                  <a:lnTo>
                    <a:pt x="169" y="247"/>
                  </a:lnTo>
                  <a:lnTo>
                    <a:pt x="173" y="243"/>
                  </a:lnTo>
                  <a:lnTo>
                    <a:pt x="178" y="238"/>
                  </a:lnTo>
                  <a:lnTo>
                    <a:pt x="182" y="233"/>
                  </a:lnTo>
                  <a:lnTo>
                    <a:pt x="184" y="228"/>
                  </a:lnTo>
                  <a:lnTo>
                    <a:pt x="187" y="221"/>
                  </a:lnTo>
                  <a:lnTo>
                    <a:pt x="188" y="215"/>
                  </a:lnTo>
                  <a:lnTo>
                    <a:pt x="188" y="207"/>
                  </a:lnTo>
                  <a:lnTo>
                    <a:pt x="188" y="202"/>
                  </a:lnTo>
                  <a:lnTo>
                    <a:pt x="187" y="196"/>
                  </a:lnTo>
                  <a:lnTo>
                    <a:pt x="186" y="192"/>
                  </a:lnTo>
                  <a:lnTo>
                    <a:pt x="184" y="188"/>
                  </a:lnTo>
                  <a:lnTo>
                    <a:pt x="178" y="180"/>
                  </a:lnTo>
                  <a:lnTo>
                    <a:pt x="170" y="174"/>
                  </a:lnTo>
                  <a:lnTo>
                    <a:pt x="161" y="168"/>
                  </a:lnTo>
                  <a:lnTo>
                    <a:pt x="152" y="164"/>
                  </a:lnTo>
                  <a:lnTo>
                    <a:pt x="142" y="161"/>
                  </a:lnTo>
                  <a:lnTo>
                    <a:pt x="132" y="157"/>
                  </a:lnTo>
                  <a:lnTo>
                    <a:pt x="71" y="142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37" y="129"/>
                  </a:lnTo>
                  <a:lnTo>
                    <a:pt x="29" y="123"/>
                  </a:lnTo>
                  <a:lnTo>
                    <a:pt x="24" y="119"/>
                  </a:lnTo>
                  <a:lnTo>
                    <a:pt x="20" y="114"/>
                  </a:lnTo>
                  <a:lnTo>
                    <a:pt x="17" y="110"/>
                  </a:lnTo>
                  <a:lnTo>
                    <a:pt x="15" y="105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9" y="84"/>
                  </a:lnTo>
                  <a:lnTo>
                    <a:pt x="9" y="76"/>
                  </a:lnTo>
                  <a:lnTo>
                    <a:pt x="10" y="66"/>
                  </a:lnTo>
                  <a:lnTo>
                    <a:pt x="13" y="54"/>
                  </a:lnTo>
                  <a:lnTo>
                    <a:pt x="16" y="47"/>
                  </a:lnTo>
                  <a:lnTo>
                    <a:pt x="19" y="41"/>
                  </a:lnTo>
                  <a:lnTo>
                    <a:pt x="23" y="34"/>
                  </a:lnTo>
                  <a:lnTo>
                    <a:pt x="27" y="28"/>
                  </a:lnTo>
                  <a:lnTo>
                    <a:pt x="33" y="22"/>
                  </a:lnTo>
                  <a:lnTo>
                    <a:pt x="39" y="17"/>
                  </a:lnTo>
                  <a:lnTo>
                    <a:pt x="48" y="12"/>
                  </a:lnTo>
                  <a:lnTo>
                    <a:pt x="57" y="7"/>
                  </a:lnTo>
                  <a:lnTo>
                    <a:pt x="66" y="4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4" y="1"/>
                  </a:lnTo>
                  <a:lnTo>
                    <a:pt x="133" y="2"/>
                  </a:lnTo>
                  <a:lnTo>
                    <a:pt x="143" y="5"/>
                  </a:lnTo>
                  <a:lnTo>
                    <a:pt x="152" y="7"/>
                  </a:lnTo>
                  <a:lnTo>
                    <a:pt x="160" y="12"/>
                  </a:lnTo>
                  <a:lnTo>
                    <a:pt x="168" y="16"/>
                  </a:lnTo>
                  <a:lnTo>
                    <a:pt x="175" y="21"/>
                  </a:lnTo>
                  <a:lnTo>
                    <a:pt x="182" y="27"/>
                  </a:lnTo>
                  <a:lnTo>
                    <a:pt x="187" y="33"/>
                  </a:lnTo>
                  <a:lnTo>
                    <a:pt x="193" y="40"/>
                  </a:lnTo>
                  <a:lnTo>
                    <a:pt x="197" y="47"/>
                  </a:lnTo>
                  <a:lnTo>
                    <a:pt x="200" y="56"/>
                  </a:lnTo>
                  <a:lnTo>
                    <a:pt x="204" y="65"/>
                  </a:lnTo>
                  <a:lnTo>
                    <a:pt x="205" y="74"/>
                  </a:lnTo>
                  <a:lnTo>
                    <a:pt x="206" y="85"/>
                  </a:lnTo>
                  <a:lnTo>
                    <a:pt x="179" y="85"/>
                  </a:lnTo>
                  <a:lnTo>
                    <a:pt x="179" y="78"/>
                  </a:lnTo>
                  <a:lnTo>
                    <a:pt x="177" y="70"/>
                  </a:lnTo>
                  <a:lnTo>
                    <a:pt x="174" y="63"/>
                  </a:lnTo>
                  <a:lnTo>
                    <a:pt x="172" y="57"/>
                  </a:lnTo>
                  <a:lnTo>
                    <a:pt x="169" y="52"/>
                  </a:lnTo>
                  <a:lnTo>
                    <a:pt x="165" y="46"/>
                  </a:lnTo>
                  <a:lnTo>
                    <a:pt x="160" y="42"/>
                  </a:lnTo>
                  <a:lnTo>
                    <a:pt x="156" y="38"/>
                  </a:lnTo>
                  <a:lnTo>
                    <a:pt x="151" y="34"/>
                  </a:lnTo>
                  <a:lnTo>
                    <a:pt x="144" y="31"/>
                  </a:lnTo>
                  <a:lnTo>
                    <a:pt x="139" y="28"/>
                  </a:lnTo>
                  <a:lnTo>
                    <a:pt x="132" y="26"/>
                  </a:lnTo>
                  <a:lnTo>
                    <a:pt x="118" y="22"/>
                  </a:lnTo>
                  <a:lnTo>
                    <a:pt x="104" y="21"/>
                  </a:lnTo>
                  <a:lnTo>
                    <a:pt x="91" y="22"/>
                  </a:lnTo>
                  <a:lnTo>
                    <a:pt x="78" y="25"/>
                  </a:lnTo>
                  <a:lnTo>
                    <a:pt x="66" y="28"/>
                  </a:lnTo>
                  <a:lnTo>
                    <a:pt x="57" y="33"/>
                  </a:lnTo>
                  <a:lnTo>
                    <a:pt x="52" y="38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2" y="51"/>
                  </a:lnTo>
                  <a:lnTo>
                    <a:pt x="38" y="56"/>
                  </a:lnTo>
                  <a:lnTo>
                    <a:pt x="37" y="62"/>
                  </a:lnTo>
                  <a:lnTo>
                    <a:pt x="36" y="69"/>
                  </a:lnTo>
                  <a:lnTo>
                    <a:pt x="35" y="76"/>
                  </a:lnTo>
                  <a:lnTo>
                    <a:pt x="36" y="85"/>
                  </a:lnTo>
                  <a:lnTo>
                    <a:pt x="38" y="93"/>
                  </a:lnTo>
                  <a:lnTo>
                    <a:pt x="43" y="99"/>
                  </a:lnTo>
                  <a:lnTo>
                    <a:pt x="48" y="105"/>
                  </a:lnTo>
                  <a:lnTo>
                    <a:pt x="53" y="110"/>
                  </a:lnTo>
                  <a:lnTo>
                    <a:pt x="61" y="113"/>
                  </a:lnTo>
                  <a:lnTo>
                    <a:pt x="69" y="116"/>
                  </a:lnTo>
                  <a:lnTo>
                    <a:pt x="77" y="119"/>
                  </a:lnTo>
                  <a:lnTo>
                    <a:pt x="144" y="135"/>
                  </a:lnTo>
                  <a:lnTo>
                    <a:pt x="158" y="139"/>
                  </a:lnTo>
                  <a:lnTo>
                    <a:pt x="171" y="144"/>
                  </a:lnTo>
                  <a:lnTo>
                    <a:pt x="183" y="150"/>
                  </a:lnTo>
                  <a:lnTo>
                    <a:pt x="194" y="159"/>
                  </a:lnTo>
                  <a:lnTo>
                    <a:pt x="198" y="163"/>
                  </a:lnTo>
                  <a:lnTo>
                    <a:pt x="202" y="167"/>
                  </a:lnTo>
                  <a:lnTo>
                    <a:pt x="206" y="173"/>
                  </a:lnTo>
                  <a:lnTo>
                    <a:pt x="209" y="178"/>
                  </a:lnTo>
                  <a:lnTo>
                    <a:pt x="211" y="184"/>
                  </a:lnTo>
                  <a:lnTo>
                    <a:pt x="213" y="192"/>
                  </a:lnTo>
                  <a:lnTo>
                    <a:pt x="214" y="198"/>
                  </a:lnTo>
                  <a:lnTo>
                    <a:pt x="214" y="207"/>
                  </a:lnTo>
                  <a:lnTo>
                    <a:pt x="214" y="216"/>
                  </a:lnTo>
                  <a:lnTo>
                    <a:pt x="212" y="228"/>
                  </a:lnTo>
                  <a:lnTo>
                    <a:pt x="210" y="233"/>
                  </a:lnTo>
                  <a:lnTo>
                    <a:pt x="207" y="241"/>
                  </a:lnTo>
                  <a:lnTo>
                    <a:pt x="204" y="247"/>
                  </a:lnTo>
                  <a:lnTo>
                    <a:pt x="199" y="254"/>
                  </a:lnTo>
                  <a:lnTo>
                    <a:pt x="193" y="260"/>
                  </a:lnTo>
                  <a:lnTo>
                    <a:pt x="186" y="265"/>
                  </a:lnTo>
                  <a:lnTo>
                    <a:pt x="178" y="271"/>
                  </a:lnTo>
                  <a:lnTo>
                    <a:pt x="168" y="276"/>
                  </a:lnTo>
                  <a:lnTo>
                    <a:pt x="156" y="279"/>
                  </a:lnTo>
                  <a:lnTo>
                    <a:pt x="142" y="283"/>
                  </a:lnTo>
                  <a:lnTo>
                    <a:pt x="127" y="285"/>
                  </a:lnTo>
                  <a:lnTo>
                    <a:pt x="110" y="286"/>
                  </a:lnTo>
                  <a:lnTo>
                    <a:pt x="98" y="285"/>
                  </a:lnTo>
                  <a:lnTo>
                    <a:pt x="87" y="284"/>
                  </a:lnTo>
                  <a:lnTo>
                    <a:pt x="75" y="283"/>
                  </a:lnTo>
                  <a:lnTo>
                    <a:pt x="65" y="279"/>
                  </a:lnTo>
                  <a:lnTo>
                    <a:pt x="56" y="276"/>
                  </a:lnTo>
                  <a:lnTo>
                    <a:pt x="46" y="273"/>
                  </a:lnTo>
                  <a:lnTo>
                    <a:pt x="37" y="268"/>
                  </a:lnTo>
                  <a:lnTo>
                    <a:pt x="30" y="262"/>
                  </a:lnTo>
                  <a:lnTo>
                    <a:pt x="23" y="256"/>
                  </a:lnTo>
                  <a:lnTo>
                    <a:pt x="17" y="249"/>
                  </a:lnTo>
                  <a:lnTo>
                    <a:pt x="11" y="242"/>
                  </a:lnTo>
                  <a:lnTo>
                    <a:pt x="7" y="233"/>
                  </a:lnTo>
                  <a:lnTo>
                    <a:pt x="4" y="223"/>
                  </a:lnTo>
                  <a:lnTo>
                    <a:pt x="2" y="213"/>
                  </a:lnTo>
                  <a:lnTo>
                    <a:pt x="0" y="202"/>
                  </a:lnTo>
                  <a:lnTo>
                    <a:pt x="0" y="190"/>
                  </a:lnTo>
                  <a:lnTo>
                    <a:pt x="26" y="19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3" name="Rectangle 108"/>
            <p:cNvSpPr>
              <a:spLocks noChangeArrowheads="1"/>
            </p:cNvSpPr>
            <p:nvPr userDrawn="1"/>
          </p:nvSpPr>
          <p:spPr bwMode="auto">
            <a:xfrm>
              <a:off x="5142" y="3814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" name="Freeform 109"/>
            <p:cNvSpPr>
              <a:spLocks noEditPoints="1"/>
            </p:cNvSpPr>
            <p:nvPr userDrawn="1"/>
          </p:nvSpPr>
          <p:spPr bwMode="auto">
            <a:xfrm>
              <a:off x="5162" y="3837"/>
              <a:ext cx="63" cy="71"/>
            </a:xfrm>
            <a:custGeom>
              <a:avLst/>
              <a:gdLst>
                <a:gd name="T0" fmla="*/ 8 w 188"/>
                <a:gd name="T1" fmla="*/ 41 h 211"/>
                <a:gd name="T2" fmla="*/ 10 w 188"/>
                <a:gd name="T3" fmla="*/ 48 h 211"/>
                <a:gd name="T4" fmla="*/ 14 w 188"/>
                <a:gd name="T5" fmla="*/ 55 h 211"/>
                <a:gd name="T6" fmla="*/ 19 w 188"/>
                <a:gd name="T7" fmla="*/ 60 h 211"/>
                <a:gd name="T8" fmla="*/ 26 w 188"/>
                <a:gd name="T9" fmla="*/ 63 h 211"/>
                <a:gd name="T10" fmla="*/ 34 w 188"/>
                <a:gd name="T11" fmla="*/ 64 h 211"/>
                <a:gd name="T12" fmla="*/ 42 w 188"/>
                <a:gd name="T13" fmla="*/ 62 h 211"/>
                <a:gd name="T14" fmla="*/ 47 w 188"/>
                <a:gd name="T15" fmla="*/ 57 h 211"/>
                <a:gd name="T16" fmla="*/ 51 w 188"/>
                <a:gd name="T17" fmla="*/ 50 h 211"/>
                <a:gd name="T18" fmla="*/ 54 w 188"/>
                <a:gd name="T19" fmla="*/ 43 h 211"/>
                <a:gd name="T20" fmla="*/ 55 w 188"/>
                <a:gd name="T21" fmla="*/ 35 h 211"/>
                <a:gd name="T22" fmla="*/ 54 w 188"/>
                <a:gd name="T23" fmla="*/ 28 h 211"/>
                <a:gd name="T24" fmla="*/ 51 w 188"/>
                <a:gd name="T25" fmla="*/ 21 h 211"/>
                <a:gd name="T26" fmla="*/ 47 w 188"/>
                <a:gd name="T27" fmla="*/ 14 h 211"/>
                <a:gd name="T28" fmla="*/ 42 w 188"/>
                <a:gd name="T29" fmla="*/ 9 h 211"/>
                <a:gd name="T30" fmla="*/ 34 w 188"/>
                <a:gd name="T31" fmla="*/ 7 h 211"/>
                <a:gd name="T32" fmla="*/ 26 w 188"/>
                <a:gd name="T33" fmla="*/ 8 h 211"/>
                <a:gd name="T34" fmla="*/ 19 w 188"/>
                <a:gd name="T35" fmla="*/ 11 h 211"/>
                <a:gd name="T36" fmla="*/ 14 w 188"/>
                <a:gd name="T37" fmla="*/ 16 h 211"/>
                <a:gd name="T38" fmla="*/ 10 w 188"/>
                <a:gd name="T39" fmla="*/ 23 h 211"/>
                <a:gd name="T40" fmla="*/ 8 w 188"/>
                <a:gd name="T41" fmla="*/ 30 h 211"/>
                <a:gd name="T42" fmla="*/ 63 w 188"/>
                <a:gd name="T43" fmla="*/ 35 h 211"/>
                <a:gd name="T44" fmla="*/ 62 w 188"/>
                <a:gd name="T45" fmla="*/ 46 h 211"/>
                <a:gd name="T46" fmla="*/ 58 w 188"/>
                <a:gd name="T47" fmla="*/ 55 h 211"/>
                <a:gd name="T48" fmla="*/ 52 w 188"/>
                <a:gd name="T49" fmla="*/ 63 h 211"/>
                <a:gd name="T50" fmla="*/ 45 w 188"/>
                <a:gd name="T51" fmla="*/ 68 h 211"/>
                <a:gd name="T52" fmla="*/ 35 w 188"/>
                <a:gd name="T53" fmla="*/ 71 h 211"/>
                <a:gd name="T54" fmla="*/ 24 w 188"/>
                <a:gd name="T55" fmla="*/ 70 h 211"/>
                <a:gd name="T56" fmla="*/ 15 w 188"/>
                <a:gd name="T57" fmla="*/ 67 h 211"/>
                <a:gd name="T58" fmla="*/ 8 w 188"/>
                <a:gd name="T59" fmla="*/ 61 h 211"/>
                <a:gd name="T60" fmla="*/ 3 w 188"/>
                <a:gd name="T61" fmla="*/ 52 h 211"/>
                <a:gd name="T62" fmla="*/ 0 w 188"/>
                <a:gd name="T63" fmla="*/ 43 h 211"/>
                <a:gd name="T64" fmla="*/ 0 w 188"/>
                <a:gd name="T65" fmla="*/ 32 h 211"/>
                <a:gd name="T66" fmla="*/ 2 w 188"/>
                <a:gd name="T67" fmla="*/ 22 h 211"/>
                <a:gd name="T68" fmla="*/ 6 w 188"/>
                <a:gd name="T69" fmla="*/ 13 h 211"/>
                <a:gd name="T70" fmla="*/ 12 w 188"/>
                <a:gd name="T71" fmla="*/ 6 h 211"/>
                <a:gd name="T72" fmla="*/ 21 w 188"/>
                <a:gd name="T73" fmla="*/ 2 h 211"/>
                <a:gd name="T74" fmla="*/ 32 w 188"/>
                <a:gd name="T75" fmla="*/ 0 h 211"/>
                <a:gd name="T76" fmla="*/ 42 w 188"/>
                <a:gd name="T77" fmla="*/ 2 h 211"/>
                <a:gd name="T78" fmla="*/ 50 w 188"/>
                <a:gd name="T79" fmla="*/ 6 h 211"/>
                <a:gd name="T80" fmla="*/ 56 w 188"/>
                <a:gd name="T81" fmla="*/ 13 h 211"/>
                <a:gd name="T82" fmla="*/ 61 w 188"/>
                <a:gd name="T83" fmla="*/ 22 h 211"/>
                <a:gd name="T84" fmla="*/ 63 w 188"/>
                <a:gd name="T85" fmla="*/ 32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11">
                  <a:moveTo>
                    <a:pt x="23" y="105"/>
                  </a:moveTo>
                  <a:lnTo>
                    <a:pt x="24" y="114"/>
                  </a:lnTo>
                  <a:lnTo>
                    <a:pt x="24" y="121"/>
                  </a:lnTo>
                  <a:lnTo>
                    <a:pt x="27" y="129"/>
                  </a:lnTo>
                  <a:lnTo>
                    <a:pt x="29" y="136"/>
                  </a:lnTo>
                  <a:lnTo>
                    <a:pt x="31" y="144"/>
                  </a:lnTo>
                  <a:lnTo>
                    <a:pt x="34" y="150"/>
                  </a:lnTo>
                  <a:lnTo>
                    <a:pt x="37" y="157"/>
                  </a:lnTo>
                  <a:lnTo>
                    <a:pt x="42" y="163"/>
                  </a:lnTo>
                  <a:lnTo>
                    <a:pt x="46" y="169"/>
                  </a:lnTo>
                  <a:lnTo>
                    <a:pt x="51" y="174"/>
                  </a:lnTo>
                  <a:lnTo>
                    <a:pt x="57" y="179"/>
                  </a:lnTo>
                  <a:lnTo>
                    <a:pt x="63" y="183"/>
                  </a:lnTo>
                  <a:lnTo>
                    <a:pt x="70" y="186"/>
                  </a:lnTo>
                  <a:lnTo>
                    <a:pt x="77" y="188"/>
                  </a:lnTo>
                  <a:lnTo>
                    <a:pt x="85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7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6" y="174"/>
                  </a:lnTo>
                  <a:lnTo>
                    <a:pt x="141" y="169"/>
                  </a:lnTo>
                  <a:lnTo>
                    <a:pt x="145" y="163"/>
                  </a:lnTo>
                  <a:lnTo>
                    <a:pt x="150" y="157"/>
                  </a:lnTo>
                  <a:lnTo>
                    <a:pt x="153" y="150"/>
                  </a:lnTo>
                  <a:lnTo>
                    <a:pt x="156" y="144"/>
                  </a:lnTo>
                  <a:lnTo>
                    <a:pt x="158" y="136"/>
                  </a:lnTo>
                  <a:lnTo>
                    <a:pt x="161" y="129"/>
                  </a:lnTo>
                  <a:lnTo>
                    <a:pt x="162" y="121"/>
                  </a:lnTo>
                  <a:lnTo>
                    <a:pt x="163" y="114"/>
                  </a:lnTo>
                  <a:lnTo>
                    <a:pt x="163" y="105"/>
                  </a:lnTo>
                  <a:lnTo>
                    <a:pt x="163" y="98"/>
                  </a:lnTo>
                  <a:lnTo>
                    <a:pt x="162" y="90"/>
                  </a:lnTo>
                  <a:lnTo>
                    <a:pt x="161" y="82"/>
                  </a:lnTo>
                  <a:lnTo>
                    <a:pt x="158" y="75"/>
                  </a:lnTo>
                  <a:lnTo>
                    <a:pt x="156" y="67"/>
                  </a:lnTo>
                  <a:lnTo>
                    <a:pt x="153" y="61"/>
                  </a:lnTo>
                  <a:lnTo>
                    <a:pt x="150" y="53"/>
                  </a:lnTo>
                  <a:lnTo>
                    <a:pt x="145" y="48"/>
                  </a:lnTo>
                  <a:lnTo>
                    <a:pt x="141" y="41"/>
                  </a:lnTo>
                  <a:lnTo>
                    <a:pt x="136" y="37"/>
                  </a:lnTo>
                  <a:lnTo>
                    <a:pt x="130" y="32"/>
                  </a:lnTo>
                  <a:lnTo>
                    <a:pt x="124" y="28"/>
                  </a:lnTo>
                  <a:lnTo>
                    <a:pt x="117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lnTo>
                    <a:pt x="85" y="21"/>
                  </a:lnTo>
                  <a:lnTo>
                    <a:pt x="77" y="23"/>
                  </a:lnTo>
                  <a:lnTo>
                    <a:pt x="70" y="25"/>
                  </a:lnTo>
                  <a:lnTo>
                    <a:pt x="63" y="28"/>
                  </a:lnTo>
                  <a:lnTo>
                    <a:pt x="57" y="32"/>
                  </a:lnTo>
                  <a:lnTo>
                    <a:pt x="51" y="37"/>
                  </a:lnTo>
                  <a:lnTo>
                    <a:pt x="46" y="41"/>
                  </a:lnTo>
                  <a:lnTo>
                    <a:pt x="42" y="48"/>
                  </a:lnTo>
                  <a:lnTo>
                    <a:pt x="37" y="53"/>
                  </a:lnTo>
                  <a:lnTo>
                    <a:pt x="34" y="61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7" y="82"/>
                  </a:lnTo>
                  <a:lnTo>
                    <a:pt x="24" y="90"/>
                  </a:lnTo>
                  <a:lnTo>
                    <a:pt x="24" y="98"/>
                  </a:lnTo>
                  <a:lnTo>
                    <a:pt x="23" y="105"/>
                  </a:lnTo>
                  <a:close/>
                  <a:moveTo>
                    <a:pt x="188" y="105"/>
                  </a:moveTo>
                  <a:lnTo>
                    <a:pt x="187" y="116"/>
                  </a:lnTo>
                  <a:lnTo>
                    <a:pt x="185" y="127"/>
                  </a:lnTo>
                  <a:lnTo>
                    <a:pt x="184" y="136"/>
                  </a:lnTo>
                  <a:lnTo>
                    <a:pt x="181" y="146"/>
                  </a:lnTo>
                  <a:lnTo>
                    <a:pt x="178" y="155"/>
                  </a:lnTo>
                  <a:lnTo>
                    <a:pt x="174" y="163"/>
                  </a:lnTo>
                  <a:lnTo>
                    <a:pt x="168" y="172"/>
                  </a:lnTo>
                  <a:lnTo>
                    <a:pt x="163" y="180"/>
                  </a:lnTo>
                  <a:lnTo>
                    <a:pt x="156" y="186"/>
                  </a:lnTo>
                  <a:lnTo>
                    <a:pt x="150" y="193"/>
                  </a:lnTo>
                  <a:lnTo>
                    <a:pt x="142" y="198"/>
                  </a:lnTo>
                  <a:lnTo>
                    <a:pt x="134" y="202"/>
                  </a:lnTo>
                  <a:lnTo>
                    <a:pt x="125" y="206"/>
                  </a:lnTo>
                  <a:lnTo>
                    <a:pt x="115" y="209"/>
                  </a:lnTo>
                  <a:lnTo>
                    <a:pt x="104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2" y="209"/>
                  </a:lnTo>
                  <a:lnTo>
                    <a:pt x="62" y="206"/>
                  </a:lnTo>
                  <a:lnTo>
                    <a:pt x="54" y="202"/>
                  </a:lnTo>
                  <a:lnTo>
                    <a:pt x="45" y="198"/>
                  </a:lnTo>
                  <a:lnTo>
                    <a:pt x="37" y="193"/>
                  </a:lnTo>
                  <a:lnTo>
                    <a:pt x="30" y="186"/>
                  </a:lnTo>
                  <a:lnTo>
                    <a:pt x="24" y="180"/>
                  </a:lnTo>
                  <a:lnTo>
                    <a:pt x="18" y="172"/>
                  </a:lnTo>
                  <a:lnTo>
                    <a:pt x="14" y="163"/>
                  </a:lnTo>
                  <a:lnTo>
                    <a:pt x="9" y="155"/>
                  </a:lnTo>
                  <a:lnTo>
                    <a:pt x="6" y="146"/>
                  </a:lnTo>
                  <a:lnTo>
                    <a:pt x="3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5"/>
                  </a:lnTo>
                  <a:lnTo>
                    <a:pt x="3" y="75"/>
                  </a:lnTo>
                  <a:lnTo>
                    <a:pt x="6" y="65"/>
                  </a:lnTo>
                  <a:lnTo>
                    <a:pt x="9" y="55"/>
                  </a:lnTo>
                  <a:lnTo>
                    <a:pt x="14" y="47"/>
                  </a:lnTo>
                  <a:lnTo>
                    <a:pt x="18" y="39"/>
                  </a:lnTo>
                  <a:lnTo>
                    <a:pt x="24" y="32"/>
                  </a:lnTo>
                  <a:lnTo>
                    <a:pt x="30" y="25"/>
                  </a:lnTo>
                  <a:lnTo>
                    <a:pt x="37" y="19"/>
                  </a:lnTo>
                  <a:lnTo>
                    <a:pt x="45" y="13"/>
                  </a:lnTo>
                  <a:lnTo>
                    <a:pt x="54" y="9"/>
                  </a:lnTo>
                  <a:lnTo>
                    <a:pt x="62" y="6"/>
                  </a:lnTo>
                  <a:lnTo>
                    <a:pt x="72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42" y="13"/>
                  </a:lnTo>
                  <a:lnTo>
                    <a:pt x="150" y="19"/>
                  </a:lnTo>
                  <a:lnTo>
                    <a:pt x="156" y="25"/>
                  </a:lnTo>
                  <a:lnTo>
                    <a:pt x="163" y="32"/>
                  </a:lnTo>
                  <a:lnTo>
                    <a:pt x="168" y="39"/>
                  </a:lnTo>
                  <a:lnTo>
                    <a:pt x="174" y="47"/>
                  </a:lnTo>
                  <a:lnTo>
                    <a:pt x="178" y="55"/>
                  </a:lnTo>
                  <a:lnTo>
                    <a:pt x="181" y="65"/>
                  </a:lnTo>
                  <a:lnTo>
                    <a:pt x="184" y="75"/>
                  </a:lnTo>
                  <a:lnTo>
                    <a:pt x="185" y="85"/>
                  </a:lnTo>
                  <a:lnTo>
                    <a:pt x="187" y="95"/>
                  </a:lnTo>
                  <a:lnTo>
                    <a:pt x="188" y="10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" name="Freeform 110"/>
            <p:cNvSpPr>
              <a:spLocks/>
            </p:cNvSpPr>
            <p:nvPr userDrawn="1"/>
          </p:nvSpPr>
          <p:spPr bwMode="auto">
            <a:xfrm>
              <a:off x="5229" y="3839"/>
              <a:ext cx="59" cy="66"/>
            </a:xfrm>
            <a:custGeom>
              <a:avLst/>
              <a:gdLst>
                <a:gd name="T0" fmla="*/ 0 w 177"/>
                <a:gd name="T1" fmla="*/ 0 h 198"/>
                <a:gd name="T2" fmla="*/ 9 w 177"/>
                <a:gd name="T3" fmla="*/ 0 h 198"/>
                <a:gd name="T4" fmla="*/ 30 w 177"/>
                <a:gd name="T5" fmla="*/ 58 h 198"/>
                <a:gd name="T6" fmla="*/ 30 w 177"/>
                <a:gd name="T7" fmla="*/ 58 h 198"/>
                <a:gd name="T8" fmla="*/ 51 w 177"/>
                <a:gd name="T9" fmla="*/ 0 h 198"/>
                <a:gd name="T10" fmla="*/ 59 w 177"/>
                <a:gd name="T11" fmla="*/ 0 h 198"/>
                <a:gd name="T12" fmla="*/ 34 w 177"/>
                <a:gd name="T13" fmla="*/ 66 h 198"/>
                <a:gd name="T14" fmla="*/ 25 w 177"/>
                <a:gd name="T15" fmla="*/ 66 h 198"/>
                <a:gd name="T16" fmla="*/ 0 w 177"/>
                <a:gd name="T17" fmla="*/ 0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8">
                  <a:moveTo>
                    <a:pt x="0" y="0"/>
                  </a:moveTo>
                  <a:lnTo>
                    <a:pt x="27" y="0"/>
                  </a:lnTo>
                  <a:lnTo>
                    <a:pt x="89" y="175"/>
                  </a:lnTo>
                  <a:lnTo>
                    <a:pt x="90" y="17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02" y="198"/>
                  </a:lnTo>
                  <a:lnTo>
                    <a:pt x="76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" name="Freeform 111"/>
            <p:cNvSpPr>
              <a:spLocks noEditPoints="1"/>
            </p:cNvSpPr>
            <p:nvPr userDrawn="1"/>
          </p:nvSpPr>
          <p:spPr bwMode="auto">
            <a:xfrm>
              <a:off x="5293" y="3837"/>
              <a:ext cx="59" cy="70"/>
            </a:xfrm>
            <a:custGeom>
              <a:avLst/>
              <a:gdLst>
                <a:gd name="T0" fmla="*/ 50 w 177"/>
                <a:gd name="T1" fmla="*/ 26 h 210"/>
                <a:gd name="T2" fmla="*/ 49 w 177"/>
                <a:gd name="T3" fmla="*/ 20 h 210"/>
                <a:gd name="T4" fmla="*/ 46 w 177"/>
                <a:gd name="T5" fmla="*/ 16 h 210"/>
                <a:gd name="T6" fmla="*/ 44 w 177"/>
                <a:gd name="T7" fmla="*/ 13 h 210"/>
                <a:gd name="T8" fmla="*/ 41 w 177"/>
                <a:gd name="T9" fmla="*/ 10 h 210"/>
                <a:gd name="T10" fmla="*/ 37 w 177"/>
                <a:gd name="T11" fmla="*/ 8 h 210"/>
                <a:gd name="T12" fmla="*/ 32 w 177"/>
                <a:gd name="T13" fmla="*/ 7 h 210"/>
                <a:gd name="T14" fmla="*/ 28 w 177"/>
                <a:gd name="T15" fmla="*/ 7 h 210"/>
                <a:gd name="T16" fmla="*/ 23 w 177"/>
                <a:gd name="T17" fmla="*/ 8 h 210"/>
                <a:gd name="T18" fmla="*/ 19 w 177"/>
                <a:gd name="T19" fmla="*/ 10 h 210"/>
                <a:gd name="T20" fmla="*/ 16 w 177"/>
                <a:gd name="T21" fmla="*/ 13 h 210"/>
                <a:gd name="T22" fmla="*/ 12 w 177"/>
                <a:gd name="T23" fmla="*/ 18 h 210"/>
                <a:gd name="T24" fmla="*/ 9 w 177"/>
                <a:gd name="T25" fmla="*/ 26 h 210"/>
                <a:gd name="T26" fmla="*/ 51 w 177"/>
                <a:gd name="T27" fmla="*/ 31 h 210"/>
                <a:gd name="T28" fmla="*/ 9 w 177"/>
                <a:gd name="T29" fmla="*/ 42 h 210"/>
                <a:gd name="T30" fmla="*/ 10 w 177"/>
                <a:gd name="T31" fmla="*/ 49 h 210"/>
                <a:gd name="T32" fmla="*/ 12 w 177"/>
                <a:gd name="T33" fmla="*/ 53 h 210"/>
                <a:gd name="T34" fmla="*/ 15 w 177"/>
                <a:gd name="T35" fmla="*/ 57 h 210"/>
                <a:gd name="T36" fmla="*/ 18 w 177"/>
                <a:gd name="T37" fmla="*/ 60 h 210"/>
                <a:gd name="T38" fmla="*/ 22 w 177"/>
                <a:gd name="T39" fmla="*/ 62 h 210"/>
                <a:gd name="T40" fmla="*/ 27 w 177"/>
                <a:gd name="T41" fmla="*/ 63 h 210"/>
                <a:gd name="T42" fmla="*/ 34 w 177"/>
                <a:gd name="T43" fmla="*/ 63 h 210"/>
                <a:gd name="T44" fmla="*/ 41 w 177"/>
                <a:gd name="T45" fmla="*/ 61 h 210"/>
                <a:gd name="T46" fmla="*/ 46 w 177"/>
                <a:gd name="T47" fmla="*/ 56 h 210"/>
                <a:gd name="T48" fmla="*/ 50 w 177"/>
                <a:gd name="T49" fmla="*/ 50 h 210"/>
                <a:gd name="T50" fmla="*/ 59 w 177"/>
                <a:gd name="T51" fmla="*/ 47 h 210"/>
                <a:gd name="T52" fmla="*/ 55 w 177"/>
                <a:gd name="T53" fmla="*/ 57 h 210"/>
                <a:gd name="T54" fmla="*/ 52 w 177"/>
                <a:gd name="T55" fmla="*/ 61 h 210"/>
                <a:gd name="T56" fmla="*/ 49 w 177"/>
                <a:gd name="T57" fmla="*/ 64 h 210"/>
                <a:gd name="T58" fmla="*/ 46 w 177"/>
                <a:gd name="T59" fmla="*/ 67 h 210"/>
                <a:gd name="T60" fmla="*/ 41 w 177"/>
                <a:gd name="T61" fmla="*/ 69 h 210"/>
                <a:gd name="T62" fmla="*/ 36 w 177"/>
                <a:gd name="T63" fmla="*/ 70 h 210"/>
                <a:gd name="T64" fmla="*/ 30 w 177"/>
                <a:gd name="T65" fmla="*/ 70 h 210"/>
                <a:gd name="T66" fmla="*/ 23 w 177"/>
                <a:gd name="T67" fmla="*/ 69 h 210"/>
                <a:gd name="T68" fmla="*/ 16 w 177"/>
                <a:gd name="T69" fmla="*/ 67 h 210"/>
                <a:gd name="T70" fmla="*/ 11 w 177"/>
                <a:gd name="T71" fmla="*/ 64 h 210"/>
                <a:gd name="T72" fmla="*/ 7 w 177"/>
                <a:gd name="T73" fmla="*/ 60 h 210"/>
                <a:gd name="T74" fmla="*/ 4 w 177"/>
                <a:gd name="T75" fmla="*/ 54 h 210"/>
                <a:gd name="T76" fmla="*/ 2 w 177"/>
                <a:gd name="T77" fmla="*/ 49 h 210"/>
                <a:gd name="T78" fmla="*/ 1 w 177"/>
                <a:gd name="T79" fmla="*/ 42 h 210"/>
                <a:gd name="T80" fmla="*/ 0 w 177"/>
                <a:gd name="T81" fmla="*/ 35 h 210"/>
                <a:gd name="T82" fmla="*/ 1 w 177"/>
                <a:gd name="T83" fmla="*/ 29 h 210"/>
                <a:gd name="T84" fmla="*/ 2 w 177"/>
                <a:gd name="T85" fmla="*/ 22 h 210"/>
                <a:gd name="T86" fmla="*/ 4 w 177"/>
                <a:gd name="T87" fmla="*/ 16 h 210"/>
                <a:gd name="T88" fmla="*/ 7 w 177"/>
                <a:gd name="T89" fmla="*/ 11 h 210"/>
                <a:gd name="T90" fmla="*/ 11 w 177"/>
                <a:gd name="T91" fmla="*/ 7 h 210"/>
                <a:gd name="T92" fmla="*/ 16 w 177"/>
                <a:gd name="T93" fmla="*/ 3 h 210"/>
                <a:gd name="T94" fmla="*/ 23 w 177"/>
                <a:gd name="T95" fmla="*/ 1 h 210"/>
                <a:gd name="T96" fmla="*/ 30 w 177"/>
                <a:gd name="T97" fmla="*/ 0 h 210"/>
                <a:gd name="T98" fmla="*/ 37 w 177"/>
                <a:gd name="T99" fmla="*/ 1 h 210"/>
                <a:gd name="T100" fmla="*/ 43 w 177"/>
                <a:gd name="T101" fmla="*/ 3 h 210"/>
                <a:gd name="T102" fmla="*/ 49 w 177"/>
                <a:gd name="T103" fmla="*/ 7 h 210"/>
                <a:gd name="T104" fmla="*/ 53 w 177"/>
                <a:gd name="T105" fmla="*/ 12 h 210"/>
                <a:gd name="T106" fmla="*/ 56 w 177"/>
                <a:gd name="T107" fmla="*/ 17 h 210"/>
                <a:gd name="T108" fmla="*/ 58 w 177"/>
                <a:gd name="T109" fmla="*/ 24 h 210"/>
                <a:gd name="T110" fmla="*/ 59 w 177"/>
                <a:gd name="T111" fmla="*/ 30 h 210"/>
                <a:gd name="T112" fmla="*/ 59 w 177"/>
                <a:gd name="T113" fmla="*/ 37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3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6" y="59"/>
                  </a:lnTo>
                  <a:lnTo>
                    <a:pt x="142" y="53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1" y="38"/>
                  </a:lnTo>
                  <a:lnTo>
                    <a:pt x="126" y="34"/>
                  </a:lnTo>
                  <a:lnTo>
                    <a:pt x="122" y="30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3" y="22"/>
                  </a:lnTo>
                  <a:lnTo>
                    <a:pt x="97" y="21"/>
                  </a:lnTo>
                  <a:lnTo>
                    <a:pt x="89" y="21"/>
                  </a:lnTo>
                  <a:lnTo>
                    <a:pt x="83" y="21"/>
                  </a:lnTo>
                  <a:lnTo>
                    <a:pt x="75" y="22"/>
                  </a:lnTo>
                  <a:lnTo>
                    <a:pt x="69" y="24"/>
                  </a:lnTo>
                  <a:lnTo>
                    <a:pt x="63" y="27"/>
                  </a:lnTo>
                  <a:lnTo>
                    <a:pt x="58" y="30"/>
                  </a:lnTo>
                  <a:lnTo>
                    <a:pt x="53" y="34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5"/>
                  </a:lnTo>
                  <a:lnTo>
                    <a:pt x="27" y="78"/>
                  </a:lnTo>
                  <a:lnTo>
                    <a:pt x="25" y="92"/>
                  </a:lnTo>
                  <a:lnTo>
                    <a:pt x="153" y="92"/>
                  </a:lnTo>
                  <a:close/>
                  <a:moveTo>
                    <a:pt x="25" y="112"/>
                  </a:moveTo>
                  <a:lnTo>
                    <a:pt x="26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6" y="158"/>
                  </a:lnTo>
                  <a:lnTo>
                    <a:pt x="40" y="165"/>
                  </a:lnTo>
                  <a:lnTo>
                    <a:pt x="44" y="170"/>
                  </a:lnTo>
                  <a:lnTo>
                    <a:pt x="48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7" y="186"/>
                  </a:lnTo>
                  <a:lnTo>
                    <a:pt x="74" y="188"/>
                  </a:lnTo>
                  <a:lnTo>
                    <a:pt x="82" y="189"/>
                  </a:lnTo>
                  <a:lnTo>
                    <a:pt x="89" y="190"/>
                  </a:lnTo>
                  <a:lnTo>
                    <a:pt x="102" y="189"/>
                  </a:lnTo>
                  <a:lnTo>
                    <a:pt x="113" y="186"/>
                  </a:lnTo>
                  <a:lnTo>
                    <a:pt x="123" y="182"/>
                  </a:lnTo>
                  <a:lnTo>
                    <a:pt x="131" y="176"/>
                  </a:lnTo>
                  <a:lnTo>
                    <a:pt x="138" y="169"/>
                  </a:lnTo>
                  <a:lnTo>
                    <a:pt x="144" y="160"/>
                  </a:lnTo>
                  <a:lnTo>
                    <a:pt x="149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1" y="155"/>
                  </a:lnTo>
                  <a:lnTo>
                    <a:pt x="165" y="170"/>
                  </a:lnTo>
                  <a:lnTo>
                    <a:pt x="162" y="175"/>
                  </a:lnTo>
                  <a:lnTo>
                    <a:pt x="157" y="182"/>
                  </a:lnTo>
                  <a:lnTo>
                    <a:pt x="153" y="187"/>
                  </a:lnTo>
                  <a:lnTo>
                    <a:pt x="148" y="192"/>
                  </a:lnTo>
                  <a:lnTo>
                    <a:pt x="142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3" y="206"/>
                  </a:lnTo>
                  <a:lnTo>
                    <a:pt x="115" y="208"/>
                  </a:lnTo>
                  <a:lnTo>
                    <a:pt x="108" y="209"/>
                  </a:lnTo>
                  <a:lnTo>
                    <a:pt x="99" y="210"/>
                  </a:lnTo>
                  <a:lnTo>
                    <a:pt x="89" y="210"/>
                  </a:lnTo>
                  <a:lnTo>
                    <a:pt x="79" y="210"/>
                  </a:lnTo>
                  <a:lnTo>
                    <a:pt x="68" y="208"/>
                  </a:lnTo>
                  <a:lnTo>
                    <a:pt x="58" y="206"/>
                  </a:lnTo>
                  <a:lnTo>
                    <a:pt x="49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1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8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8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89" y="0"/>
                  </a:lnTo>
                  <a:lnTo>
                    <a:pt x="101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0" y="10"/>
                  </a:lnTo>
                  <a:lnTo>
                    <a:pt x="139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8" y="35"/>
                  </a:lnTo>
                  <a:lnTo>
                    <a:pt x="163" y="44"/>
                  </a:lnTo>
                  <a:lnTo>
                    <a:pt x="167" y="52"/>
                  </a:lnTo>
                  <a:lnTo>
                    <a:pt x="170" y="62"/>
                  </a:lnTo>
                  <a:lnTo>
                    <a:pt x="174" y="71"/>
                  </a:lnTo>
                  <a:lnTo>
                    <a:pt x="175" y="81"/>
                  </a:lnTo>
                  <a:lnTo>
                    <a:pt x="177" y="91"/>
                  </a:lnTo>
                  <a:lnTo>
                    <a:pt x="177" y="102"/>
                  </a:lnTo>
                  <a:lnTo>
                    <a:pt x="177" y="112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7" name="Freeform 112"/>
            <p:cNvSpPr>
              <a:spLocks/>
            </p:cNvSpPr>
            <p:nvPr userDrawn="1"/>
          </p:nvSpPr>
          <p:spPr bwMode="auto">
            <a:xfrm>
              <a:off x="5362" y="3837"/>
              <a:ext cx="54" cy="68"/>
            </a:xfrm>
            <a:custGeom>
              <a:avLst/>
              <a:gdLst>
                <a:gd name="T0" fmla="*/ 0 w 161"/>
                <a:gd name="T1" fmla="*/ 2 h 204"/>
                <a:gd name="T2" fmla="*/ 8 w 161"/>
                <a:gd name="T3" fmla="*/ 2 h 204"/>
                <a:gd name="T4" fmla="*/ 8 w 161"/>
                <a:gd name="T5" fmla="*/ 13 h 204"/>
                <a:gd name="T6" fmla="*/ 8 w 161"/>
                <a:gd name="T7" fmla="*/ 13 h 204"/>
                <a:gd name="T8" fmla="*/ 10 w 161"/>
                <a:gd name="T9" fmla="*/ 11 h 204"/>
                <a:gd name="T10" fmla="*/ 12 w 161"/>
                <a:gd name="T11" fmla="*/ 8 h 204"/>
                <a:gd name="T12" fmla="*/ 14 w 161"/>
                <a:gd name="T13" fmla="*/ 6 h 204"/>
                <a:gd name="T14" fmla="*/ 17 w 161"/>
                <a:gd name="T15" fmla="*/ 4 h 204"/>
                <a:gd name="T16" fmla="*/ 20 w 161"/>
                <a:gd name="T17" fmla="*/ 2 h 204"/>
                <a:gd name="T18" fmla="*/ 23 w 161"/>
                <a:gd name="T19" fmla="*/ 1 h 204"/>
                <a:gd name="T20" fmla="*/ 26 w 161"/>
                <a:gd name="T21" fmla="*/ 0 h 204"/>
                <a:gd name="T22" fmla="*/ 30 w 161"/>
                <a:gd name="T23" fmla="*/ 0 h 204"/>
                <a:gd name="T24" fmla="*/ 33 w 161"/>
                <a:gd name="T25" fmla="*/ 0 h 204"/>
                <a:gd name="T26" fmla="*/ 36 w 161"/>
                <a:gd name="T27" fmla="*/ 0 h 204"/>
                <a:gd name="T28" fmla="*/ 39 w 161"/>
                <a:gd name="T29" fmla="*/ 1 h 204"/>
                <a:gd name="T30" fmla="*/ 41 w 161"/>
                <a:gd name="T31" fmla="*/ 2 h 204"/>
                <a:gd name="T32" fmla="*/ 44 w 161"/>
                <a:gd name="T33" fmla="*/ 3 h 204"/>
                <a:gd name="T34" fmla="*/ 46 w 161"/>
                <a:gd name="T35" fmla="*/ 4 h 204"/>
                <a:gd name="T36" fmla="*/ 48 w 161"/>
                <a:gd name="T37" fmla="*/ 6 h 204"/>
                <a:gd name="T38" fmla="*/ 49 w 161"/>
                <a:gd name="T39" fmla="*/ 7 h 204"/>
                <a:gd name="T40" fmla="*/ 50 w 161"/>
                <a:gd name="T41" fmla="*/ 9 h 204"/>
                <a:gd name="T42" fmla="*/ 51 w 161"/>
                <a:gd name="T43" fmla="*/ 11 h 204"/>
                <a:gd name="T44" fmla="*/ 52 w 161"/>
                <a:gd name="T45" fmla="*/ 13 h 204"/>
                <a:gd name="T46" fmla="*/ 53 w 161"/>
                <a:gd name="T47" fmla="*/ 15 h 204"/>
                <a:gd name="T48" fmla="*/ 54 w 161"/>
                <a:gd name="T49" fmla="*/ 20 h 204"/>
                <a:gd name="T50" fmla="*/ 54 w 161"/>
                <a:gd name="T51" fmla="*/ 26 h 204"/>
                <a:gd name="T52" fmla="*/ 54 w 161"/>
                <a:gd name="T53" fmla="*/ 68 h 204"/>
                <a:gd name="T54" fmla="*/ 46 w 161"/>
                <a:gd name="T55" fmla="*/ 68 h 204"/>
                <a:gd name="T56" fmla="*/ 46 w 161"/>
                <a:gd name="T57" fmla="*/ 27 h 204"/>
                <a:gd name="T58" fmla="*/ 46 w 161"/>
                <a:gd name="T59" fmla="*/ 23 h 204"/>
                <a:gd name="T60" fmla="*/ 45 w 161"/>
                <a:gd name="T61" fmla="*/ 19 h 204"/>
                <a:gd name="T62" fmla="*/ 44 w 161"/>
                <a:gd name="T63" fmla="*/ 16 h 204"/>
                <a:gd name="T64" fmla="*/ 43 w 161"/>
                <a:gd name="T65" fmla="*/ 13 h 204"/>
                <a:gd name="T66" fmla="*/ 41 w 161"/>
                <a:gd name="T67" fmla="*/ 12 h 204"/>
                <a:gd name="T68" fmla="*/ 40 w 161"/>
                <a:gd name="T69" fmla="*/ 10 h 204"/>
                <a:gd name="T70" fmla="*/ 39 w 161"/>
                <a:gd name="T71" fmla="*/ 9 h 204"/>
                <a:gd name="T72" fmla="*/ 37 w 161"/>
                <a:gd name="T73" fmla="*/ 8 h 204"/>
                <a:gd name="T74" fmla="*/ 36 w 161"/>
                <a:gd name="T75" fmla="*/ 8 h 204"/>
                <a:gd name="T76" fmla="*/ 34 w 161"/>
                <a:gd name="T77" fmla="*/ 7 h 204"/>
                <a:gd name="T78" fmla="*/ 32 w 161"/>
                <a:gd name="T79" fmla="*/ 7 h 204"/>
                <a:gd name="T80" fmla="*/ 29 w 161"/>
                <a:gd name="T81" fmla="*/ 7 h 204"/>
                <a:gd name="T82" fmla="*/ 27 w 161"/>
                <a:gd name="T83" fmla="*/ 7 h 204"/>
                <a:gd name="T84" fmla="*/ 24 w 161"/>
                <a:gd name="T85" fmla="*/ 7 h 204"/>
                <a:gd name="T86" fmla="*/ 22 w 161"/>
                <a:gd name="T87" fmla="*/ 8 h 204"/>
                <a:gd name="T88" fmla="*/ 20 w 161"/>
                <a:gd name="T89" fmla="*/ 9 h 204"/>
                <a:gd name="T90" fmla="*/ 18 w 161"/>
                <a:gd name="T91" fmla="*/ 9 h 204"/>
                <a:gd name="T92" fmla="*/ 17 w 161"/>
                <a:gd name="T93" fmla="*/ 11 h 204"/>
                <a:gd name="T94" fmla="*/ 15 w 161"/>
                <a:gd name="T95" fmla="*/ 12 h 204"/>
                <a:gd name="T96" fmla="*/ 14 w 161"/>
                <a:gd name="T97" fmla="*/ 13 h 204"/>
                <a:gd name="T98" fmla="*/ 13 w 161"/>
                <a:gd name="T99" fmla="*/ 15 h 204"/>
                <a:gd name="T100" fmla="*/ 12 w 161"/>
                <a:gd name="T101" fmla="*/ 17 h 204"/>
                <a:gd name="T102" fmla="*/ 11 w 161"/>
                <a:gd name="T103" fmla="*/ 19 h 204"/>
                <a:gd name="T104" fmla="*/ 10 w 161"/>
                <a:gd name="T105" fmla="*/ 21 h 204"/>
                <a:gd name="T106" fmla="*/ 9 w 161"/>
                <a:gd name="T107" fmla="*/ 25 h 204"/>
                <a:gd name="T108" fmla="*/ 8 w 161"/>
                <a:gd name="T109" fmla="*/ 30 h 204"/>
                <a:gd name="T110" fmla="*/ 8 w 161"/>
                <a:gd name="T111" fmla="*/ 68 h 204"/>
                <a:gd name="T112" fmla="*/ 0 w 161"/>
                <a:gd name="T113" fmla="*/ 68 h 204"/>
                <a:gd name="T114" fmla="*/ 0 w 161"/>
                <a:gd name="T115" fmla="*/ 2 h 2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1" h="204">
                  <a:moveTo>
                    <a:pt x="0" y="6"/>
                  </a:moveTo>
                  <a:lnTo>
                    <a:pt x="24" y="6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9" y="32"/>
                  </a:lnTo>
                  <a:lnTo>
                    <a:pt x="35" y="24"/>
                  </a:lnTo>
                  <a:lnTo>
                    <a:pt x="42" y="18"/>
                  </a:lnTo>
                  <a:lnTo>
                    <a:pt x="50" y="11"/>
                  </a:lnTo>
                  <a:lnTo>
                    <a:pt x="59" y="7"/>
                  </a:lnTo>
                  <a:lnTo>
                    <a:pt x="68" y="4"/>
                  </a:lnTo>
                  <a:lnTo>
                    <a:pt x="78" y="1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108" y="1"/>
                  </a:lnTo>
                  <a:lnTo>
                    <a:pt x="116" y="4"/>
                  </a:lnTo>
                  <a:lnTo>
                    <a:pt x="123" y="6"/>
                  </a:lnTo>
                  <a:lnTo>
                    <a:pt x="130" y="9"/>
                  </a:lnTo>
                  <a:lnTo>
                    <a:pt x="136" y="12"/>
                  </a:lnTo>
                  <a:lnTo>
                    <a:pt x="142" y="17"/>
                  </a:lnTo>
                  <a:lnTo>
                    <a:pt x="146" y="21"/>
                  </a:lnTo>
                  <a:lnTo>
                    <a:pt x="149" y="26"/>
                  </a:lnTo>
                  <a:lnTo>
                    <a:pt x="153" y="32"/>
                  </a:lnTo>
                  <a:lnTo>
                    <a:pt x="156" y="38"/>
                  </a:lnTo>
                  <a:lnTo>
                    <a:pt x="158" y="45"/>
                  </a:lnTo>
                  <a:lnTo>
                    <a:pt x="160" y="60"/>
                  </a:lnTo>
                  <a:lnTo>
                    <a:pt x="161" y="77"/>
                  </a:lnTo>
                  <a:lnTo>
                    <a:pt x="161" y="204"/>
                  </a:lnTo>
                  <a:lnTo>
                    <a:pt x="137" y="204"/>
                  </a:lnTo>
                  <a:lnTo>
                    <a:pt x="137" y="81"/>
                  </a:lnTo>
                  <a:lnTo>
                    <a:pt x="136" y="68"/>
                  </a:lnTo>
                  <a:lnTo>
                    <a:pt x="134" y="58"/>
                  </a:lnTo>
                  <a:lnTo>
                    <a:pt x="131" y="47"/>
                  </a:lnTo>
                  <a:lnTo>
                    <a:pt x="127" y="38"/>
                  </a:lnTo>
                  <a:lnTo>
                    <a:pt x="123" y="35"/>
                  </a:lnTo>
                  <a:lnTo>
                    <a:pt x="120" y="31"/>
                  </a:lnTo>
                  <a:lnTo>
                    <a:pt x="116" y="28"/>
                  </a:lnTo>
                  <a:lnTo>
                    <a:pt x="111" y="25"/>
                  </a:lnTo>
                  <a:lnTo>
                    <a:pt x="106" y="23"/>
                  </a:lnTo>
                  <a:lnTo>
                    <a:pt x="100" y="22"/>
                  </a:lnTo>
                  <a:lnTo>
                    <a:pt x="94" y="21"/>
                  </a:lnTo>
                  <a:lnTo>
                    <a:pt x="87" y="21"/>
                  </a:lnTo>
                  <a:lnTo>
                    <a:pt x="80" y="21"/>
                  </a:lnTo>
                  <a:lnTo>
                    <a:pt x="73" y="22"/>
                  </a:lnTo>
                  <a:lnTo>
                    <a:pt x="66" y="24"/>
                  </a:lnTo>
                  <a:lnTo>
                    <a:pt x="61" y="26"/>
                  </a:lnTo>
                  <a:lnTo>
                    <a:pt x="55" y="28"/>
                  </a:lnTo>
                  <a:lnTo>
                    <a:pt x="50" y="33"/>
                  </a:lnTo>
                  <a:lnTo>
                    <a:pt x="46" y="36"/>
                  </a:lnTo>
                  <a:lnTo>
                    <a:pt x="41" y="40"/>
                  </a:lnTo>
                  <a:lnTo>
                    <a:pt x="38" y="46"/>
                  </a:lnTo>
                  <a:lnTo>
                    <a:pt x="35" y="50"/>
                  </a:lnTo>
                  <a:lnTo>
                    <a:pt x="32" y="57"/>
                  </a:lnTo>
                  <a:lnTo>
                    <a:pt x="29" y="62"/>
                  </a:lnTo>
                  <a:lnTo>
                    <a:pt x="26" y="75"/>
                  </a:lnTo>
                  <a:lnTo>
                    <a:pt x="24" y="89"/>
                  </a:lnTo>
                  <a:lnTo>
                    <a:pt x="24" y="204"/>
                  </a:lnTo>
                  <a:lnTo>
                    <a:pt x="0" y="20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8" name="Freeform 113"/>
            <p:cNvSpPr>
              <a:spLocks noEditPoints="1"/>
            </p:cNvSpPr>
            <p:nvPr userDrawn="1"/>
          </p:nvSpPr>
          <p:spPr bwMode="auto">
            <a:xfrm>
              <a:off x="5432" y="3814"/>
              <a:ext cx="7" cy="91"/>
            </a:xfrm>
            <a:custGeom>
              <a:avLst/>
              <a:gdLst>
                <a:gd name="T0" fmla="*/ 0 w 23"/>
                <a:gd name="T1" fmla="*/ 25 h 274"/>
                <a:gd name="T2" fmla="*/ 7 w 23"/>
                <a:gd name="T3" fmla="*/ 25 h 274"/>
                <a:gd name="T4" fmla="*/ 7 w 23"/>
                <a:gd name="T5" fmla="*/ 91 h 274"/>
                <a:gd name="T6" fmla="*/ 0 w 23"/>
                <a:gd name="T7" fmla="*/ 91 h 274"/>
                <a:gd name="T8" fmla="*/ 0 w 23"/>
                <a:gd name="T9" fmla="*/ 25 h 274"/>
                <a:gd name="T10" fmla="*/ 0 w 23"/>
                <a:gd name="T11" fmla="*/ 0 h 274"/>
                <a:gd name="T12" fmla="*/ 7 w 23"/>
                <a:gd name="T13" fmla="*/ 0 h 274"/>
                <a:gd name="T14" fmla="*/ 7 w 23"/>
                <a:gd name="T15" fmla="*/ 13 h 274"/>
                <a:gd name="T16" fmla="*/ 0 w 23"/>
                <a:gd name="T17" fmla="*/ 13 h 274"/>
                <a:gd name="T18" fmla="*/ 0 w 23"/>
                <a:gd name="T19" fmla="*/ 0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274">
                  <a:moveTo>
                    <a:pt x="0" y="76"/>
                  </a:moveTo>
                  <a:lnTo>
                    <a:pt x="23" y="76"/>
                  </a:lnTo>
                  <a:lnTo>
                    <a:pt x="23" y="274"/>
                  </a:lnTo>
                  <a:lnTo>
                    <a:pt x="0" y="274"/>
                  </a:lnTo>
                  <a:lnTo>
                    <a:pt x="0" y="76"/>
                  </a:lnTo>
                  <a:close/>
                  <a:moveTo>
                    <a:pt x="0" y="0"/>
                  </a:moveTo>
                  <a:lnTo>
                    <a:pt x="23" y="0"/>
                  </a:lnTo>
                  <a:lnTo>
                    <a:pt x="23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9" name="Freeform 114"/>
            <p:cNvSpPr>
              <a:spLocks noEditPoints="1"/>
            </p:cNvSpPr>
            <p:nvPr userDrawn="1"/>
          </p:nvSpPr>
          <p:spPr bwMode="auto">
            <a:xfrm>
              <a:off x="5443" y="3814"/>
              <a:ext cx="20" cy="116"/>
            </a:xfrm>
            <a:custGeom>
              <a:avLst/>
              <a:gdLst>
                <a:gd name="T0" fmla="*/ 12 w 60"/>
                <a:gd name="T1" fmla="*/ 0 h 348"/>
                <a:gd name="T2" fmla="*/ 20 w 60"/>
                <a:gd name="T3" fmla="*/ 0 h 348"/>
                <a:gd name="T4" fmla="*/ 20 w 60"/>
                <a:gd name="T5" fmla="*/ 13 h 348"/>
                <a:gd name="T6" fmla="*/ 12 w 60"/>
                <a:gd name="T7" fmla="*/ 13 h 348"/>
                <a:gd name="T8" fmla="*/ 12 w 60"/>
                <a:gd name="T9" fmla="*/ 0 h 348"/>
                <a:gd name="T10" fmla="*/ 12 w 60"/>
                <a:gd name="T11" fmla="*/ 25 h 348"/>
                <a:gd name="T12" fmla="*/ 20 w 60"/>
                <a:gd name="T13" fmla="*/ 25 h 348"/>
                <a:gd name="T14" fmla="*/ 20 w 60"/>
                <a:gd name="T15" fmla="*/ 98 h 348"/>
                <a:gd name="T16" fmla="*/ 20 w 60"/>
                <a:gd name="T17" fmla="*/ 101 h 348"/>
                <a:gd name="T18" fmla="*/ 19 w 60"/>
                <a:gd name="T19" fmla="*/ 105 h 348"/>
                <a:gd name="T20" fmla="*/ 18 w 60"/>
                <a:gd name="T21" fmla="*/ 108 h 348"/>
                <a:gd name="T22" fmla="*/ 17 w 60"/>
                <a:gd name="T23" fmla="*/ 111 h 348"/>
                <a:gd name="T24" fmla="*/ 16 w 60"/>
                <a:gd name="T25" fmla="*/ 112 h 348"/>
                <a:gd name="T26" fmla="*/ 15 w 60"/>
                <a:gd name="T27" fmla="*/ 113 h 348"/>
                <a:gd name="T28" fmla="*/ 14 w 60"/>
                <a:gd name="T29" fmla="*/ 114 h 348"/>
                <a:gd name="T30" fmla="*/ 13 w 60"/>
                <a:gd name="T31" fmla="*/ 115 h 348"/>
                <a:gd name="T32" fmla="*/ 11 w 60"/>
                <a:gd name="T33" fmla="*/ 115 h 348"/>
                <a:gd name="T34" fmla="*/ 9 w 60"/>
                <a:gd name="T35" fmla="*/ 116 h 348"/>
                <a:gd name="T36" fmla="*/ 8 w 60"/>
                <a:gd name="T37" fmla="*/ 116 h 348"/>
                <a:gd name="T38" fmla="*/ 6 w 60"/>
                <a:gd name="T39" fmla="*/ 116 h 348"/>
                <a:gd name="T40" fmla="*/ 3 w 60"/>
                <a:gd name="T41" fmla="*/ 116 h 348"/>
                <a:gd name="T42" fmla="*/ 0 w 60"/>
                <a:gd name="T43" fmla="*/ 116 h 348"/>
                <a:gd name="T44" fmla="*/ 0 w 60"/>
                <a:gd name="T45" fmla="*/ 109 h 348"/>
                <a:gd name="T46" fmla="*/ 2 w 60"/>
                <a:gd name="T47" fmla="*/ 109 h 348"/>
                <a:gd name="T48" fmla="*/ 4 w 60"/>
                <a:gd name="T49" fmla="*/ 109 h 348"/>
                <a:gd name="T50" fmla="*/ 7 w 60"/>
                <a:gd name="T51" fmla="*/ 109 h 348"/>
                <a:gd name="T52" fmla="*/ 8 w 60"/>
                <a:gd name="T53" fmla="*/ 108 h 348"/>
                <a:gd name="T54" fmla="*/ 9 w 60"/>
                <a:gd name="T55" fmla="*/ 108 h 348"/>
                <a:gd name="T56" fmla="*/ 11 w 60"/>
                <a:gd name="T57" fmla="*/ 107 h 348"/>
                <a:gd name="T58" fmla="*/ 11 w 60"/>
                <a:gd name="T59" fmla="*/ 105 h 348"/>
                <a:gd name="T60" fmla="*/ 12 w 60"/>
                <a:gd name="T61" fmla="*/ 103 h 348"/>
                <a:gd name="T62" fmla="*/ 12 w 60"/>
                <a:gd name="T63" fmla="*/ 102 h 348"/>
                <a:gd name="T64" fmla="*/ 12 w 60"/>
                <a:gd name="T65" fmla="*/ 100 h 348"/>
                <a:gd name="T66" fmla="*/ 12 w 60"/>
                <a:gd name="T67" fmla="*/ 25 h 3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" h="348">
                  <a:moveTo>
                    <a:pt x="35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35" y="39"/>
                  </a:lnTo>
                  <a:lnTo>
                    <a:pt x="35" y="0"/>
                  </a:lnTo>
                  <a:close/>
                  <a:moveTo>
                    <a:pt x="35" y="76"/>
                  </a:moveTo>
                  <a:lnTo>
                    <a:pt x="60" y="76"/>
                  </a:lnTo>
                  <a:lnTo>
                    <a:pt x="60" y="293"/>
                  </a:lnTo>
                  <a:lnTo>
                    <a:pt x="59" y="304"/>
                  </a:lnTo>
                  <a:lnTo>
                    <a:pt x="58" y="314"/>
                  </a:lnTo>
                  <a:lnTo>
                    <a:pt x="55" y="323"/>
                  </a:lnTo>
                  <a:lnTo>
                    <a:pt x="51" y="332"/>
                  </a:lnTo>
                  <a:lnTo>
                    <a:pt x="49" y="335"/>
                  </a:lnTo>
                  <a:lnTo>
                    <a:pt x="46" y="338"/>
                  </a:lnTo>
                  <a:lnTo>
                    <a:pt x="42" y="341"/>
                  </a:lnTo>
                  <a:lnTo>
                    <a:pt x="38" y="344"/>
                  </a:lnTo>
                  <a:lnTo>
                    <a:pt x="34" y="346"/>
                  </a:lnTo>
                  <a:lnTo>
                    <a:pt x="28" y="347"/>
                  </a:lnTo>
                  <a:lnTo>
                    <a:pt x="23" y="348"/>
                  </a:lnTo>
                  <a:lnTo>
                    <a:pt x="18" y="348"/>
                  </a:lnTo>
                  <a:lnTo>
                    <a:pt x="9" y="348"/>
                  </a:lnTo>
                  <a:lnTo>
                    <a:pt x="0" y="348"/>
                  </a:lnTo>
                  <a:lnTo>
                    <a:pt x="0" y="327"/>
                  </a:lnTo>
                  <a:lnTo>
                    <a:pt x="7" y="327"/>
                  </a:lnTo>
                  <a:lnTo>
                    <a:pt x="13" y="327"/>
                  </a:lnTo>
                  <a:lnTo>
                    <a:pt x="20" y="327"/>
                  </a:lnTo>
                  <a:lnTo>
                    <a:pt x="25" y="325"/>
                  </a:lnTo>
                  <a:lnTo>
                    <a:pt x="28" y="323"/>
                  </a:lnTo>
                  <a:lnTo>
                    <a:pt x="32" y="320"/>
                  </a:lnTo>
                  <a:lnTo>
                    <a:pt x="34" y="316"/>
                  </a:lnTo>
                  <a:lnTo>
                    <a:pt x="35" y="310"/>
                  </a:lnTo>
                  <a:lnTo>
                    <a:pt x="35" y="305"/>
                  </a:lnTo>
                  <a:lnTo>
                    <a:pt x="35" y="299"/>
                  </a:lnTo>
                  <a:lnTo>
                    <a:pt x="35" y="7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" name="Freeform 115"/>
            <p:cNvSpPr>
              <a:spLocks noEditPoints="1"/>
            </p:cNvSpPr>
            <p:nvPr userDrawn="1"/>
          </p:nvSpPr>
          <p:spPr bwMode="auto">
            <a:xfrm>
              <a:off x="5475" y="3837"/>
              <a:ext cx="59" cy="70"/>
            </a:xfrm>
            <a:custGeom>
              <a:avLst/>
              <a:gdLst>
                <a:gd name="T0" fmla="*/ 51 w 176"/>
                <a:gd name="T1" fmla="*/ 26 h 210"/>
                <a:gd name="T2" fmla="*/ 49 w 176"/>
                <a:gd name="T3" fmla="*/ 20 h 210"/>
                <a:gd name="T4" fmla="*/ 47 w 176"/>
                <a:gd name="T5" fmla="*/ 16 h 210"/>
                <a:gd name="T6" fmla="*/ 44 w 176"/>
                <a:gd name="T7" fmla="*/ 13 h 210"/>
                <a:gd name="T8" fmla="*/ 41 w 176"/>
                <a:gd name="T9" fmla="*/ 10 h 210"/>
                <a:gd name="T10" fmla="*/ 37 w 176"/>
                <a:gd name="T11" fmla="*/ 8 h 210"/>
                <a:gd name="T12" fmla="*/ 33 w 176"/>
                <a:gd name="T13" fmla="*/ 7 h 210"/>
                <a:gd name="T14" fmla="*/ 28 w 176"/>
                <a:gd name="T15" fmla="*/ 7 h 210"/>
                <a:gd name="T16" fmla="*/ 23 w 176"/>
                <a:gd name="T17" fmla="*/ 8 h 210"/>
                <a:gd name="T18" fmla="*/ 19 w 176"/>
                <a:gd name="T19" fmla="*/ 10 h 210"/>
                <a:gd name="T20" fmla="*/ 16 w 176"/>
                <a:gd name="T21" fmla="*/ 13 h 210"/>
                <a:gd name="T22" fmla="*/ 12 w 176"/>
                <a:gd name="T23" fmla="*/ 18 h 210"/>
                <a:gd name="T24" fmla="*/ 9 w 176"/>
                <a:gd name="T25" fmla="*/ 26 h 210"/>
                <a:gd name="T26" fmla="*/ 51 w 176"/>
                <a:gd name="T27" fmla="*/ 31 h 210"/>
                <a:gd name="T28" fmla="*/ 8 w 176"/>
                <a:gd name="T29" fmla="*/ 42 h 210"/>
                <a:gd name="T30" fmla="*/ 10 w 176"/>
                <a:gd name="T31" fmla="*/ 49 h 210"/>
                <a:gd name="T32" fmla="*/ 12 w 176"/>
                <a:gd name="T33" fmla="*/ 53 h 210"/>
                <a:gd name="T34" fmla="*/ 15 w 176"/>
                <a:gd name="T35" fmla="*/ 57 h 210"/>
                <a:gd name="T36" fmla="*/ 18 w 176"/>
                <a:gd name="T37" fmla="*/ 60 h 210"/>
                <a:gd name="T38" fmla="*/ 22 w 176"/>
                <a:gd name="T39" fmla="*/ 62 h 210"/>
                <a:gd name="T40" fmla="*/ 27 w 176"/>
                <a:gd name="T41" fmla="*/ 63 h 210"/>
                <a:gd name="T42" fmla="*/ 34 w 176"/>
                <a:gd name="T43" fmla="*/ 63 h 210"/>
                <a:gd name="T44" fmla="*/ 41 w 176"/>
                <a:gd name="T45" fmla="*/ 61 h 210"/>
                <a:gd name="T46" fmla="*/ 46 w 176"/>
                <a:gd name="T47" fmla="*/ 56 h 210"/>
                <a:gd name="T48" fmla="*/ 50 w 176"/>
                <a:gd name="T49" fmla="*/ 50 h 210"/>
                <a:gd name="T50" fmla="*/ 59 w 176"/>
                <a:gd name="T51" fmla="*/ 47 h 210"/>
                <a:gd name="T52" fmla="*/ 56 w 176"/>
                <a:gd name="T53" fmla="*/ 57 h 210"/>
                <a:gd name="T54" fmla="*/ 53 w 176"/>
                <a:gd name="T55" fmla="*/ 61 h 210"/>
                <a:gd name="T56" fmla="*/ 49 w 176"/>
                <a:gd name="T57" fmla="*/ 64 h 210"/>
                <a:gd name="T58" fmla="*/ 46 w 176"/>
                <a:gd name="T59" fmla="*/ 67 h 210"/>
                <a:gd name="T60" fmla="*/ 41 w 176"/>
                <a:gd name="T61" fmla="*/ 69 h 210"/>
                <a:gd name="T62" fmla="*/ 36 w 176"/>
                <a:gd name="T63" fmla="*/ 70 h 210"/>
                <a:gd name="T64" fmla="*/ 30 w 176"/>
                <a:gd name="T65" fmla="*/ 70 h 210"/>
                <a:gd name="T66" fmla="*/ 22 w 176"/>
                <a:gd name="T67" fmla="*/ 69 h 210"/>
                <a:gd name="T68" fmla="*/ 16 w 176"/>
                <a:gd name="T69" fmla="*/ 67 h 210"/>
                <a:gd name="T70" fmla="*/ 11 w 176"/>
                <a:gd name="T71" fmla="*/ 64 h 210"/>
                <a:gd name="T72" fmla="*/ 7 w 176"/>
                <a:gd name="T73" fmla="*/ 60 h 210"/>
                <a:gd name="T74" fmla="*/ 4 w 176"/>
                <a:gd name="T75" fmla="*/ 54 h 210"/>
                <a:gd name="T76" fmla="*/ 2 w 176"/>
                <a:gd name="T77" fmla="*/ 49 h 210"/>
                <a:gd name="T78" fmla="*/ 0 w 176"/>
                <a:gd name="T79" fmla="*/ 42 h 210"/>
                <a:gd name="T80" fmla="*/ 0 w 176"/>
                <a:gd name="T81" fmla="*/ 35 h 210"/>
                <a:gd name="T82" fmla="*/ 0 w 176"/>
                <a:gd name="T83" fmla="*/ 29 h 210"/>
                <a:gd name="T84" fmla="*/ 2 w 176"/>
                <a:gd name="T85" fmla="*/ 22 h 210"/>
                <a:gd name="T86" fmla="*/ 4 w 176"/>
                <a:gd name="T87" fmla="*/ 16 h 210"/>
                <a:gd name="T88" fmla="*/ 7 w 176"/>
                <a:gd name="T89" fmla="*/ 11 h 210"/>
                <a:gd name="T90" fmla="*/ 11 w 176"/>
                <a:gd name="T91" fmla="*/ 7 h 210"/>
                <a:gd name="T92" fmla="*/ 16 w 176"/>
                <a:gd name="T93" fmla="*/ 3 h 210"/>
                <a:gd name="T94" fmla="*/ 22 w 176"/>
                <a:gd name="T95" fmla="*/ 1 h 210"/>
                <a:gd name="T96" fmla="*/ 30 w 176"/>
                <a:gd name="T97" fmla="*/ 0 h 210"/>
                <a:gd name="T98" fmla="*/ 38 w 176"/>
                <a:gd name="T99" fmla="*/ 1 h 210"/>
                <a:gd name="T100" fmla="*/ 44 w 176"/>
                <a:gd name="T101" fmla="*/ 3 h 210"/>
                <a:gd name="T102" fmla="*/ 49 w 176"/>
                <a:gd name="T103" fmla="*/ 7 h 210"/>
                <a:gd name="T104" fmla="*/ 53 w 176"/>
                <a:gd name="T105" fmla="*/ 12 h 210"/>
                <a:gd name="T106" fmla="*/ 56 w 176"/>
                <a:gd name="T107" fmla="*/ 17 h 210"/>
                <a:gd name="T108" fmla="*/ 58 w 176"/>
                <a:gd name="T109" fmla="*/ 24 h 210"/>
                <a:gd name="T110" fmla="*/ 59 w 176"/>
                <a:gd name="T111" fmla="*/ 30 h 210"/>
                <a:gd name="T112" fmla="*/ 59 w 176"/>
                <a:gd name="T113" fmla="*/ 37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210">
                  <a:moveTo>
                    <a:pt x="153" y="92"/>
                  </a:moveTo>
                  <a:lnTo>
                    <a:pt x="152" y="78"/>
                  </a:lnTo>
                  <a:lnTo>
                    <a:pt x="147" y="65"/>
                  </a:lnTo>
                  <a:lnTo>
                    <a:pt x="145" y="59"/>
                  </a:lnTo>
                  <a:lnTo>
                    <a:pt x="142" y="53"/>
                  </a:lnTo>
                  <a:lnTo>
                    <a:pt x="139" y="48"/>
                  </a:lnTo>
                  <a:lnTo>
                    <a:pt x="135" y="42"/>
                  </a:lnTo>
                  <a:lnTo>
                    <a:pt x="131" y="38"/>
                  </a:lnTo>
                  <a:lnTo>
                    <a:pt x="127" y="34"/>
                  </a:lnTo>
                  <a:lnTo>
                    <a:pt x="121" y="30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3" y="22"/>
                  </a:lnTo>
                  <a:lnTo>
                    <a:pt x="97" y="21"/>
                  </a:lnTo>
                  <a:lnTo>
                    <a:pt x="90" y="21"/>
                  </a:lnTo>
                  <a:lnTo>
                    <a:pt x="83" y="21"/>
                  </a:lnTo>
                  <a:lnTo>
                    <a:pt x="76" y="22"/>
                  </a:lnTo>
                  <a:lnTo>
                    <a:pt x="70" y="24"/>
                  </a:lnTo>
                  <a:lnTo>
                    <a:pt x="63" y="27"/>
                  </a:lnTo>
                  <a:lnTo>
                    <a:pt x="58" y="30"/>
                  </a:lnTo>
                  <a:lnTo>
                    <a:pt x="52" y="34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5"/>
                  </a:lnTo>
                  <a:lnTo>
                    <a:pt x="26" y="78"/>
                  </a:lnTo>
                  <a:lnTo>
                    <a:pt x="24" y="92"/>
                  </a:lnTo>
                  <a:lnTo>
                    <a:pt x="153" y="92"/>
                  </a:lnTo>
                  <a:close/>
                  <a:moveTo>
                    <a:pt x="24" y="112"/>
                  </a:moveTo>
                  <a:lnTo>
                    <a:pt x="25" y="126"/>
                  </a:lnTo>
                  <a:lnTo>
                    <a:pt x="27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6" y="158"/>
                  </a:lnTo>
                  <a:lnTo>
                    <a:pt x="39" y="165"/>
                  </a:lnTo>
                  <a:lnTo>
                    <a:pt x="44" y="170"/>
                  </a:lnTo>
                  <a:lnTo>
                    <a:pt x="49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6" y="186"/>
                  </a:lnTo>
                  <a:lnTo>
                    <a:pt x="74" y="188"/>
                  </a:lnTo>
                  <a:lnTo>
                    <a:pt x="81" y="189"/>
                  </a:lnTo>
                  <a:lnTo>
                    <a:pt x="90" y="190"/>
                  </a:lnTo>
                  <a:lnTo>
                    <a:pt x="102" y="189"/>
                  </a:lnTo>
                  <a:lnTo>
                    <a:pt x="113" y="186"/>
                  </a:lnTo>
                  <a:lnTo>
                    <a:pt x="122" y="182"/>
                  </a:lnTo>
                  <a:lnTo>
                    <a:pt x="131" y="176"/>
                  </a:lnTo>
                  <a:lnTo>
                    <a:pt x="138" y="169"/>
                  </a:lnTo>
                  <a:lnTo>
                    <a:pt x="144" y="160"/>
                  </a:lnTo>
                  <a:lnTo>
                    <a:pt x="148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1" y="155"/>
                  </a:lnTo>
                  <a:lnTo>
                    <a:pt x="166" y="170"/>
                  </a:lnTo>
                  <a:lnTo>
                    <a:pt x="161" y="175"/>
                  </a:lnTo>
                  <a:lnTo>
                    <a:pt x="157" y="182"/>
                  </a:lnTo>
                  <a:lnTo>
                    <a:pt x="153" y="187"/>
                  </a:lnTo>
                  <a:lnTo>
                    <a:pt x="147" y="192"/>
                  </a:lnTo>
                  <a:lnTo>
                    <a:pt x="142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2" y="206"/>
                  </a:lnTo>
                  <a:lnTo>
                    <a:pt x="115" y="208"/>
                  </a:lnTo>
                  <a:lnTo>
                    <a:pt x="107" y="209"/>
                  </a:lnTo>
                  <a:lnTo>
                    <a:pt x="99" y="210"/>
                  </a:lnTo>
                  <a:lnTo>
                    <a:pt x="90" y="210"/>
                  </a:lnTo>
                  <a:lnTo>
                    <a:pt x="78" y="210"/>
                  </a:lnTo>
                  <a:lnTo>
                    <a:pt x="67" y="208"/>
                  </a:lnTo>
                  <a:lnTo>
                    <a:pt x="58" y="206"/>
                  </a:lnTo>
                  <a:lnTo>
                    <a:pt x="49" y="202"/>
                  </a:lnTo>
                  <a:lnTo>
                    <a:pt x="40" y="198"/>
                  </a:lnTo>
                  <a:lnTo>
                    <a:pt x="34" y="193"/>
                  </a:lnTo>
                  <a:lnTo>
                    <a:pt x="27" y="186"/>
                  </a:lnTo>
                  <a:lnTo>
                    <a:pt x="21" y="180"/>
                  </a:lnTo>
                  <a:lnTo>
                    <a:pt x="16" y="172"/>
                  </a:lnTo>
                  <a:lnTo>
                    <a:pt x="11" y="163"/>
                  </a:lnTo>
                  <a:lnTo>
                    <a:pt x="8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8" y="58"/>
                  </a:lnTo>
                  <a:lnTo>
                    <a:pt x="11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6"/>
                  </a:lnTo>
                  <a:lnTo>
                    <a:pt x="34" y="20"/>
                  </a:lnTo>
                  <a:lnTo>
                    <a:pt x="40" y="14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7" y="3"/>
                  </a:lnTo>
                  <a:lnTo>
                    <a:pt x="78" y="1"/>
                  </a:lnTo>
                  <a:lnTo>
                    <a:pt x="90" y="0"/>
                  </a:lnTo>
                  <a:lnTo>
                    <a:pt x="101" y="1"/>
                  </a:lnTo>
                  <a:lnTo>
                    <a:pt x="112" y="3"/>
                  </a:lnTo>
                  <a:lnTo>
                    <a:pt x="121" y="6"/>
                  </a:lnTo>
                  <a:lnTo>
                    <a:pt x="130" y="10"/>
                  </a:lnTo>
                  <a:lnTo>
                    <a:pt x="139" y="15"/>
                  </a:lnTo>
                  <a:lnTo>
                    <a:pt x="145" y="21"/>
                  </a:lnTo>
                  <a:lnTo>
                    <a:pt x="152" y="27"/>
                  </a:lnTo>
                  <a:lnTo>
                    <a:pt x="158" y="35"/>
                  </a:lnTo>
                  <a:lnTo>
                    <a:pt x="162" y="44"/>
                  </a:lnTo>
                  <a:lnTo>
                    <a:pt x="167" y="52"/>
                  </a:lnTo>
                  <a:lnTo>
                    <a:pt x="170" y="62"/>
                  </a:lnTo>
                  <a:lnTo>
                    <a:pt x="173" y="71"/>
                  </a:lnTo>
                  <a:lnTo>
                    <a:pt x="175" y="81"/>
                  </a:lnTo>
                  <a:lnTo>
                    <a:pt x="176" y="91"/>
                  </a:lnTo>
                  <a:lnTo>
                    <a:pt x="176" y="102"/>
                  </a:lnTo>
                  <a:lnTo>
                    <a:pt x="176" y="112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" name="Freeform 116"/>
            <p:cNvSpPr>
              <a:spLocks/>
            </p:cNvSpPr>
            <p:nvPr userDrawn="1"/>
          </p:nvSpPr>
          <p:spPr bwMode="auto">
            <a:xfrm>
              <a:off x="4666" y="3993"/>
              <a:ext cx="55" cy="66"/>
            </a:xfrm>
            <a:custGeom>
              <a:avLst/>
              <a:gdLst>
                <a:gd name="T0" fmla="*/ 10 w 165"/>
                <a:gd name="T1" fmla="*/ 59 h 199"/>
                <a:gd name="T2" fmla="*/ 55 w 165"/>
                <a:gd name="T3" fmla="*/ 59 h 199"/>
                <a:gd name="T4" fmla="*/ 55 w 165"/>
                <a:gd name="T5" fmla="*/ 66 h 199"/>
                <a:gd name="T6" fmla="*/ 0 w 165"/>
                <a:gd name="T7" fmla="*/ 66 h 199"/>
                <a:gd name="T8" fmla="*/ 0 w 165"/>
                <a:gd name="T9" fmla="*/ 59 h 199"/>
                <a:gd name="T10" fmla="*/ 43 w 165"/>
                <a:gd name="T11" fmla="*/ 7 h 199"/>
                <a:gd name="T12" fmla="*/ 3 w 165"/>
                <a:gd name="T13" fmla="*/ 7 h 199"/>
                <a:gd name="T14" fmla="*/ 3 w 165"/>
                <a:gd name="T15" fmla="*/ 0 h 199"/>
                <a:gd name="T16" fmla="*/ 53 w 165"/>
                <a:gd name="T17" fmla="*/ 0 h 199"/>
                <a:gd name="T18" fmla="*/ 53 w 165"/>
                <a:gd name="T19" fmla="*/ 6 h 199"/>
                <a:gd name="T20" fmla="*/ 10 w 165"/>
                <a:gd name="T21" fmla="*/ 59 h 1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5" h="199">
                  <a:moveTo>
                    <a:pt x="29" y="178"/>
                  </a:moveTo>
                  <a:lnTo>
                    <a:pt x="165" y="178"/>
                  </a:lnTo>
                  <a:lnTo>
                    <a:pt x="165" y="19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130" y="2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160" y="0"/>
                  </a:lnTo>
                  <a:lnTo>
                    <a:pt x="160" y="17"/>
                  </a:lnTo>
                  <a:lnTo>
                    <a:pt x="29" y="17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2" name="Freeform 117"/>
            <p:cNvSpPr>
              <a:spLocks noEditPoints="1"/>
            </p:cNvSpPr>
            <p:nvPr userDrawn="1"/>
          </p:nvSpPr>
          <p:spPr bwMode="auto">
            <a:xfrm>
              <a:off x="4728" y="3991"/>
              <a:ext cx="61" cy="70"/>
            </a:xfrm>
            <a:custGeom>
              <a:avLst/>
              <a:gdLst>
                <a:gd name="T0" fmla="*/ 44 w 184"/>
                <a:gd name="T1" fmla="*/ 33 h 209"/>
                <a:gd name="T2" fmla="*/ 39 w 184"/>
                <a:gd name="T3" fmla="*/ 35 h 209"/>
                <a:gd name="T4" fmla="*/ 16 w 184"/>
                <a:gd name="T5" fmla="*/ 39 h 209"/>
                <a:gd name="T6" fmla="*/ 11 w 184"/>
                <a:gd name="T7" fmla="*/ 43 h 209"/>
                <a:gd name="T8" fmla="*/ 8 w 184"/>
                <a:gd name="T9" fmla="*/ 48 h 209"/>
                <a:gd name="T10" fmla="*/ 9 w 184"/>
                <a:gd name="T11" fmla="*/ 56 h 209"/>
                <a:gd name="T12" fmla="*/ 15 w 184"/>
                <a:gd name="T13" fmla="*/ 61 h 209"/>
                <a:gd name="T14" fmla="*/ 23 w 184"/>
                <a:gd name="T15" fmla="*/ 63 h 209"/>
                <a:gd name="T16" fmla="*/ 30 w 184"/>
                <a:gd name="T17" fmla="*/ 62 h 209"/>
                <a:gd name="T18" fmla="*/ 35 w 184"/>
                <a:gd name="T19" fmla="*/ 60 h 209"/>
                <a:gd name="T20" fmla="*/ 40 w 184"/>
                <a:gd name="T21" fmla="*/ 56 h 209"/>
                <a:gd name="T22" fmla="*/ 44 w 184"/>
                <a:gd name="T23" fmla="*/ 51 h 209"/>
                <a:gd name="T24" fmla="*/ 45 w 184"/>
                <a:gd name="T25" fmla="*/ 45 h 209"/>
                <a:gd name="T26" fmla="*/ 3 w 184"/>
                <a:gd name="T27" fmla="*/ 22 h 209"/>
                <a:gd name="T28" fmla="*/ 4 w 184"/>
                <a:gd name="T29" fmla="*/ 14 h 209"/>
                <a:gd name="T30" fmla="*/ 8 w 184"/>
                <a:gd name="T31" fmla="*/ 8 h 209"/>
                <a:gd name="T32" fmla="*/ 13 w 184"/>
                <a:gd name="T33" fmla="*/ 4 h 209"/>
                <a:gd name="T34" fmla="*/ 19 w 184"/>
                <a:gd name="T35" fmla="*/ 1 h 209"/>
                <a:gd name="T36" fmla="*/ 33 w 184"/>
                <a:gd name="T37" fmla="*/ 0 h 209"/>
                <a:gd name="T38" fmla="*/ 42 w 184"/>
                <a:gd name="T39" fmla="*/ 2 h 209"/>
                <a:gd name="T40" fmla="*/ 48 w 184"/>
                <a:gd name="T41" fmla="*/ 5 h 209"/>
                <a:gd name="T42" fmla="*/ 51 w 184"/>
                <a:gd name="T43" fmla="*/ 10 h 209"/>
                <a:gd name="T44" fmla="*/ 53 w 184"/>
                <a:gd name="T45" fmla="*/ 18 h 209"/>
                <a:gd name="T46" fmla="*/ 54 w 184"/>
                <a:gd name="T47" fmla="*/ 58 h 209"/>
                <a:gd name="T48" fmla="*/ 55 w 184"/>
                <a:gd name="T49" fmla="*/ 60 h 209"/>
                <a:gd name="T50" fmla="*/ 57 w 184"/>
                <a:gd name="T51" fmla="*/ 61 h 209"/>
                <a:gd name="T52" fmla="*/ 61 w 184"/>
                <a:gd name="T53" fmla="*/ 61 h 209"/>
                <a:gd name="T54" fmla="*/ 55 w 184"/>
                <a:gd name="T55" fmla="*/ 68 h 209"/>
                <a:gd name="T56" fmla="*/ 49 w 184"/>
                <a:gd name="T57" fmla="*/ 66 h 209"/>
                <a:gd name="T58" fmla="*/ 46 w 184"/>
                <a:gd name="T59" fmla="*/ 61 h 209"/>
                <a:gd name="T60" fmla="*/ 46 w 184"/>
                <a:gd name="T61" fmla="*/ 57 h 209"/>
                <a:gd name="T62" fmla="*/ 39 w 184"/>
                <a:gd name="T63" fmla="*/ 65 h 209"/>
                <a:gd name="T64" fmla="*/ 30 w 184"/>
                <a:gd name="T65" fmla="*/ 69 h 209"/>
                <a:gd name="T66" fmla="*/ 18 w 184"/>
                <a:gd name="T67" fmla="*/ 70 h 209"/>
                <a:gd name="T68" fmla="*/ 10 w 184"/>
                <a:gd name="T69" fmla="*/ 68 h 209"/>
                <a:gd name="T70" fmla="*/ 5 w 184"/>
                <a:gd name="T71" fmla="*/ 64 h 209"/>
                <a:gd name="T72" fmla="*/ 2 w 184"/>
                <a:gd name="T73" fmla="*/ 60 h 209"/>
                <a:gd name="T74" fmla="*/ 0 w 184"/>
                <a:gd name="T75" fmla="*/ 53 h 209"/>
                <a:gd name="T76" fmla="*/ 1 w 184"/>
                <a:gd name="T77" fmla="*/ 45 h 209"/>
                <a:gd name="T78" fmla="*/ 5 w 184"/>
                <a:gd name="T79" fmla="*/ 38 h 209"/>
                <a:gd name="T80" fmla="*/ 11 w 184"/>
                <a:gd name="T81" fmla="*/ 34 h 209"/>
                <a:gd name="T82" fmla="*/ 29 w 184"/>
                <a:gd name="T83" fmla="*/ 30 h 209"/>
                <a:gd name="T84" fmla="*/ 40 w 184"/>
                <a:gd name="T85" fmla="*/ 29 h 209"/>
                <a:gd name="T86" fmla="*/ 44 w 184"/>
                <a:gd name="T87" fmla="*/ 26 h 209"/>
                <a:gd name="T88" fmla="*/ 45 w 184"/>
                <a:gd name="T89" fmla="*/ 20 h 209"/>
                <a:gd name="T90" fmla="*/ 45 w 184"/>
                <a:gd name="T91" fmla="*/ 15 h 209"/>
                <a:gd name="T92" fmla="*/ 42 w 184"/>
                <a:gd name="T93" fmla="*/ 11 h 209"/>
                <a:gd name="T94" fmla="*/ 38 w 184"/>
                <a:gd name="T95" fmla="*/ 8 h 209"/>
                <a:gd name="T96" fmla="*/ 28 w 184"/>
                <a:gd name="T97" fmla="*/ 7 h 209"/>
                <a:gd name="T98" fmla="*/ 18 w 184"/>
                <a:gd name="T99" fmla="*/ 8 h 209"/>
                <a:gd name="T100" fmla="*/ 12 w 184"/>
                <a:gd name="T101" fmla="*/ 15 h 209"/>
                <a:gd name="T102" fmla="*/ 3 w 184"/>
                <a:gd name="T103" fmla="*/ 22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4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2" y="103"/>
                  </a:lnTo>
                  <a:lnTo>
                    <a:pt x="117" y="104"/>
                  </a:lnTo>
                  <a:lnTo>
                    <a:pt x="84" y="109"/>
                  </a:lnTo>
                  <a:lnTo>
                    <a:pt x="55" y="115"/>
                  </a:lnTo>
                  <a:lnTo>
                    <a:pt x="49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8" y="166"/>
                  </a:lnTo>
                  <a:lnTo>
                    <a:pt x="31" y="172"/>
                  </a:lnTo>
                  <a:lnTo>
                    <a:pt x="38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4" y="189"/>
                  </a:lnTo>
                  <a:lnTo>
                    <a:pt x="82" y="188"/>
                  </a:lnTo>
                  <a:lnTo>
                    <a:pt x="89" y="186"/>
                  </a:lnTo>
                  <a:lnTo>
                    <a:pt x="95" y="185"/>
                  </a:lnTo>
                  <a:lnTo>
                    <a:pt x="100" y="182"/>
                  </a:lnTo>
                  <a:lnTo>
                    <a:pt x="106" y="180"/>
                  </a:lnTo>
                  <a:lnTo>
                    <a:pt x="111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8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8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3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3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2" y="1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7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4" y="15"/>
                  </a:lnTo>
                  <a:lnTo>
                    <a:pt x="148" y="20"/>
                  </a:lnTo>
                  <a:lnTo>
                    <a:pt x="151" y="24"/>
                  </a:lnTo>
                  <a:lnTo>
                    <a:pt x="155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2" y="63"/>
                  </a:lnTo>
                  <a:lnTo>
                    <a:pt x="162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70" y="182"/>
                  </a:lnTo>
                  <a:lnTo>
                    <a:pt x="173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4" y="182"/>
                  </a:lnTo>
                  <a:lnTo>
                    <a:pt x="184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60" y="203"/>
                  </a:lnTo>
                  <a:lnTo>
                    <a:pt x="153" y="202"/>
                  </a:lnTo>
                  <a:lnTo>
                    <a:pt x="148" y="198"/>
                  </a:lnTo>
                  <a:lnTo>
                    <a:pt x="145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1" y="204"/>
                  </a:lnTo>
                  <a:lnTo>
                    <a:pt x="91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5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8" y="182"/>
                  </a:lnTo>
                  <a:lnTo>
                    <a:pt x="5" y="178"/>
                  </a:lnTo>
                  <a:lnTo>
                    <a:pt x="2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5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7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20" y="86"/>
                  </a:lnTo>
                  <a:lnTo>
                    <a:pt x="125" y="84"/>
                  </a:lnTo>
                  <a:lnTo>
                    <a:pt x="130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8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65" y="22"/>
                  </a:lnTo>
                  <a:lnTo>
                    <a:pt x="55" y="25"/>
                  </a:lnTo>
                  <a:lnTo>
                    <a:pt x="47" y="31"/>
                  </a:lnTo>
                  <a:lnTo>
                    <a:pt x="42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" name="Freeform 118"/>
            <p:cNvSpPr>
              <a:spLocks/>
            </p:cNvSpPr>
            <p:nvPr userDrawn="1"/>
          </p:nvSpPr>
          <p:spPr bwMode="auto">
            <a:xfrm>
              <a:off x="4828" y="3993"/>
              <a:ext cx="55" cy="66"/>
            </a:xfrm>
            <a:custGeom>
              <a:avLst/>
              <a:gdLst>
                <a:gd name="T0" fmla="*/ 10 w 167"/>
                <a:gd name="T1" fmla="*/ 59 h 199"/>
                <a:gd name="T2" fmla="*/ 55 w 167"/>
                <a:gd name="T3" fmla="*/ 59 h 199"/>
                <a:gd name="T4" fmla="*/ 55 w 167"/>
                <a:gd name="T5" fmla="*/ 66 h 199"/>
                <a:gd name="T6" fmla="*/ 0 w 167"/>
                <a:gd name="T7" fmla="*/ 66 h 199"/>
                <a:gd name="T8" fmla="*/ 0 w 167"/>
                <a:gd name="T9" fmla="*/ 59 h 199"/>
                <a:gd name="T10" fmla="*/ 43 w 167"/>
                <a:gd name="T11" fmla="*/ 7 h 199"/>
                <a:gd name="T12" fmla="*/ 3 w 167"/>
                <a:gd name="T13" fmla="*/ 7 h 199"/>
                <a:gd name="T14" fmla="*/ 3 w 167"/>
                <a:gd name="T15" fmla="*/ 0 h 199"/>
                <a:gd name="T16" fmla="*/ 53 w 167"/>
                <a:gd name="T17" fmla="*/ 0 h 199"/>
                <a:gd name="T18" fmla="*/ 53 w 167"/>
                <a:gd name="T19" fmla="*/ 6 h 199"/>
                <a:gd name="T20" fmla="*/ 10 w 167"/>
                <a:gd name="T21" fmla="*/ 59 h 1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7" h="199">
                  <a:moveTo>
                    <a:pt x="29" y="178"/>
                  </a:moveTo>
                  <a:lnTo>
                    <a:pt x="167" y="178"/>
                  </a:lnTo>
                  <a:lnTo>
                    <a:pt x="167" y="19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130" y="2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161" y="0"/>
                  </a:lnTo>
                  <a:lnTo>
                    <a:pt x="161" y="17"/>
                  </a:lnTo>
                  <a:lnTo>
                    <a:pt x="29" y="17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" name="Freeform 119"/>
            <p:cNvSpPr>
              <a:spLocks noEditPoints="1"/>
            </p:cNvSpPr>
            <p:nvPr userDrawn="1"/>
          </p:nvSpPr>
          <p:spPr bwMode="auto">
            <a:xfrm>
              <a:off x="4889" y="3991"/>
              <a:ext cx="61" cy="70"/>
            </a:xfrm>
            <a:custGeom>
              <a:avLst/>
              <a:gdLst>
                <a:gd name="T0" fmla="*/ 44 w 183"/>
                <a:gd name="T1" fmla="*/ 33 h 209"/>
                <a:gd name="T2" fmla="*/ 39 w 183"/>
                <a:gd name="T3" fmla="*/ 35 h 209"/>
                <a:gd name="T4" fmla="*/ 16 w 183"/>
                <a:gd name="T5" fmla="*/ 39 h 209"/>
                <a:gd name="T6" fmla="*/ 11 w 183"/>
                <a:gd name="T7" fmla="*/ 43 h 209"/>
                <a:gd name="T8" fmla="*/ 8 w 183"/>
                <a:gd name="T9" fmla="*/ 48 h 209"/>
                <a:gd name="T10" fmla="*/ 9 w 183"/>
                <a:gd name="T11" fmla="*/ 56 h 209"/>
                <a:gd name="T12" fmla="*/ 15 w 183"/>
                <a:gd name="T13" fmla="*/ 61 h 209"/>
                <a:gd name="T14" fmla="*/ 23 w 183"/>
                <a:gd name="T15" fmla="*/ 63 h 209"/>
                <a:gd name="T16" fmla="*/ 29 w 183"/>
                <a:gd name="T17" fmla="*/ 62 h 209"/>
                <a:gd name="T18" fmla="*/ 36 w 183"/>
                <a:gd name="T19" fmla="*/ 60 h 209"/>
                <a:gd name="T20" fmla="*/ 40 w 183"/>
                <a:gd name="T21" fmla="*/ 56 h 209"/>
                <a:gd name="T22" fmla="*/ 44 w 183"/>
                <a:gd name="T23" fmla="*/ 51 h 209"/>
                <a:gd name="T24" fmla="*/ 46 w 183"/>
                <a:gd name="T25" fmla="*/ 45 h 209"/>
                <a:gd name="T26" fmla="*/ 3 w 183"/>
                <a:gd name="T27" fmla="*/ 22 h 209"/>
                <a:gd name="T28" fmla="*/ 4 w 183"/>
                <a:gd name="T29" fmla="*/ 14 h 209"/>
                <a:gd name="T30" fmla="*/ 8 w 183"/>
                <a:gd name="T31" fmla="*/ 8 h 209"/>
                <a:gd name="T32" fmla="*/ 13 w 183"/>
                <a:gd name="T33" fmla="*/ 4 h 209"/>
                <a:gd name="T34" fmla="*/ 19 w 183"/>
                <a:gd name="T35" fmla="*/ 1 h 209"/>
                <a:gd name="T36" fmla="*/ 34 w 183"/>
                <a:gd name="T37" fmla="*/ 0 h 209"/>
                <a:gd name="T38" fmla="*/ 42 w 183"/>
                <a:gd name="T39" fmla="*/ 2 h 209"/>
                <a:gd name="T40" fmla="*/ 48 w 183"/>
                <a:gd name="T41" fmla="*/ 5 h 209"/>
                <a:gd name="T42" fmla="*/ 52 w 183"/>
                <a:gd name="T43" fmla="*/ 10 h 209"/>
                <a:gd name="T44" fmla="*/ 54 w 183"/>
                <a:gd name="T45" fmla="*/ 18 h 209"/>
                <a:gd name="T46" fmla="*/ 54 w 183"/>
                <a:gd name="T47" fmla="*/ 58 h 209"/>
                <a:gd name="T48" fmla="*/ 55 w 183"/>
                <a:gd name="T49" fmla="*/ 60 h 209"/>
                <a:gd name="T50" fmla="*/ 58 w 183"/>
                <a:gd name="T51" fmla="*/ 61 h 209"/>
                <a:gd name="T52" fmla="*/ 61 w 183"/>
                <a:gd name="T53" fmla="*/ 61 h 209"/>
                <a:gd name="T54" fmla="*/ 56 w 183"/>
                <a:gd name="T55" fmla="*/ 68 h 209"/>
                <a:gd name="T56" fmla="*/ 49 w 183"/>
                <a:gd name="T57" fmla="*/ 66 h 209"/>
                <a:gd name="T58" fmla="*/ 47 w 183"/>
                <a:gd name="T59" fmla="*/ 61 h 209"/>
                <a:gd name="T60" fmla="*/ 46 w 183"/>
                <a:gd name="T61" fmla="*/ 57 h 209"/>
                <a:gd name="T62" fmla="*/ 39 w 183"/>
                <a:gd name="T63" fmla="*/ 65 h 209"/>
                <a:gd name="T64" fmla="*/ 31 w 183"/>
                <a:gd name="T65" fmla="*/ 69 h 209"/>
                <a:gd name="T66" fmla="*/ 18 w 183"/>
                <a:gd name="T67" fmla="*/ 70 h 209"/>
                <a:gd name="T68" fmla="*/ 10 w 183"/>
                <a:gd name="T69" fmla="*/ 68 h 209"/>
                <a:gd name="T70" fmla="*/ 5 w 183"/>
                <a:gd name="T71" fmla="*/ 64 h 209"/>
                <a:gd name="T72" fmla="*/ 2 w 183"/>
                <a:gd name="T73" fmla="*/ 60 h 209"/>
                <a:gd name="T74" fmla="*/ 0 w 183"/>
                <a:gd name="T75" fmla="*/ 53 h 209"/>
                <a:gd name="T76" fmla="*/ 1 w 183"/>
                <a:gd name="T77" fmla="*/ 45 h 209"/>
                <a:gd name="T78" fmla="*/ 5 w 183"/>
                <a:gd name="T79" fmla="*/ 38 h 209"/>
                <a:gd name="T80" fmla="*/ 11 w 183"/>
                <a:gd name="T81" fmla="*/ 34 h 209"/>
                <a:gd name="T82" fmla="*/ 29 w 183"/>
                <a:gd name="T83" fmla="*/ 30 h 209"/>
                <a:gd name="T84" fmla="*/ 40 w 183"/>
                <a:gd name="T85" fmla="*/ 29 h 209"/>
                <a:gd name="T86" fmla="*/ 44 w 183"/>
                <a:gd name="T87" fmla="*/ 26 h 209"/>
                <a:gd name="T88" fmla="*/ 46 w 183"/>
                <a:gd name="T89" fmla="*/ 20 h 209"/>
                <a:gd name="T90" fmla="*/ 45 w 183"/>
                <a:gd name="T91" fmla="*/ 15 h 209"/>
                <a:gd name="T92" fmla="*/ 43 w 183"/>
                <a:gd name="T93" fmla="*/ 11 h 209"/>
                <a:gd name="T94" fmla="*/ 38 w 183"/>
                <a:gd name="T95" fmla="*/ 8 h 209"/>
                <a:gd name="T96" fmla="*/ 28 w 183"/>
                <a:gd name="T97" fmla="*/ 7 h 209"/>
                <a:gd name="T98" fmla="*/ 19 w 183"/>
                <a:gd name="T99" fmla="*/ 8 h 209"/>
                <a:gd name="T100" fmla="*/ 12 w 183"/>
                <a:gd name="T101" fmla="*/ 15 h 209"/>
                <a:gd name="T102" fmla="*/ 3 w 183"/>
                <a:gd name="T103" fmla="*/ 22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2" y="103"/>
                  </a:lnTo>
                  <a:lnTo>
                    <a:pt x="117" y="104"/>
                  </a:lnTo>
                  <a:lnTo>
                    <a:pt x="84" y="109"/>
                  </a:lnTo>
                  <a:lnTo>
                    <a:pt x="55" y="115"/>
                  </a:lnTo>
                  <a:lnTo>
                    <a:pt x="48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8" y="166"/>
                  </a:lnTo>
                  <a:lnTo>
                    <a:pt x="32" y="172"/>
                  </a:lnTo>
                  <a:lnTo>
                    <a:pt x="38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5" y="189"/>
                  </a:lnTo>
                  <a:lnTo>
                    <a:pt x="82" y="188"/>
                  </a:lnTo>
                  <a:lnTo>
                    <a:pt x="88" y="186"/>
                  </a:lnTo>
                  <a:lnTo>
                    <a:pt x="95" y="185"/>
                  </a:lnTo>
                  <a:lnTo>
                    <a:pt x="100" y="182"/>
                  </a:lnTo>
                  <a:lnTo>
                    <a:pt x="107" y="180"/>
                  </a:lnTo>
                  <a:lnTo>
                    <a:pt x="112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8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9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3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4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2" y="1"/>
                  </a:lnTo>
                  <a:lnTo>
                    <a:pt x="88" y="0"/>
                  </a:lnTo>
                  <a:lnTo>
                    <a:pt x="101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7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4" y="15"/>
                  </a:lnTo>
                  <a:lnTo>
                    <a:pt x="148" y="20"/>
                  </a:lnTo>
                  <a:lnTo>
                    <a:pt x="152" y="24"/>
                  </a:lnTo>
                  <a:lnTo>
                    <a:pt x="155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2" y="63"/>
                  </a:lnTo>
                  <a:lnTo>
                    <a:pt x="162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69" y="182"/>
                  </a:lnTo>
                  <a:lnTo>
                    <a:pt x="173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3" y="182"/>
                  </a:lnTo>
                  <a:lnTo>
                    <a:pt x="183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60" y="203"/>
                  </a:lnTo>
                  <a:lnTo>
                    <a:pt x="153" y="202"/>
                  </a:lnTo>
                  <a:lnTo>
                    <a:pt x="148" y="198"/>
                  </a:lnTo>
                  <a:lnTo>
                    <a:pt x="145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1" y="204"/>
                  </a:lnTo>
                  <a:lnTo>
                    <a:pt x="92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4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7" y="182"/>
                  </a:lnTo>
                  <a:lnTo>
                    <a:pt x="5" y="178"/>
                  </a:lnTo>
                  <a:lnTo>
                    <a:pt x="3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5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8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20" y="86"/>
                  </a:lnTo>
                  <a:lnTo>
                    <a:pt x="125" y="84"/>
                  </a:lnTo>
                  <a:lnTo>
                    <a:pt x="129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8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65" y="22"/>
                  </a:lnTo>
                  <a:lnTo>
                    <a:pt x="56" y="25"/>
                  </a:lnTo>
                  <a:lnTo>
                    <a:pt x="47" y="31"/>
                  </a:lnTo>
                  <a:lnTo>
                    <a:pt x="42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" name="Freeform 120"/>
            <p:cNvSpPr>
              <a:spLocks noEditPoints="1"/>
            </p:cNvSpPr>
            <p:nvPr userDrawn="1"/>
          </p:nvSpPr>
          <p:spPr bwMode="auto">
            <a:xfrm>
              <a:off x="4959" y="3991"/>
              <a:ext cx="61" cy="93"/>
            </a:xfrm>
            <a:custGeom>
              <a:avLst/>
              <a:gdLst>
                <a:gd name="T0" fmla="*/ 28 w 184"/>
                <a:gd name="T1" fmla="*/ 7 h 277"/>
                <a:gd name="T2" fmla="*/ 23 w 184"/>
                <a:gd name="T3" fmla="*/ 8 h 277"/>
                <a:gd name="T4" fmla="*/ 18 w 184"/>
                <a:gd name="T5" fmla="*/ 10 h 277"/>
                <a:gd name="T6" fmla="*/ 15 w 184"/>
                <a:gd name="T7" fmla="*/ 13 h 277"/>
                <a:gd name="T8" fmla="*/ 12 w 184"/>
                <a:gd name="T9" fmla="*/ 17 h 277"/>
                <a:gd name="T10" fmla="*/ 10 w 184"/>
                <a:gd name="T11" fmla="*/ 22 h 277"/>
                <a:gd name="T12" fmla="*/ 8 w 184"/>
                <a:gd name="T13" fmla="*/ 30 h 277"/>
                <a:gd name="T14" fmla="*/ 9 w 184"/>
                <a:gd name="T15" fmla="*/ 40 h 277"/>
                <a:gd name="T16" fmla="*/ 10 w 184"/>
                <a:gd name="T17" fmla="*/ 48 h 277"/>
                <a:gd name="T18" fmla="*/ 12 w 184"/>
                <a:gd name="T19" fmla="*/ 52 h 277"/>
                <a:gd name="T20" fmla="*/ 15 w 184"/>
                <a:gd name="T21" fmla="*/ 56 h 277"/>
                <a:gd name="T22" fmla="*/ 19 w 184"/>
                <a:gd name="T23" fmla="*/ 60 h 277"/>
                <a:gd name="T24" fmla="*/ 23 w 184"/>
                <a:gd name="T25" fmla="*/ 62 h 277"/>
                <a:gd name="T26" fmla="*/ 29 w 184"/>
                <a:gd name="T27" fmla="*/ 63 h 277"/>
                <a:gd name="T28" fmla="*/ 34 w 184"/>
                <a:gd name="T29" fmla="*/ 63 h 277"/>
                <a:gd name="T30" fmla="*/ 39 w 184"/>
                <a:gd name="T31" fmla="*/ 62 h 277"/>
                <a:gd name="T32" fmla="*/ 43 w 184"/>
                <a:gd name="T33" fmla="*/ 60 h 277"/>
                <a:gd name="T34" fmla="*/ 46 w 184"/>
                <a:gd name="T35" fmla="*/ 56 h 277"/>
                <a:gd name="T36" fmla="*/ 49 w 184"/>
                <a:gd name="T37" fmla="*/ 52 h 277"/>
                <a:gd name="T38" fmla="*/ 51 w 184"/>
                <a:gd name="T39" fmla="*/ 48 h 277"/>
                <a:gd name="T40" fmla="*/ 53 w 184"/>
                <a:gd name="T41" fmla="*/ 40 h 277"/>
                <a:gd name="T42" fmla="*/ 53 w 184"/>
                <a:gd name="T43" fmla="*/ 30 h 277"/>
                <a:gd name="T44" fmla="*/ 51 w 184"/>
                <a:gd name="T45" fmla="*/ 22 h 277"/>
                <a:gd name="T46" fmla="*/ 49 w 184"/>
                <a:gd name="T47" fmla="*/ 18 h 277"/>
                <a:gd name="T48" fmla="*/ 46 w 184"/>
                <a:gd name="T49" fmla="*/ 14 h 277"/>
                <a:gd name="T50" fmla="*/ 43 w 184"/>
                <a:gd name="T51" fmla="*/ 10 h 277"/>
                <a:gd name="T52" fmla="*/ 39 w 184"/>
                <a:gd name="T53" fmla="*/ 8 h 277"/>
                <a:gd name="T54" fmla="*/ 34 w 184"/>
                <a:gd name="T55" fmla="*/ 7 h 277"/>
                <a:gd name="T56" fmla="*/ 0 w 184"/>
                <a:gd name="T57" fmla="*/ 2 h 277"/>
                <a:gd name="T58" fmla="*/ 8 w 184"/>
                <a:gd name="T59" fmla="*/ 14 h 277"/>
                <a:gd name="T60" fmla="*/ 10 w 184"/>
                <a:gd name="T61" fmla="*/ 11 h 277"/>
                <a:gd name="T62" fmla="*/ 14 w 184"/>
                <a:gd name="T63" fmla="*/ 6 h 277"/>
                <a:gd name="T64" fmla="*/ 20 w 184"/>
                <a:gd name="T65" fmla="*/ 2 h 277"/>
                <a:gd name="T66" fmla="*/ 28 w 184"/>
                <a:gd name="T67" fmla="*/ 0 h 277"/>
                <a:gd name="T68" fmla="*/ 35 w 184"/>
                <a:gd name="T69" fmla="*/ 0 h 277"/>
                <a:gd name="T70" fmla="*/ 42 w 184"/>
                <a:gd name="T71" fmla="*/ 1 h 277"/>
                <a:gd name="T72" fmla="*/ 47 w 184"/>
                <a:gd name="T73" fmla="*/ 4 h 277"/>
                <a:gd name="T74" fmla="*/ 52 w 184"/>
                <a:gd name="T75" fmla="*/ 8 h 277"/>
                <a:gd name="T76" fmla="*/ 55 w 184"/>
                <a:gd name="T77" fmla="*/ 13 h 277"/>
                <a:gd name="T78" fmla="*/ 58 w 184"/>
                <a:gd name="T79" fmla="*/ 18 h 277"/>
                <a:gd name="T80" fmla="*/ 60 w 184"/>
                <a:gd name="T81" fmla="*/ 25 h 277"/>
                <a:gd name="T82" fmla="*/ 61 w 184"/>
                <a:gd name="T83" fmla="*/ 32 h 277"/>
                <a:gd name="T84" fmla="*/ 61 w 184"/>
                <a:gd name="T85" fmla="*/ 39 h 277"/>
                <a:gd name="T86" fmla="*/ 60 w 184"/>
                <a:gd name="T87" fmla="*/ 46 h 277"/>
                <a:gd name="T88" fmla="*/ 58 w 184"/>
                <a:gd name="T89" fmla="*/ 52 h 277"/>
                <a:gd name="T90" fmla="*/ 55 w 184"/>
                <a:gd name="T91" fmla="*/ 57 h 277"/>
                <a:gd name="T92" fmla="*/ 52 w 184"/>
                <a:gd name="T93" fmla="*/ 62 h 277"/>
                <a:gd name="T94" fmla="*/ 47 w 184"/>
                <a:gd name="T95" fmla="*/ 66 h 277"/>
                <a:gd name="T96" fmla="*/ 42 w 184"/>
                <a:gd name="T97" fmla="*/ 69 h 277"/>
                <a:gd name="T98" fmla="*/ 35 w 184"/>
                <a:gd name="T99" fmla="*/ 70 h 277"/>
                <a:gd name="T100" fmla="*/ 28 w 184"/>
                <a:gd name="T101" fmla="*/ 70 h 277"/>
                <a:gd name="T102" fmla="*/ 21 w 184"/>
                <a:gd name="T103" fmla="*/ 68 h 277"/>
                <a:gd name="T104" fmla="*/ 15 w 184"/>
                <a:gd name="T105" fmla="*/ 65 h 277"/>
                <a:gd name="T106" fmla="*/ 10 w 184"/>
                <a:gd name="T107" fmla="*/ 59 h 277"/>
                <a:gd name="T108" fmla="*/ 8 w 184"/>
                <a:gd name="T109" fmla="*/ 56 h 277"/>
                <a:gd name="T110" fmla="*/ 0 w 184"/>
                <a:gd name="T111" fmla="*/ 93 h 2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4" h="277">
                  <a:moveTo>
                    <a:pt x="94" y="20"/>
                  </a:moveTo>
                  <a:lnTo>
                    <a:pt x="85" y="20"/>
                  </a:lnTo>
                  <a:lnTo>
                    <a:pt x="76" y="21"/>
                  </a:lnTo>
                  <a:lnTo>
                    <a:pt x="68" y="23"/>
                  </a:lnTo>
                  <a:lnTo>
                    <a:pt x="61" y="27"/>
                  </a:lnTo>
                  <a:lnTo>
                    <a:pt x="54" y="31"/>
                  </a:lnTo>
                  <a:lnTo>
                    <a:pt x="49" y="35"/>
                  </a:lnTo>
                  <a:lnTo>
                    <a:pt x="44" y="40"/>
                  </a:lnTo>
                  <a:lnTo>
                    <a:pt x="39" y="45"/>
                  </a:lnTo>
                  <a:lnTo>
                    <a:pt x="36" y="51"/>
                  </a:lnTo>
                  <a:lnTo>
                    <a:pt x="33" y="58"/>
                  </a:lnTo>
                  <a:lnTo>
                    <a:pt x="31" y="65"/>
                  </a:lnTo>
                  <a:lnTo>
                    <a:pt x="29" y="72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26" y="119"/>
                  </a:lnTo>
                  <a:lnTo>
                    <a:pt x="29" y="135"/>
                  </a:lnTo>
                  <a:lnTo>
                    <a:pt x="31" y="142"/>
                  </a:lnTo>
                  <a:lnTo>
                    <a:pt x="34" y="150"/>
                  </a:lnTo>
                  <a:lnTo>
                    <a:pt x="37" y="156"/>
                  </a:lnTo>
                  <a:lnTo>
                    <a:pt x="40" y="163"/>
                  </a:lnTo>
                  <a:lnTo>
                    <a:pt x="45" y="168"/>
                  </a:lnTo>
                  <a:lnTo>
                    <a:pt x="50" y="173"/>
                  </a:lnTo>
                  <a:lnTo>
                    <a:pt x="56" y="178"/>
                  </a:lnTo>
                  <a:lnTo>
                    <a:pt x="62" y="182"/>
                  </a:lnTo>
                  <a:lnTo>
                    <a:pt x="70" y="185"/>
                  </a:lnTo>
                  <a:lnTo>
                    <a:pt x="77" y="188"/>
                  </a:lnTo>
                  <a:lnTo>
                    <a:pt x="86" y="189"/>
                  </a:lnTo>
                  <a:lnTo>
                    <a:pt x="94" y="189"/>
                  </a:lnTo>
                  <a:lnTo>
                    <a:pt x="103" y="189"/>
                  </a:lnTo>
                  <a:lnTo>
                    <a:pt x="111" y="188"/>
                  </a:lnTo>
                  <a:lnTo>
                    <a:pt x="118" y="185"/>
                  </a:lnTo>
                  <a:lnTo>
                    <a:pt x="125" y="182"/>
                  </a:lnTo>
                  <a:lnTo>
                    <a:pt x="130" y="178"/>
                  </a:lnTo>
                  <a:lnTo>
                    <a:pt x="135" y="173"/>
                  </a:lnTo>
                  <a:lnTo>
                    <a:pt x="140" y="168"/>
                  </a:lnTo>
                  <a:lnTo>
                    <a:pt x="144" y="163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42"/>
                  </a:lnTo>
                  <a:lnTo>
                    <a:pt x="156" y="135"/>
                  </a:lnTo>
                  <a:lnTo>
                    <a:pt x="159" y="119"/>
                  </a:lnTo>
                  <a:lnTo>
                    <a:pt x="159" y="104"/>
                  </a:lnTo>
                  <a:lnTo>
                    <a:pt x="159" y="89"/>
                  </a:lnTo>
                  <a:lnTo>
                    <a:pt x="156" y="74"/>
                  </a:lnTo>
                  <a:lnTo>
                    <a:pt x="154" y="67"/>
                  </a:lnTo>
                  <a:lnTo>
                    <a:pt x="152" y="60"/>
                  </a:lnTo>
                  <a:lnTo>
                    <a:pt x="148" y="53"/>
                  </a:lnTo>
                  <a:lnTo>
                    <a:pt x="144" y="47"/>
                  </a:lnTo>
                  <a:lnTo>
                    <a:pt x="140" y="41"/>
                  </a:lnTo>
                  <a:lnTo>
                    <a:pt x="135" y="36"/>
                  </a:lnTo>
                  <a:lnTo>
                    <a:pt x="130" y="31"/>
                  </a:lnTo>
                  <a:lnTo>
                    <a:pt x="125" y="28"/>
                  </a:lnTo>
                  <a:lnTo>
                    <a:pt x="118" y="24"/>
                  </a:lnTo>
                  <a:lnTo>
                    <a:pt x="111" y="22"/>
                  </a:lnTo>
                  <a:lnTo>
                    <a:pt x="103" y="20"/>
                  </a:lnTo>
                  <a:lnTo>
                    <a:pt x="94" y="20"/>
                  </a:lnTo>
                  <a:close/>
                  <a:moveTo>
                    <a:pt x="0" y="5"/>
                  </a:moveTo>
                  <a:lnTo>
                    <a:pt x="23" y="5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9" y="33"/>
                  </a:lnTo>
                  <a:lnTo>
                    <a:pt x="35" y="24"/>
                  </a:lnTo>
                  <a:lnTo>
                    <a:pt x="43" y="17"/>
                  </a:lnTo>
                  <a:lnTo>
                    <a:pt x="51" y="11"/>
                  </a:lnTo>
                  <a:lnTo>
                    <a:pt x="61" y="6"/>
                  </a:lnTo>
                  <a:lnTo>
                    <a:pt x="72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6" y="4"/>
                  </a:lnTo>
                  <a:lnTo>
                    <a:pt x="134" y="8"/>
                  </a:lnTo>
                  <a:lnTo>
                    <a:pt x="142" y="13"/>
                  </a:lnTo>
                  <a:lnTo>
                    <a:pt x="149" y="18"/>
                  </a:lnTo>
                  <a:lnTo>
                    <a:pt x="156" y="24"/>
                  </a:lnTo>
                  <a:lnTo>
                    <a:pt x="161" y="31"/>
                  </a:lnTo>
                  <a:lnTo>
                    <a:pt x="167" y="38"/>
                  </a:lnTo>
                  <a:lnTo>
                    <a:pt x="171" y="46"/>
                  </a:lnTo>
                  <a:lnTo>
                    <a:pt x="175" y="55"/>
                  </a:lnTo>
                  <a:lnTo>
                    <a:pt x="179" y="64"/>
                  </a:lnTo>
                  <a:lnTo>
                    <a:pt x="181" y="74"/>
                  </a:lnTo>
                  <a:lnTo>
                    <a:pt x="183" y="84"/>
                  </a:lnTo>
                  <a:lnTo>
                    <a:pt x="184" y="94"/>
                  </a:lnTo>
                  <a:lnTo>
                    <a:pt x="184" y="104"/>
                  </a:lnTo>
                  <a:lnTo>
                    <a:pt x="184" y="115"/>
                  </a:lnTo>
                  <a:lnTo>
                    <a:pt x="183" y="125"/>
                  </a:lnTo>
                  <a:lnTo>
                    <a:pt x="181" y="136"/>
                  </a:lnTo>
                  <a:lnTo>
                    <a:pt x="179" y="144"/>
                  </a:lnTo>
                  <a:lnTo>
                    <a:pt x="175" y="154"/>
                  </a:lnTo>
                  <a:lnTo>
                    <a:pt x="171" y="163"/>
                  </a:lnTo>
                  <a:lnTo>
                    <a:pt x="167" y="170"/>
                  </a:lnTo>
                  <a:lnTo>
                    <a:pt x="161" y="178"/>
                  </a:lnTo>
                  <a:lnTo>
                    <a:pt x="156" y="185"/>
                  </a:lnTo>
                  <a:lnTo>
                    <a:pt x="149" y="191"/>
                  </a:lnTo>
                  <a:lnTo>
                    <a:pt x="142" y="196"/>
                  </a:lnTo>
                  <a:lnTo>
                    <a:pt x="134" y="200"/>
                  </a:lnTo>
                  <a:lnTo>
                    <a:pt x="126" y="205"/>
                  </a:lnTo>
                  <a:lnTo>
                    <a:pt x="116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4" y="209"/>
                  </a:lnTo>
                  <a:lnTo>
                    <a:pt x="73" y="207"/>
                  </a:lnTo>
                  <a:lnTo>
                    <a:pt x="63" y="204"/>
                  </a:lnTo>
                  <a:lnTo>
                    <a:pt x="53" y="198"/>
                  </a:lnTo>
                  <a:lnTo>
                    <a:pt x="45" y="193"/>
                  </a:lnTo>
                  <a:lnTo>
                    <a:pt x="37" y="185"/>
                  </a:lnTo>
                  <a:lnTo>
                    <a:pt x="31" y="176"/>
                  </a:lnTo>
                  <a:lnTo>
                    <a:pt x="26" y="166"/>
                  </a:lnTo>
                  <a:lnTo>
                    <a:pt x="25" y="166"/>
                  </a:lnTo>
                  <a:lnTo>
                    <a:pt x="25" y="277"/>
                  </a:lnTo>
                  <a:lnTo>
                    <a:pt x="0" y="27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6" name="Freeform 121"/>
            <p:cNvSpPr>
              <a:spLocks noEditPoints="1"/>
            </p:cNvSpPr>
            <p:nvPr userDrawn="1"/>
          </p:nvSpPr>
          <p:spPr bwMode="auto">
            <a:xfrm>
              <a:off x="5029" y="3991"/>
              <a:ext cx="63" cy="70"/>
            </a:xfrm>
            <a:custGeom>
              <a:avLst/>
              <a:gdLst>
                <a:gd name="T0" fmla="*/ 9 w 188"/>
                <a:gd name="T1" fmla="*/ 41 h 209"/>
                <a:gd name="T2" fmla="*/ 10 w 188"/>
                <a:gd name="T3" fmla="*/ 48 h 209"/>
                <a:gd name="T4" fmla="*/ 14 w 188"/>
                <a:gd name="T5" fmla="*/ 55 h 209"/>
                <a:gd name="T6" fmla="*/ 19 w 188"/>
                <a:gd name="T7" fmla="*/ 60 h 209"/>
                <a:gd name="T8" fmla="*/ 26 w 188"/>
                <a:gd name="T9" fmla="*/ 63 h 209"/>
                <a:gd name="T10" fmla="*/ 35 w 188"/>
                <a:gd name="T11" fmla="*/ 63 h 209"/>
                <a:gd name="T12" fmla="*/ 42 w 188"/>
                <a:gd name="T13" fmla="*/ 61 h 209"/>
                <a:gd name="T14" fmla="*/ 48 w 188"/>
                <a:gd name="T15" fmla="*/ 56 h 209"/>
                <a:gd name="T16" fmla="*/ 51 w 188"/>
                <a:gd name="T17" fmla="*/ 50 h 209"/>
                <a:gd name="T18" fmla="*/ 54 w 188"/>
                <a:gd name="T19" fmla="*/ 43 h 209"/>
                <a:gd name="T20" fmla="*/ 55 w 188"/>
                <a:gd name="T21" fmla="*/ 35 h 209"/>
                <a:gd name="T22" fmla="*/ 54 w 188"/>
                <a:gd name="T23" fmla="*/ 27 h 209"/>
                <a:gd name="T24" fmla="*/ 51 w 188"/>
                <a:gd name="T25" fmla="*/ 20 h 209"/>
                <a:gd name="T26" fmla="*/ 48 w 188"/>
                <a:gd name="T27" fmla="*/ 14 h 209"/>
                <a:gd name="T28" fmla="*/ 42 w 188"/>
                <a:gd name="T29" fmla="*/ 9 h 209"/>
                <a:gd name="T30" fmla="*/ 35 w 188"/>
                <a:gd name="T31" fmla="*/ 7 h 209"/>
                <a:gd name="T32" fmla="*/ 26 w 188"/>
                <a:gd name="T33" fmla="*/ 7 h 209"/>
                <a:gd name="T34" fmla="*/ 19 w 188"/>
                <a:gd name="T35" fmla="*/ 10 h 209"/>
                <a:gd name="T36" fmla="*/ 14 w 188"/>
                <a:gd name="T37" fmla="*/ 15 h 209"/>
                <a:gd name="T38" fmla="*/ 10 w 188"/>
                <a:gd name="T39" fmla="*/ 22 h 209"/>
                <a:gd name="T40" fmla="*/ 9 w 188"/>
                <a:gd name="T41" fmla="*/ 30 h 209"/>
                <a:gd name="T42" fmla="*/ 63 w 188"/>
                <a:gd name="T43" fmla="*/ 35 h 209"/>
                <a:gd name="T44" fmla="*/ 62 w 188"/>
                <a:gd name="T45" fmla="*/ 46 h 209"/>
                <a:gd name="T46" fmla="*/ 58 w 188"/>
                <a:gd name="T47" fmla="*/ 55 h 209"/>
                <a:gd name="T48" fmla="*/ 53 w 188"/>
                <a:gd name="T49" fmla="*/ 62 h 209"/>
                <a:gd name="T50" fmla="*/ 45 w 188"/>
                <a:gd name="T51" fmla="*/ 68 h 209"/>
                <a:gd name="T52" fmla="*/ 35 w 188"/>
                <a:gd name="T53" fmla="*/ 70 h 209"/>
                <a:gd name="T54" fmla="*/ 24 w 188"/>
                <a:gd name="T55" fmla="*/ 69 h 209"/>
                <a:gd name="T56" fmla="*/ 15 w 188"/>
                <a:gd name="T57" fmla="*/ 66 h 209"/>
                <a:gd name="T58" fmla="*/ 8 w 188"/>
                <a:gd name="T59" fmla="*/ 60 h 209"/>
                <a:gd name="T60" fmla="*/ 3 w 188"/>
                <a:gd name="T61" fmla="*/ 52 h 209"/>
                <a:gd name="T62" fmla="*/ 1 w 188"/>
                <a:gd name="T63" fmla="*/ 42 h 209"/>
                <a:gd name="T64" fmla="*/ 0 w 188"/>
                <a:gd name="T65" fmla="*/ 31 h 209"/>
                <a:gd name="T66" fmla="*/ 2 w 188"/>
                <a:gd name="T67" fmla="*/ 21 h 209"/>
                <a:gd name="T68" fmla="*/ 7 w 188"/>
                <a:gd name="T69" fmla="*/ 13 h 209"/>
                <a:gd name="T70" fmla="*/ 13 w 188"/>
                <a:gd name="T71" fmla="*/ 6 h 209"/>
                <a:gd name="T72" fmla="*/ 21 w 188"/>
                <a:gd name="T73" fmla="*/ 1 h 209"/>
                <a:gd name="T74" fmla="*/ 32 w 188"/>
                <a:gd name="T75" fmla="*/ 0 h 209"/>
                <a:gd name="T76" fmla="*/ 42 w 188"/>
                <a:gd name="T77" fmla="*/ 1 h 209"/>
                <a:gd name="T78" fmla="*/ 50 w 188"/>
                <a:gd name="T79" fmla="*/ 6 h 209"/>
                <a:gd name="T80" fmla="*/ 57 w 188"/>
                <a:gd name="T81" fmla="*/ 13 h 209"/>
                <a:gd name="T82" fmla="*/ 61 w 188"/>
                <a:gd name="T83" fmla="*/ 21 h 209"/>
                <a:gd name="T84" fmla="*/ 63 w 188"/>
                <a:gd name="T85" fmla="*/ 31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09">
                  <a:moveTo>
                    <a:pt x="25" y="104"/>
                  </a:moveTo>
                  <a:lnTo>
                    <a:pt x="25" y="112"/>
                  </a:lnTo>
                  <a:lnTo>
                    <a:pt x="26" y="121"/>
                  </a:lnTo>
                  <a:lnTo>
                    <a:pt x="27" y="128"/>
                  </a:lnTo>
                  <a:lnTo>
                    <a:pt x="29" y="136"/>
                  </a:lnTo>
                  <a:lnTo>
                    <a:pt x="31" y="143"/>
                  </a:lnTo>
                  <a:lnTo>
                    <a:pt x="35" y="150"/>
                  </a:lnTo>
                  <a:lnTo>
                    <a:pt x="38" y="156"/>
                  </a:lnTo>
                  <a:lnTo>
                    <a:pt x="42" y="163"/>
                  </a:lnTo>
                  <a:lnTo>
                    <a:pt x="47" y="168"/>
                  </a:lnTo>
                  <a:lnTo>
                    <a:pt x="52" y="173"/>
                  </a:lnTo>
                  <a:lnTo>
                    <a:pt x="57" y="178"/>
                  </a:lnTo>
                  <a:lnTo>
                    <a:pt x="64" y="182"/>
                  </a:lnTo>
                  <a:lnTo>
                    <a:pt x="70" y="185"/>
                  </a:lnTo>
                  <a:lnTo>
                    <a:pt x="78" y="188"/>
                  </a:lnTo>
                  <a:lnTo>
                    <a:pt x="85" y="189"/>
                  </a:lnTo>
                  <a:lnTo>
                    <a:pt x="94" y="189"/>
                  </a:lnTo>
                  <a:lnTo>
                    <a:pt x="103" y="189"/>
                  </a:lnTo>
                  <a:lnTo>
                    <a:pt x="110" y="188"/>
                  </a:lnTo>
                  <a:lnTo>
                    <a:pt x="118" y="185"/>
                  </a:lnTo>
                  <a:lnTo>
                    <a:pt x="124" y="182"/>
                  </a:lnTo>
                  <a:lnTo>
                    <a:pt x="131" y="178"/>
                  </a:lnTo>
                  <a:lnTo>
                    <a:pt x="136" y="173"/>
                  </a:lnTo>
                  <a:lnTo>
                    <a:pt x="142" y="168"/>
                  </a:lnTo>
                  <a:lnTo>
                    <a:pt x="146" y="163"/>
                  </a:lnTo>
                  <a:lnTo>
                    <a:pt x="150" y="156"/>
                  </a:lnTo>
                  <a:lnTo>
                    <a:pt x="153" y="150"/>
                  </a:lnTo>
                  <a:lnTo>
                    <a:pt x="157" y="143"/>
                  </a:lnTo>
                  <a:lnTo>
                    <a:pt x="159" y="136"/>
                  </a:lnTo>
                  <a:lnTo>
                    <a:pt x="161" y="128"/>
                  </a:lnTo>
                  <a:lnTo>
                    <a:pt x="163" y="121"/>
                  </a:lnTo>
                  <a:lnTo>
                    <a:pt x="163" y="112"/>
                  </a:lnTo>
                  <a:lnTo>
                    <a:pt x="164" y="104"/>
                  </a:lnTo>
                  <a:lnTo>
                    <a:pt x="163" y="97"/>
                  </a:lnTo>
                  <a:lnTo>
                    <a:pt x="163" y="89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59"/>
                  </a:lnTo>
                  <a:lnTo>
                    <a:pt x="150" y="53"/>
                  </a:lnTo>
                  <a:lnTo>
                    <a:pt x="146" y="46"/>
                  </a:lnTo>
                  <a:lnTo>
                    <a:pt x="142" y="41"/>
                  </a:lnTo>
                  <a:lnTo>
                    <a:pt x="136" y="35"/>
                  </a:lnTo>
                  <a:lnTo>
                    <a:pt x="131" y="31"/>
                  </a:lnTo>
                  <a:lnTo>
                    <a:pt x="124" y="28"/>
                  </a:lnTo>
                  <a:lnTo>
                    <a:pt x="118" y="24"/>
                  </a:lnTo>
                  <a:lnTo>
                    <a:pt x="110" y="22"/>
                  </a:lnTo>
                  <a:lnTo>
                    <a:pt x="103" y="20"/>
                  </a:lnTo>
                  <a:lnTo>
                    <a:pt x="94" y="20"/>
                  </a:lnTo>
                  <a:lnTo>
                    <a:pt x="85" y="20"/>
                  </a:lnTo>
                  <a:lnTo>
                    <a:pt x="78" y="22"/>
                  </a:lnTo>
                  <a:lnTo>
                    <a:pt x="70" y="24"/>
                  </a:lnTo>
                  <a:lnTo>
                    <a:pt x="64" y="28"/>
                  </a:lnTo>
                  <a:lnTo>
                    <a:pt x="57" y="31"/>
                  </a:lnTo>
                  <a:lnTo>
                    <a:pt x="52" y="35"/>
                  </a:lnTo>
                  <a:lnTo>
                    <a:pt x="47" y="41"/>
                  </a:lnTo>
                  <a:lnTo>
                    <a:pt x="42" y="46"/>
                  </a:lnTo>
                  <a:lnTo>
                    <a:pt x="38" y="53"/>
                  </a:lnTo>
                  <a:lnTo>
                    <a:pt x="35" y="59"/>
                  </a:lnTo>
                  <a:lnTo>
                    <a:pt x="31" y="67"/>
                  </a:lnTo>
                  <a:lnTo>
                    <a:pt x="29" y="74"/>
                  </a:lnTo>
                  <a:lnTo>
                    <a:pt x="27" y="82"/>
                  </a:lnTo>
                  <a:lnTo>
                    <a:pt x="26" y="89"/>
                  </a:lnTo>
                  <a:lnTo>
                    <a:pt x="25" y="97"/>
                  </a:lnTo>
                  <a:lnTo>
                    <a:pt x="25" y="104"/>
                  </a:lnTo>
                  <a:close/>
                  <a:moveTo>
                    <a:pt x="188" y="104"/>
                  </a:moveTo>
                  <a:lnTo>
                    <a:pt x="188" y="115"/>
                  </a:lnTo>
                  <a:lnTo>
                    <a:pt x="187" y="125"/>
                  </a:lnTo>
                  <a:lnTo>
                    <a:pt x="185" y="136"/>
                  </a:lnTo>
                  <a:lnTo>
                    <a:pt x="182" y="145"/>
                  </a:lnTo>
                  <a:lnTo>
                    <a:pt x="178" y="154"/>
                  </a:lnTo>
                  <a:lnTo>
                    <a:pt x="174" y="163"/>
                  </a:lnTo>
                  <a:lnTo>
                    <a:pt x="170" y="171"/>
                  </a:lnTo>
                  <a:lnTo>
                    <a:pt x="163" y="179"/>
                  </a:lnTo>
                  <a:lnTo>
                    <a:pt x="158" y="185"/>
                  </a:lnTo>
                  <a:lnTo>
                    <a:pt x="150" y="191"/>
                  </a:lnTo>
                  <a:lnTo>
                    <a:pt x="143" y="196"/>
                  </a:lnTo>
                  <a:lnTo>
                    <a:pt x="134" y="202"/>
                  </a:lnTo>
                  <a:lnTo>
                    <a:pt x="125" y="205"/>
                  </a:lnTo>
                  <a:lnTo>
                    <a:pt x="116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3" y="209"/>
                  </a:lnTo>
                  <a:lnTo>
                    <a:pt x="72" y="207"/>
                  </a:lnTo>
                  <a:lnTo>
                    <a:pt x="63" y="205"/>
                  </a:lnTo>
                  <a:lnTo>
                    <a:pt x="54" y="202"/>
                  </a:lnTo>
                  <a:lnTo>
                    <a:pt x="45" y="196"/>
                  </a:lnTo>
                  <a:lnTo>
                    <a:pt x="38" y="191"/>
                  </a:lnTo>
                  <a:lnTo>
                    <a:pt x="31" y="185"/>
                  </a:lnTo>
                  <a:lnTo>
                    <a:pt x="25" y="179"/>
                  </a:lnTo>
                  <a:lnTo>
                    <a:pt x="20" y="171"/>
                  </a:lnTo>
                  <a:lnTo>
                    <a:pt x="14" y="163"/>
                  </a:lnTo>
                  <a:lnTo>
                    <a:pt x="10" y="154"/>
                  </a:lnTo>
                  <a:lnTo>
                    <a:pt x="7" y="145"/>
                  </a:lnTo>
                  <a:lnTo>
                    <a:pt x="3" y="136"/>
                  </a:lnTo>
                  <a:lnTo>
                    <a:pt x="2" y="125"/>
                  </a:lnTo>
                  <a:lnTo>
                    <a:pt x="1" y="115"/>
                  </a:lnTo>
                  <a:lnTo>
                    <a:pt x="0" y="104"/>
                  </a:lnTo>
                  <a:lnTo>
                    <a:pt x="1" y="94"/>
                  </a:lnTo>
                  <a:lnTo>
                    <a:pt x="2" y="84"/>
                  </a:lnTo>
                  <a:lnTo>
                    <a:pt x="3" y="74"/>
                  </a:lnTo>
                  <a:lnTo>
                    <a:pt x="7" y="64"/>
                  </a:lnTo>
                  <a:lnTo>
                    <a:pt x="10" y="55"/>
                  </a:lnTo>
                  <a:lnTo>
                    <a:pt x="14" y="46"/>
                  </a:lnTo>
                  <a:lnTo>
                    <a:pt x="20" y="38"/>
                  </a:lnTo>
                  <a:lnTo>
                    <a:pt x="25" y="31"/>
                  </a:lnTo>
                  <a:lnTo>
                    <a:pt x="31" y="23"/>
                  </a:lnTo>
                  <a:lnTo>
                    <a:pt x="38" y="18"/>
                  </a:lnTo>
                  <a:lnTo>
                    <a:pt x="45" y="13"/>
                  </a:lnTo>
                  <a:lnTo>
                    <a:pt x="54" y="8"/>
                  </a:lnTo>
                  <a:lnTo>
                    <a:pt x="63" y="4"/>
                  </a:lnTo>
                  <a:lnTo>
                    <a:pt x="72" y="2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5" y="4"/>
                  </a:lnTo>
                  <a:lnTo>
                    <a:pt x="134" y="8"/>
                  </a:lnTo>
                  <a:lnTo>
                    <a:pt x="143" y="13"/>
                  </a:lnTo>
                  <a:lnTo>
                    <a:pt x="150" y="18"/>
                  </a:lnTo>
                  <a:lnTo>
                    <a:pt x="158" y="23"/>
                  </a:lnTo>
                  <a:lnTo>
                    <a:pt x="163" y="31"/>
                  </a:lnTo>
                  <a:lnTo>
                    <a:pt x="170" y="38"/>
                  </a:lnTo>
                  <a:lnTo>
                    <a:pt x="174" y="46"/>
                  </a:lnTo>
                  <a:lnTo>
                    <a:pt x="178" y="55"/>
                  </a:lnTo>
                  <a:lnTo>
                    <a:pt x="182" y="64"/>
                  </a:lnTo>
                  <a:lnTo>
                    <a:pt x="185" y="74"/>
                  </a:lnTo>
                  <a:lnTo>
                    <a:pt x="187" y="84"/>
                  </a:lnTo>
                  <a:lnTo>
                    <a:pt x="188" y="9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7" name="Freeform 122"/>
            <p:cNvSpPr>
              <a:spLocks/>
            </p:cNvSpPr>
            <p:nvPr userDrawn="1"/>
          </p:nvSpPr>
          <p:spPr bwMode="auto">
            <a:xfrm>
              <a:off x="5100" y="3991"/>
              <a:ext cx="54" cy="70"/>
            </a:xfrm>
            <a:custGeom>
              <a:avLst/>
              <a:gdLst>
                <a:gd name="T0" fmla="*/ 42 w 161"/>
                <a:gd name="T1" fmla="*/ 15 h 209"/>
                <a:gd name="T2" fmla="*/ 36 w 161"/>
                <a:gd name="T3" fmla="*/ 8 h 209"/>
                <a:gd name="T4" fmla="*/ 26 w 161"/>
                <a:gd name="T5" fmla="*/ 7 h 209"/>
                <a:gd name="T6" fmla="*/ 18 w 161"/>
                <a:gd name="T7" fmla="*/ 8 h 209"/>
                <a:gd name="T8" fmla="*/ 12 w 161"/>
                <a:gd name="T9" fmla="*/ 12 h 209"/>
                <a:gd name="T10" fmla="*/ 10 w 161"/>
                <a:gd name="T11" fmla="*/ 16 h 209"/>
                <a:gd name="T12" fmla="*/ 12 w 161"/>
                <a:gd name="T13" fmla="*/ 23 h 209"/>
                <a:gd name="T14" fmla="*/ 17 w 161"/>
                <a:gd name="T15" fmla="*/ 27 h 209"/>
                <a:gd name="T16" fmla="*/ 24 w 161"/>
                <a:gd name="T17" fmla="*/ 29 h 209"/>
                <a:gd name="T18" fmla="*/ 42 w 161"/>
                <a:gd name="T19" fmla="*/ 33 h 209"/>
                <a:gd name="T20" fmla="*/ 49 w 161"/>
                <a:gd name="T21" fmla="*/ 38 h 209"/>
                <a:gd name="T22" fmla="*/ 52 w 161"/>
                <a:gd name="T23" fmla="*/ 43 h 209"/>
                <a:gd name="T24" fmla="*/ 54 w 161"/>
                <a:gd name="T25" fmla="*/ 48 h 209"/>
                <a:gd name="T26" fmla="*/ 53 w 161"/>
                <a:gd name="T27" fmla="*/ 55 h 209"/>
                <a:gd name="T28" fmla="*/ 50 w 161"/>
                <a:gd name="T29" fmla="*/ 61 h 209"/>
                <a:gd name="T30" fmla="*/ 45 w 161"/>
                <a:gd name="T31" fmla="*/ 66 h 209"/>
                <a:gd name="T32" fmla="*/ 39 w 161"/>
                <a:gd name="T33" fmla="*/ 69 h 209"/>
                <a:gd name="T34" fmla="*/ 27 w 161"/>
                <a:gd name="T35" fmla="*/ 70 h 209"/>
                <a:gd name="T36" fmla="*/ 19 w 161"/>
                <a:gd name="T37" fmla="*/ 69 h 209"/>
                <a:gd name="T38" fmla="*/ 12 w 161"/>
                <a:gd name="T39" fmla="*/ 67 h 209"/>
                <a:gd name="T40" fmla="*/ 6 w 161"/>
                <a:gd name="T41" fmla="*/ 63 h 209"/>
                <a:gd name="T42" fmla="*/ 2 w 161"/>
                <a:gd name="T43" fmla="*/ 57 h 209"/>
                <a:gd name="T44" fmla="*/ 0 w 161"/>
                <a:gd name="T45" fmla="*/ 50 h 209"/>
                <a:gd name="T46" fmla="*/ 8 w 161"/>
                <a:gd name="T47" fmla="*/ 49 h 209"/>
                <a:gd name="T48" fmla="*/ 10 w 161"/>
                <a:gd name="T49" fmla="*/ 54 h 209"/>
                <a:gd name="T50" fmla="*/ 13 w 161"/>
                <a:gd name="T51" fmla="*/ 58 h 209"/>
                <a:gd name="T52" fmla="*/ 20 w 161"/>
                <a:gd name="T53" fmla="*/ 62 h 209"/>
                <a:gd name="T54" fmla="*/ 31 w 161"/>
                <a:gd name="T55" fmla="*/ 63 h 209"/>
                <a:gd name="T56" fmla="*/ 40 w 161"/>
                <a:gd name="T57" fmla="*/ 61 h 209"/>
                <a:gd name="T58" fmla="*/ 45 w 161"/>
                <a:gd name="T59" fmla="*/ 55 h 209"/>
                <a:gd name="T60" fmla="*/ 46 w 161"/>
                <a:gd name="T61" fmla="*/ 51 h 209"/>
                <a:gd name="T62" fmla="*/ 43 w 161"/>
                <a:gd name="T63" fmla="*/ 44 h 209"/>
                <a:gd name="T64" fmla="*/ 37 w 161"/>
                <a:gd name="T65" fmla="*/ 40 h 209"/>
                <a:gd name="T66" fmla="*/ 21 w 161"/>
                <a:gd name="T67" fmla="*/ 37 h 209"/>
                <a:gd name="T68" fmla="*/ 10 w 161"/>
                <a:gd name="T69" fmla="*/ 32 h 209"/>
                <a:gd name="T70" fmla="*/ 5 w 161"/>
                <a:gd name="T71" fmla="*/ 28 h 209"/>
                <a:gd name="T72" fmla="*/ 3 w 161"/>
                <a:gd name="T73" fmla="*/ 24 h 209"/>
                <a:gd name="T74" fmla="*/ 2 w 161"/>
                <a:gd name="T75" fmla="*/ 19 h 209"/>
                <a:gd name="T76" fmla="*/ 4 w 161"/>
                <a:gd name="T77" fmla="*/ 12 h 209"/>
                <a:gd name="T78" fmla="*/ 7 w 161"/>
                <a:gd name="T79" fmla="*/ 7 h 209"/>
                <a:gd name="T80" fmla="*/ 14 w 161"/>
                <a:gd name="T81" fmla="*/ 2 h 209"/>
                <a:gd name="T82" fmla="*/ 27 w 161"/>
                <a:gd name="T83" fmla="*/ 0 h 209"/>
                <a:gd name="T84" fmla="*/ 39 w 161"/>
                <a:gd name="T85" fmla="*/ 2 h 209"/>
                <a:gd name="T86" fmla="*/ 44 w 161"/>
                <a:gd name="T87" fmla="*/ 5 h 209"/>
                <a:gd name="T88" fmla="*/ 49 w 161"/>
                <a:gd name="T89" fmla="*/ 10 h 209"/>
                <a:gd name="T90" fmla="*/ 51 w 161"/>
                <a:gd name="T91" fmla="*/ 16 h 209"/>
                <a:gd name="T92" fmla="*/ 43 w 161"/>
                <a:gd name="T93" fmla="*/ 21 h 2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1" h="209">
                  <a:moveTo>
                    <a:pt x="129" y="63"/>
                  </a:moveTo>
                  <a:lnTo>
                    <a:pt x="128" y="53"/>
                  </a:lnTo>
                  <a:lnTo>
                    <a:pt x="125" y="44"/>
                  </a:lnTo>
                  <a:lnTo>
                    <a:pt x="120" y="36"/>
                  </a:lnTo>
                  <a:lnTo>
                    <a:pt x="113" y="31"/>
                  </a:lnTo>
                  <a:lnTo>
                    <a:pt x="106" y="25"/>
                  </a:lnTo>
                  <a:lnTo>
                    <a:pt x="97" y="22"/>
                  </a:lnTo>
                  <a:lnTo>
                    <a:pt x="88" y="20"/>
                  </a:lnTo>
                  <a:lnTo>
                    <a:pt x="78" y="20"/>
                  </a:lnTo>
                  <a:lnTo>
                    <a:pt x="70" y="20"/>
                  </a:lnTo>
                  <a:lnTo>
                    <a:pt x="61" y="21"/>
                  </a:lnTo>
                  <a:lnTo>
                    <a:pt x="54" y="24"/>
                  </a:lnTo>
                  <a:lnTo>
                    <a:pt x="46" y="28"/>
                  </a:lnTo>
                  <a:lnTo>
                    <a:pt x="40" y="32"/>
                  </a:lnTo>
                  <a:lnTo>
                    <a:pt x="36" y="37"/>
                  </a:lnTo>
                  <a:lnTo>
                    <a:pt x="33" y="42"/>
                  </a:lnTo>
                  <a:lnTo>
                    <a:pt x="32" y="45"/>
                  </a:lnTo>
                  <a:lnTo>
                    <a:pt x="31" y="49"/>
                  </a:lnTo>
                  <a:lnTo>
                    <a:pt x="31" y="54"/>
                  </a:lnTo>
                  <a:lnTo>
                    <a:pt x="32" y="61"/>
                  </a:lnTo>
                  <a:lnTo>
                    <a:pt x="36" y="68"/>
                  </a:lnTo>
                  <a:lnTo>
                    <a:pt x="40" y="73"/>
                  </a:lnTo>
                  <a:lnTo>
                    <a:pt x="45" y="77"/>
                  </a:lnTo>
                  <a:lnTo>
                    <a:pt x="52" y="81"/>
                  </a:lnTo>
                  <a:lnTo>
                    <a:pt x="58" y="84"/>
                  </a:lnTo>
                  <a:lnTo>
                    <a:pt x="66" y="86"/>
                  </a:lnTo>
                  <a:lnTo>
                    <a:pt x="72" y="87"/>
                  </a:lnTo>
                  <a:lnTo>
                    <a:pt x="105" y="95"/>
                  </a:lnTo>
                  <a:lnTo>
                    <a:pt x="114" y="97"/>
                  </a:lnTo>
                  <a:lnTo>
                    <a:pt x="125" y="100"/>
                  </a:lnTo>
                  <a:lnTo>
                    <a:pt x="135" y="105"/>
                  </a:lnTo>
                  <a:lnTo>
                    <a:pt x="142" y="111"/>
                  </a:lnTo>
                  <a:lnTo>
                    <a:pt x="147" y="114"/>
                  </a:lnTo>
                  <a:lnTo>
                    <a:pt x="150" y="118"/>
                  </a:lnTo>
                  <a:lnTo>
                    <a:pt x="153" y="123"/>
                  </a:lnTo>
                  <a:lnTo>
                    <a:pt x="155" y="127"/>
                  </a:lnTo>
                  <a:lnTo>
                    <a:pt x="158" y="132"/>
                  </a:lnTo>
                  <a:lnTo>
                    <a:pt x="160" y="138"/>
                  </a:lnTo>
                  <a:lnTo>
                    <a:pt x="161" y="143"/>
                  </a:lnTo>
                  <a:lnTo>
                    <a:pt x="161" y="150"/>
                  </a:lnTo>
                  <a:lnTo>
                    <a:pt x="161" y="157"/>
                  </a:lnTo>
                  <a:lnTo>
                    <a:pt x="159" y="165"/>
                  </a:lnTo>
                  <a:lnTo>
                    <a:pt x="156" y="171"/>
                  </a:lnTo>
                  <a:lnTo>
                    <a:pt x="153" y="178"/>
                  </a:lnTo>
                  <a:lnTo>
                    <a:pt x="150" y="183"/>
                  </a:lnTo>
                  <a:lnTo>
                    <a:pt x="146" y="188"/>
                  </a:lnTo>
                  <a:lnTo>
                    <a:pt x="140" y="192"/>
                  </a:lnTo>
                  <a:lnTo>
                    <a:pt x="135" y="196"/>
                  </a:lnTo>
                  <a:lnTo>
                    <a:pt x="129" y="199"/>
                  </a:lnTo>
                  <a:lnTo>
                    <a:pt x="123" y="202"/>
                  </a:lnTo>
                  <a:lnTo>
                    <a:pt x="117" y="205"/>
                  </a:lnTo>
                  <a:lnTo>
                    <a:pt x="109" y="206"/>
                  </a:lnTo>
                  <a:lnTo>
                    <a:pt x="95" y="209"/>
                  </a:lnTo>
                  <a:lnTo>
                    <a:pt x="81" y="209"/>
                  </a:lnTo>
                  <a:lnTo>
                    <a:pt x="72" y="209"/>
                  </a:lnTo>
                  <a:lnTo>
                    <a:pt x="65" y="208"/>
                  </a:lnTo>
                  <a:lnTo>
                    <a:pt x="57" y="207"/>
                  </a:lnTo>
                  <a:lnTo>
                    <a:pt x="50" y="206"/>
                  </a:lnTo>
                  <a:lnTo>
                    <a:pt x="43" y="203"/>
                  </a:lnTo>
                  <a:lnTo>
                    <a:pt x="37" y="200"/>
                  </a:lnTo>
                  <a:lnTo>
                    <a:pt x="30" y="197"/>
                  </a:lnTo>
                  <a:lnTo>
                    <a:pt x="25" y="193"/>
                  </a:lnTo>
                  <a:lnTo>
                    <a:pt x="19" y="189"/>
                  </a:lnTo>
                  <a:lnTo>
                    <a:pt x="15" y="183"/>
                  </a:lnTo>
                  <a:lnTo>
                    <a:pt x="11" y="178"/>
                  </a:lnTo>
                  <a:lnTo>
                    <a:pt x="7" y="171"/>
                  </a:lnTo>
                  <a:lnTo>
                    <a:pt x="5" y="164"/>
                  </a:lnTo>
                  <a:lnTo>
                    <a:pt x="3" y="156"/>
                  </a:lnTo>
                  <a:lnTo>
                    <a:pt x="1" y="149"/>
                  </a:lnTo>
                  <a:lnTo>
                    <a:pt x="0" y="140"/>
                  </a:lnTo>
                  <a:lnTo>
                    <a:pt x="24" y="140"/>
                  </a:lnTo>
                  <a:lnTo>
                    <a:pt x="25" y="145"/>
                  </a:lnTo>
                  <a:lnTo>
                    <a:pt x="26" y="151"/>
                  </a:lnTo>
                  <a:lnTo>
                    <a:pt x="27" y="156"/>
                  </a:lnTo>
                  <a:lnTo>
                    <a:pt x="29" y="161"/>
                  </a:lnTo>
                  <a:lnTo>
                    <a:pt x="32" y="166"/>
                  </a:lnTo>
                  <a:lnTo>
                    <a:pt x="34" y="169"/>
                  </a:lnTo>
                  <a:lnTo>
                    <a:pt x="38" y="173"/>
                  </a:lnTo>
                  <a:lnTo>
                    <a:pt x="42" y="177"/>
                  </a:lnTo>
                  <a:lnTo>
                    <a:pt x="51" y="182"/>
                  </a:lnTo>
                  <a:lnTo>
                    <a:pt x="60" y="186"/>
                  </a:lnTo>
                  <a:lnTo>
                    <a:pt x="71" y="189"/>
                  </a:lnTo>
                  <a:lnTo>
                    <a:pt x="82" y="189"/>
                  </a:lnTo>
                  <a:lnTo>
                    <a:pt x="92" y="189"/>
                  </a:lnTo>
                  <a:lnTo>
                    <a:pt x="100" y="188"/>
                  </a:lnTo>
                  <a:lnTo>
                    <a:pt x="110" y="184"/>
                  </a:lnTo>
                  <a:lnTo>
                    <a:pt x="119" y="181"/>
                  </a:lnTo>
                  <a:lnTo>
                    <a:pt x="125" y="176"/>
                  </a:lnTo>
                  <a:lnTo>
                    <a:pt x="132" y="169"/>
                  </a:lnTo>
                  <a:lnTo>
                    <a:pt x="134" y="165"/>
                  </a:lnTo>
                  <a:lnTo>
                    <a:pt x="135" y="161"/>
                  </a:lnTo>
                  <a:lnTo>
                    <a:pt x="136" y="156"/>
                  </a:lnTo>
                  <a:lnTo>
                    <a:pt x="137" y="152"/>
                  </a:lnTo>
                  <a:lnTo>
                    <a:pt x="136" y="143"/>
                  </a:lnTo>
                  <a:lnTo>
                    <a:pt x="133" y="137"/>
                  </a:lnTo>
                  <a:lnTo>
                    <a:pt x="128" y="131"/>
                  </a:lnTo>
                  <a:lnTo>
                    <a:pt x="123" y="127"/>
                  </a:lnTo>
                  <a:lnTo>
                    <a:pt x="117" y="123"/>
                  </a:lnTo>
                  <a:lnTo>
                    <a:pt x="109" y="119"/>
                  </a:lnTo>
                  <a:lnTo>
                    <a:pt x="101" y="117"/>
                  </a:lnTo>
                  <a:lnTo>
                    <a:pt x="93" y="115"/>
                  </a:lnTo>
                  <a:lnTo>
                    <a:pt x="63" y="109"/>
                  </a:lnTo>
                  <a:lnTo>
                    <a:pt x="51" y="105"/>
                  </a:lnTo>
                  <a:lnTo>
                    <a:pt x="40" y="101"/>
                  </a:lnTo>
                  <a:lnTo>
                    <a:pt x="31" y="97"/>
                  </a:lnTo>
                  <a:lnTo>
                    <a:pt x="23" y="91"/>
                  </a:lnTo>
                  <a:lnTo>
                    <a:pt x="19" y="88"/>
                  </a:lnTo>
                  <a:lnTo>
                    <a:pt x="16" y="85"/>
                  </a:lnTo>
                  <a:lnTo>
                    <a:pt x="13" y="81"/>
                  </a:lnTo>
                  <a:lnTo>
                    <a:pt x="11" y="76"/>
                  </a:lnTo>
                  <a:lnTo>
                    <a:pt x="10" y="72"/>
                  </a:lnTo>
                  <a:lnTo>
                    <a:pt x="7" y="67"/>
                  </a:lnTo>
                  <a:lnTo>
                    <a:pt x="7" y="61"/>
                  </a:lnTo>
                  <a:lnTo>
                    <a:pt x="6" y="56"/>
                  </a:lnTo>
                  <a:lnTo>
                    <a:pt x="7" y="48"/>
                  </a:lnTo>
                  <a:lnTo>
                    <a:pt x="8" y="42"/>
                  </a:lnTo>
                  <a:lnTo>
                    <a:pt x="11" y="35"/>
                  </a:lnTo>
                  <a:lnTo>
                    <a:pt x="14" y="30"/>
                  </a:lnTo>
                  <a:lnTo>
                    <a:pt x="17" y="24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2" y="6"/>
                  </a:lnTo>
                  <a:lnTo>
                    <a:pt x="55" y="3"/>
                  </a:lnTo>
                  <a:lnTo>
                    <a:pt x="68" y="1"/>
                  </a:lnTo>
                  <a:lnTo>
                    <a:pt x="81" y="0"/>
                  </a:lnTo>
                  <a:lnTo>
                    <a:pt x="96" y="1"/>
                  </a:lnTo>
                  <a:lnTo>
                    <a:pt x="109" y="4"/>
                  </a:lnTo>
                  <a:lnTo>
                    <a:pt x="115" y="6"/>
                  </a:lnTo>
                  <a:lnTo>
                    <a:pt x="121" y="8"/>
                  </a:lnTo>
                  <a:lnTo>
                    <a:pt x="127" y="11"/>
                  </a:lnTo>
                  <a:lnTo>
                    <a:pt x="132" y="16"/>
                  </a:lnTo>
                  <a:lnTo>
                    <a:pt x="136" y="19"/>
                  </a:lnTo>
                  <a:lnTo>
                    <a:pt x="140" y="24"/>
                  </a:lnTo>
                  <a:lnTo>
                    <a:pt x="145" y="30"/>
                  </a:lnTo>
                  <a:lnTo>
                    <a:pt x="148" y="35"/>
                  </a:lnTo>
                  <a:lnTo>
                    <a:pt x="150" y="42"/>
                  </a:lnTo>
                  <a:lnTo>
                    <a:pt x="152" y="48"/>
                  </a:lnTo>
                  <a:lnTo>
                    <a:pt x="153" y="56"/>
                  </a:lnTo>
                  <a:lnTo>
                    <a:pt x="154" y="63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8" name="Rectangle 123"/>
            <p:cNvSpPr>
              <a:spLocks noChangeArrowheads="1"/>
            </p:cNvSpPr>
            <p:nvPr userDrawn="1"/>
          </p:nvSpPr>
          <p:spPr bwMode="auto">
            <a:xfrm>
              <a:off x="5166" y="3968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9" name="Freeform 124"/>
            <p:cNvSpPr>
              <a:spLocks noEditPoints="1"/>
            </p:cNvSpPr>
            <p:nvPr userDrawn="1"/>
          </p:nvSpPr>
          <p:spPr bwMode="auto">
            <a:xfrm>
              <a:off x="5186" y="3991"/>
              <a:ext cx="63" cy="70"/>
            </a:xfrm>
            <a:custGeom>
              <a:avLst/>
              <a:gdLst>
                <a:gd name="T0" fmla="*/ 8 w 188"/>
                <a:gd name="T1" fmla="*/ 41 h 209"/>
                <a:gd name="T2" fmla="*/ 10 w 188"/>
                <a:gd name="T3" fmla="*/ 48 h 209"/>
                <a:gd name="T4" fmla="*/ 14 w 188"/>
                <a:gd name="T5" fmla="*/ 55 h 209"/>
                <a:gd name="T6" fmla="*/ 19 w 188"/>
                <a:gd name="T7" fmla="*/ 60 h 209"/>
                <a:gd name="T8" fmla="*/ 26 w 188"/>
                <a:gd name="T9" fmla="*/ 63 h 209"/>
                <a:gd name="T10" fmla="*/ 34 w 188"/>
                <a:gd name="T11" fmla="*/ 63 h 209"/>
                <a:gd name="T12" fmla="*/ 42 w 188"/>
                <a:gd name="T13" fmla="*/ 61 h 209"/>
                <a:gd name="T14" fmla="*/ 47 w 188"/>
                <a:gd name="T15" fmla="*/ 56 h 209"/>
                <a:gd name="T16" fmla="*/ 51 w 188"/>
                <a:gd name="T17" fmla="*/ 50 h 209"/>
                <a:gd name="T18" fmla="*/ 54 w 188"/>
                <a:gd name="T19" fmla="*/ 43 h 209"/>
                <a:gd name="T20" fmla="*/ 55 w 188"/>
                <a:gd name="T21" fmla="*/ 35 h 209"/>
                <a:gd name="T22" fmla="*/ 54 w 188"/>
                <a:gd name="T23" fmla="*/ 27 h 209"/>
                <a:gd name="T24" fmla="*/ 51 w 188"/>
                <a:gd name="T25" fmla="*/ 20 h 209"/>
                <a:gd name="T26" fmla="*/ 47 w 188"/>
                <a:gd name="T27" fmla="*/ 14 h 209"/>
                <a:gd name="T28" fmla="*/ 42 w 188"/>
                <a:gd name="T29" fmla="*/ 9 h 209"/>
                <a:gd name="T30" fmla="*/ 34 w 188"/>
                <a:gd name="T31" fmla="*/ 7 h 209"/>
                <a:gd name="T32" fmla="*/ 26 w 188"/>
                <a:gd name="T33" fmla="*/ 7 h 209"/>
                <a:gd name="T34" fmla="*/ 19 w 188"/>
                <a:gd name="T35" fmla="*/ 10 h 209"/>
                <a:gd name="T36" fmla="*/ 14 w 188"/>
                <a:gd name="T37" fmla="*/ 15 h 209"/>
                <a:gd name="T38" fmla="*/ 10 w 188"/>
                <a:gd name="T39" fmla="*/ 22 h 209"/>
                <a:gd name="T40" fmla="*/ 8 w 188"/>
                <a:gd name="T41" fmla="*/ 30 h 209"/>
                <a:gd name="T42" fmla="*/ 63 w 188"/>
                <a:gd name="T43" fmla="*/ 35 h 209"/>
                <a:gd name="T44" fmla="*/ 62 w 188"/>
                <a:gd name="T45" fmla="*/ 46 h 209"/>
                <a:gd name="T46" fmla="*/ 58 w 188"/>
                <a:gd name="T47" fmla="*/ 55 h 209"/>
                <a:gd name="T48" fmla="*/ 53 w 188"/>
                <a:gd name="T49" fmla="*/ 62 h 209"/>
                <a:gd name="T50" fmla="*/ 45 w 188"/>
                <a:gd name="T51" fmla="*/ 68 h 209"/>
                <a:gd name="T52" fmla="*/ 35 w 188"/>
                <a:gd name="T53" fmla="*/ 70 h 209"/>
                <a:gd name="T54" fmla="*/ 24 w 188"/>
                <a:gd name="T55" fmla="*/ 69 h 209"/>
                <a:gd name="T56" fmla="*/ 15 w 188"/>
                <a:gd name="T57" fmla="*/ 66 h 209"/>
                <a:gd name="T58" fmla="*/ 8 w 188"/>
                <a:gd name="T59" fmla="*/ 60 h 209"/>
                <a:gd name="T60" fmla="*/ 3 w 188"/>
                <a:gd name="T61" fmla="*/ 52 h 209"/>
                <a:gd name="T62" fmla="*/ 0 w 188"/>
                <a:gd name="T63" fmla="*/ 42 h 209"/>
                <a:gd name="T64" fmla="*/ 0 w 188"/>
                <a:gd name="T65" fmla="*/ 31 h 209"/>
                <a:gd name="T66" fmla="*/ 2 w 188"/>
                <a:gd name="T67" fmla="*/ 21 h 209"/>
                <a:gd name="T68" fmla="*/ 6 w 188"/>
                <a:gd name="T69" fmla="*/ 13 h 209"/>
                <a:gd name="T70" fmla="*/ 13 w 188"/>
                <a:gd name="T71" fmla="*/ 6 h 209"/>
                <a:gd name="T72" fmla="*/ 21 w 188"/>
                <a:gd name="T73" fmla="*/ 1 h 209"/>
                <a:gd name="T74" fmla="*/ 32 w 188"/>
                <a:gd name="T75" fmla="*/ 0 h 209"/>
                <a:gd name="T76" fmla="*/ 42 w 188"/>
                <a:gd name="T77" fmla="*/ 1 h 209"/>
                <a:gd name="T78" fmla="*/ 50 w 188"/>
                <a:gd name="T79" fmla="*/ 6 h 209"/>
                <a:gd name="T80" fmla="*/ 56 w 188"/>
                <a:gd name="T81" fmla="*/ 13 h 209"/>
                <a:gd name="T82" fmla="*/ 61 w 188"/>
                <a:gd name="T83" fmla="*/ 21 h 209"/>
                <a:gd name="T84" fmla="*/ 63 w 188"/>
                <a:gd name="T85" fmla="*/ 31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09">
                  <a:moveTo>
                    <a:pt x="24" y="104"/>
                  </a:moveTo>
                  <a:lnTo>
                    <a:pt x="24" y="112"/>
                  </a:lnTo>
                  <a:lnTo>
                    <a:pt x="25" y="121"/>
                  </a:lnTo>
                  <a:lnTo>
                    <a:pt x="27" y="128"/>
                  </a:lnTo>
                  <a:lnTo>
                    <a:pt x="28" y="136"/>
                  </a:lnTo>
                  <a:lnTo>
                    <a:pt x="31" y="143"/>
                  </a:lnTo>
                  <a:lnTo>
                    <a:pt x="33" y="150"/>
                  </a:lnTo>
                  <a:lnTo>
                    <a:pt x="38" y="156"/>
                  </a:lnTo>
                  <a:lnTo>
                    <a:pt x="41" y="163"/>
                  </a:lnTo>
                  <a:lnTo>
                    <a:pt x="46" y="168"/>
                  </a:lnTo>
                  <a:lnTo>
                    <a:pt x="52" y="173"/>
                  </a:lnTo>
                  <a:lnTo>
                    <a:pt x="57" y="178"/>
                  </a:lnTo>
                  <a:lnTo>
                    <a:pt x="64" y="182"/>
                  </a:lnTo>
                  <a:lnTo>
                    <a:pt x="70" y="185"/>
                  </a:lnTo>
                  <a:lnTo>
                    <a:pt x="78" y="188"/>
                  </a:lnTo>
                  <a:lnTo>
                    <a:pt x="85" y="189"/>
                  </a:lnTo>
                  <a:lnTo>
                    <a:pt x="94" y="189"/>
                  </a:lnTo>
                  <a:lnTo>
                    <a:pt x="101" y="189"/>
                  </a:lnTo>
                  <a:lnTo>
                    <a:pt x="110" y="188"/>
                  </a:lnTo>
                  <a:lnTo>
                    <a:pt x="118" y="185"/>
                  </a:lnTo>
                  <a:lnTo>
                    <a:pt x="124" y="182"/>
                  </a:lnTo>
                  <a:lnTo>
                    <a:pt x="131" y="178"/>
                  </a:lnTo>
                  <a:lnTo>
                    <a:pt x="136" y="173"/>
                  </a:lnTo>
                  <a:lnTo>
                    <a:pt x="141" y="168"/>
                  </a:lnTo>
                  <a:lnTo>
                    <a:pt x="146" y="163"/>
                  </a:lnTo>
                  <a:lnTo>
                    <a:pt x="150" y="156"/>
                  </a:lnTo>
                  <a:lnTo>
                    <a:pt x="153" y="150"/>
                  </a:lnTo>
                  <a:lnTo>
                    <a:pt x="157" y="143"/>
                  </a:lnTo>
                  <a:lnTo>
                    <a:pt x="159" y="136"/>
                  </a:lnTo>
                  <a:lnTo>
                    <a:pt x="161" y="128"/>
                  </a:lnTo>
                  <a:lnTo>
                    <a:pt x="162" y="121"/>
                  </a:lnTo>
                  <a:lnTo>
                    <a:pt x="163" y="112"/>
                  </a:lnTo>
                  <a:lnTo>
                    <a:pt x="163" y="104"/>
                  </a:lnTo>
                  <a:lnTo>
                    <a:pt x="163" y="97"/>
                  </a:lnTo>
                  <a:lnTo>
                    <a:pt x="162" y="89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59"/>
                  </a:lnTo>
                  <a:lnTo>
                    <a:pt x="150" y="53"/>
                  </a:lnTo>
                  <a:lnTo>
                    <a:pt x="146" y="46"/>
                  </a:lnTo>
                  <a:lnTo>
                    <a:pt x="141" y="41"/>
                  </a:lnTo>
                  <a:lnTo>
                    <a:pt x="136" y="35"/>
                  </a:lnTo>
                  <a:lnTo>
                    <a:pt x="131" y="31"/>
                  </a:lnTo>
                  <a:lnTo>
                    <a:pt x="124" y="28"/>
                  </a:lnTo>
                  <a:lnTo>
                    <a:pt x="118" y="24"/>
                  </a:lnTo>
                  <a:lnTo>
                    <a:pt x="110" y="22"/>
                  </a:lnTo>
                  <a:lnTo>
                    <a:pt x="101" y="20"/>
                  </a:lnTo>
                  <a:lnTo>
                    <a:pt x="94" y="20"/>
                  </a:lnTo>
                  <a:lnTo>
                    <a:pt x="85" y="20"/>
                  </a:lnTo>
                  <a:lnTo>
                    <a:pt x="78" y="22"/>
                  </a:lnTo>
                  <a:lnTo>
                    <a:pt x="70" y="24"/>
                  </a:lnTo>
                  <a:lnTo>
                    <a:pt x="64" y="28"/>
                  </a:lnTo>
                  <a:lnTo>
                    <a:pt x="57" y="31"/>
                  </a:lnTo>
                  <a:lnTo>
                    <a:pt x="52" y="35"/>
                  </a:lnTo>
                  <a:lnTo>
                    <a:pt x="46" y="41"/>
                  </a:lnTo>
                  <a:lnTo>
                    <a:pt x="41" y="46"/>
                  </a:lnTo>
                  <a:lnTo>
                    <a:pt x="38" y="53"/>
                  </a:lnTo>
                  <a:lnTo>
                    <a:pt x="33" y="59"/>
                  </a:lnTo>
                  <a:lnTo>
                    <a:pt x="31" y="67"/>
                  </a:lnTo>
                  <a:lnTo>
                    <a:pt x="28" y="74"/>
                  </a:lnTo>
                  <a:lnTo>
                    <a:pt x="27" y="82"/>
                  </a:lnTo>
                  <a:lnTo>
                    <a:pt x="25" y="89"/>
                  </a:lnTo>
                  <a:lnTo>
                    <a:pt x="24" y="97"/>
                  </a:lnTo>
                  <a:lnTo>
                    <a:pt x="24" y="104"/>
                  </a:lnTo>
                  <a:close/>
                  <a:moveTo>
                    <a:pt x="188" y="104"/>
                  </a:moveTo>
                  <a:lnTo>
                    <a:pt x="187" y="115"/>
                  </a:lnTo>
                  <a:lnTo>
                    <a:pt x="186" y="125"/>
                  </a:lnTo>
                  <a:lnTo>
                    <a:pt x="184" y="136"/>
                  </a:lnTo>
                  <a:lnTo>
                    <a:pt x="181" y="145"/>
                  </a:lnTo>
                  <a:lnTo>
                    <a:pt x="178" y="154"/>
                  </a:lnTo>
                  <a:lnTo>
                    <a:pt x="174" y="163"/>
                  </a:lnTo>
                  <a:lnTo>
                    <a:pt x="168" y="171"/>
                  </a:lnTo>
                  <a:lnTo>
                    <a:pt x="163" y="179"/>
                  </a:lnTo>
                  <a:lnTo>
                    <a:pt x="157" y="185"/>
                  </a:lnTo>
                  <a:lnTo>
                    <a:pt x="150" y="191"/>
                  </a:lnTo>
                  <a:lnTo>
                    <a:pt x="143" y="196"/>
                  </a:lnTo>
                  <a:lnTo>
                    <a:pt x="134" y="202"/>
                  </a:lnTo>
                  <a:lnTo>
                    <a:pt x="124" y="205"/>
                  </a:lnTo>
                  <a:lnTo>
                    <a:pt x="114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3" y="209"/>
                  </a:lnTo>
                  <a:lnTo>
                    <a:pt x="72" y="207"/>
                  </a:lnTo>
                  <a:lnTo>
                    <a:pt x="63" y="205"/>
                  </a:lnTo>
                  <a:lnTo>
                    <a:pt x="54" y="202"/>
                  </a:lnTo>
                  <a:lnTo>
                    <a:pt x="45" y="196"/>
                  </a:lnTo>
                  <a:lnTo>
                    <a:pt x="38" y="191"/>
                  </a:lnTo>
                  <a:lnTo>
                    <a:pt x="30" y="185"/>
                  </a:lnTo>
                  <a:lnTo>
                    <a:pt x="24" y="179"/>
                  </a:lnTo>
                  <a:lnTo>
                    <a:pt x="18" y="171"/>
                  </a:lnTo>
                  <a:lnTo>
                    <a:pt x="14" y="163"/>
                  </a:lnTo>
                  <a:lnTo>
                    <a:pt x="10" y="154"/>
                  </a:lnTo>
                  <a:lnTo>
                    <a:pt x="6" y="145"/>
                  </a:lnTo>
                  <a:lnTo>
                    <a:pt x="3" y="136"/>
                  </a:lnTo>
                  <a:lnTo>
                    <a:pt x="1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1" y="84"/>
                  </a:lnTo>
                  <a:lnTo>
                    <a:pt x="3" y="74"/>
                  </a:lnTo>
                  <a:lnTo>
                    <a:pt x="6" y="64"/>
                  </a:lnTo>
                  <a:lnTo>
                    <a:pt x="10" y="55"/>
                  </a:lnTo>
                  <a:lnTo>
                    <a:pt x="14" y="46"/>
                  </a:lnTo>
                  <a:lnTo>
                    <a:pt x="18" y="38"/>
                  </a:lnTo>
                  <a:lnTo>
                    <a:pt x="24" y="31"/>
                  </a:lnTo>
                  <a:lnTo>
                    <a:pt x="30" y="23"/>
                  </a:lnTo>
                  <a:lnTo>
                    <a:pt x="38" y="18"/>
                  </a:lnTo>
                  <a:lnTo>
                    <a:pt x="45" y="13"/>
                  </a:lnTo>
                  <a:lnTo>
                    <a:pt x="54" y="8"/>
                  </a:lnTo>
                  <a:lnTo>
                    <a:pt x="63" y="4"/>
                  </a:lnTo>
                  <a:lnTo>
                    <a:pt x="72" y="2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4" y="2"/>
                  </a:lnTo>
                  <a:lnTo>
                    <a:pt x="124" y="4"/>
                  </a:lnTo>
                  <a:lnTo>
                    <a:pt x="134" y="8"/>
                  </a:lnTo>
                  <a:lnTo>
                    <a:pt x="143" y="13"/>
                  </a:lnTo>
                  <a:lnTo>
                    <a:pt x="150" y="18"/>
                  </a:lnTo>
                  <a:lnTo>
                    <a:pt x="157" y="23"/>
                  </a:lnTo>
                  <a:lnTo>
                    <a:pt x="163" y="31"/>
                  </a:lnTo>
                  <a:lnTo>
                    <a:pt x="168" y="38"/>
                  </a:lnTo>
                  <a:lnTo>
                    <a:pt x="174" y="46"/>
                  </a:lnTo>
                  <a:lnTo>
                    <a:pt x="178" y="55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6" y="84"/>
                  </a:lnTo>
                  <a:lnTo>
                    <a:pt x="187" y="9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0" name="Freeform 125"/>
            <p:cNvSpPr>
              <a:spLocks/>
            </p:cNvSpPr>
            <p:nvPr userDrawn="1"/>
          </p:nvSpPr>
          <p:spPr bwMode="auto">
            <a:xfrm>
              <a:off x="5253" y="3993"/>
              <a:ext cx="59" cy="66"/>
            </a:xfrm>
            <a:custGeom>
              <a:avLst/>
              <a:gdLst>
                <a:gd name="T0" fmla="*/ 0 w 177"/>
                <a:gd name="T1" fmla="*/ 0 h 199"/>
                <a:gd name="T2" fmla="*/ 9 w 177"/>
                <a:gd name="T3" fmla="*/ 0 h 199"/>
                <a:gd name="T4" fmla="*/ 30 w 177"/>
                <a:gd name="T5" fmla="*/ 58 h 199"/>
                <a:gd name="T6" fmla="*/ 30 w 177"/>
                <a:gd name="T7" fmla="*/ 58 h 199"/>
                <a:gd name="T8" fmla="*/ 50 w 177"/>
                <a:gd name="T9" fmla="*/ 0 h 199"/>
                <a:gd name="T10" fmla="*/ 59 w 177"/>
                <a:gd name="T11" fmla="*/ 0 h 199"/>
                <a:gd name="T12" fmla="*/ 34 w 177"/>
                <a:gd name="T13" fmla="*/ 66 h 199"/>
                <a:gd name="T14" fmla="*/ 26 w 177"/>
                <a:gd name="T15" fmla="*/ 66 h 199"/>
                <a:gd name="T16" fmla="*/ 0 w 177"/>
                <a:gd name="T17" fmla="*/ 0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9">
                  <a:moveTo>
                    <a:pt x="0" y="0"/>
                  </a:moveTo>
                  <a:lnTo>
                    <a:pt x="27" y="0"/>
                  </a:lnTo>
                  <a:lnTo>
                    <a:pt x="90" y="175"/>
                  </a:lnTo>
                  <a:lnTo>
                    <a:pt x="91" y="175"/>
                  </a:lnTo>
                  <a:lnTo>
                    <a:pt x="151" y="0"/>
                  </a:lnTo>
                  <a:lnTo>
                    <a:pt x="177" y="0"/>
                  </a:lnTo>
                  <a:lnTo>
                    <a:pt x="102" y="199"/>
                  </a:lnTo>
                  <a:lnTo>
                    <a:pt x="77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1" name="Freeform 126"/>
            <p:cNvSpPr>
              <a:spLocks noEditPoints="1"/>
            </p:cNvSpPr>
            <p:nvPr userDrawn="1"/>
          </p:nvSpPr>
          <p:spPr bwMode="auto">
            <a:xfrm>
              <a:off x="5316" y="3991"/>
              <a:ext cx="62" cy="70"/>
            </a:xfrm>
            <a:custGeom>
              <a:avLst/>
              <a:gdLst>
                <a:gd name="T0" fmla="*/ 45 w 184"/>
                <a:gd name="T1" fmla="*/ 33 h 209"/>
                <a:gd name="T2" fmla="*/ 39 w 184"/>
                <a:gd name="T3" fmla="*/ 35 h 209"/>
                <a:gd name="T4" fmla="*/ 16 w 184"/>
                <a:gd name="T5" fmla="*/ 39 h 209"/>
                <a:gd name="T6" fmla="*/ 11 w 184"/>
                <a:gd name="T7" fmla="*/ 43 h 209"/>
                <a:gd name="T8" fmla="*/ 8 w 184"/>
                <a:gd name="T9" fmla="*/ 48 h 209"/>
                <a:gd name="T10" fmla="*/ 9 w 184"/>
                <a:gd name="T11" fmla="*/ 56 h 209"/>
                <a:gd name="T12" fmla="*/ 15 w 184"/>
                <a:gd name="T13" fmla="*/ 61 h 209"/>
                <a:gd name="T14" fmla="*/ 23 w 184"/>
                <a:gd name="T15" fmla="*/ 63 h 209"/>
                <a:gd name="T16" fmla="*/ 30 w 184"/>
                <a:gd name="T17" fmla="*/ 62 h 209"/>
                <a:gd name="T18" fmla="*/ 36 w 184"/>
                <a:gd name="T19" fmla="*/ 60 h 209"/>
                <a:gd name="T20" fmla="*/ 41 w 184"/>
                <a:gd name="T21" fmla="*/ 56 h 209"/>
                <a:gd name="T22" fmla="*/ 44 w 184"/>
                <a:gd name="T23" fmla="*/ 51 h 209"/>
                <a:gd name="T24" fmla="*/ 46 w 184"/>
                <a:gd name="T25" fmla="*/ 45 h 209"/>
                <a:gd name="T26" fmla="*/ 3 w 184"/>
                <a:gd name="T27" fmla="*/ 22 h 209"/>
                <a:gd name="T28" fmla="*/ 4 w 184"/>
                <a:gd name="T29" fmla="*/ 14 h 209"/>
                <a:gd name="T30" fmla="*/ 8 w 184"/>
                <a:gd name="T31" fmla="*/ 8 h 209"/>
                <a:gd name="T32" fmla="*/ 13 w 184"/>
                <a:gd name="T33" fmla="*/ 4 h 209"/>
                <a:gd name="T34" fmla="*/ 19 w 184"/>
                <a:gd name="T35" fmla="*/ 1 h 209"/>
                <a:gd name="T36" fmla="*/ 34 w 184"/>
                <a:gd name="T37" fmla="*/ 0 h 209"/>
                <a:gd name="T38" fmla="*/ 42 w 184"/>
                <a:gd name="T39" fmla="*/ 2 h 209"/>
                <a:gd name="T40" fmla="*/ 48 w 184"/>
                <a:gd name="T41" fmla="*/ 5 h 209"/>
                <a:gd name="T42" fmla="*/ 52 w 184"/>
                <a:gd name="T43" fmla="*/ 10 h 209"/>
                <a:gd name="T44" fmla="*/ 54 w 184"/>
                <a:gd name="T45" fmla="*/ 18 h 209"/>
                <a:gd name="T46" fmla="*/ 55 w 184"/>
                <a:gd name="T47" fmla="*/ 58 h 209"/>
                <a:gd name="T48" fmla="*/ 56 w 184"/>
                <a:gd name="T49" fmla="*/ 60 h 209"/>
                <a:gd name="T50" fmla="*/ 58 w 184"/>
                <a:gd name="T51" fmla="*/ 61 h 209"/>
                <a:gd name="T52" fmla="*/ 62 w 184"/>
                <a:gd name="T53" fmla="*/ 61 h 209"/>
                <a:gd name="T54" fmla="*/ 56 w 184"/>
                <a:gd name="T55" fmla="*/ 68 h 209"/>
                <a:gd name="T56" fmla="*/ 50 w 184"/>
                <a:gd name="T57" fmla="*/ 66 h 209"/>
                <a:gd name="T58" fmla="*/ 47 w 184"/>
                <a:gd name="T59" fmla="*/ 61 h 209"/>
                <a:gd name="T60" fmla="*/ 47 w 184"/>
                <a:gd name="T61" fmla="*/ 57 h 209"/>
                <a:gd name="T62" fmla="*/ 40 w 184"/>
                <a:gd name="T63" fmla="*/ 65 h 209"/>
                <a:gd name="T64" fmla="*/ 31 w 184"/>
                <a:gd name="T65" fmla="*/ 69 h 209"/>
                <a:gd name="T66" fmla="*/ 18 w 184"/>
                <a:gd name="T67" fmla="*/ 70 h 209"/>
                <a:gd name="T68" fmla="*/ 10 w 184"/>
                <a:gd name="T69" fmla="*/ 68 h 209"/>
                <a:gd name="T70" fmla="*/ 5 w 184"/>
                <a:gd name="T71" fmla="*/ 64 h 209"/>
                <a:gd name="T72" fmla="*/ 1 w 184"/>
                <a:gd name="T73" fmla="*/ 60 h 209"/>
                <a:gd name="T74" fmla="*/ 0 w 184"/>
                <a:gd name="T75" fmla="*/ 53 h 209"/>
                <a:gd name="T76" fmla="*/ 1 w 184"/>
                <a:gd name="T77" fmla="*/ 45 h 209"/>
                <a:gd name="T78" fmla="*/ 5 w 184"/>
                <a:gd name="T79" fmla="*/ 38 h 209"/>
                <a:gd name="T80" fmla="*/ 11 w 184"/>
                <a:gd name="T81" fmla="*/ 34 h 209"/>
                <a:gd name="T82" fmla="*/ 29 w 184"/>
                <a:gd name="T83" fmla="*/ 30 h 209"/>
                <a:gd name="T84" fmla="*/ 40 w 184"/>
                <a:gd name="T85" fmla="*/ 29 h 209"/>
                <a:gd name="T86" fmla="*/ 45 w 184"/>
                <a:gd name="T87" fmla="*/ 26 h 209"/>
                <a:gd name="T88" fmla="*/ 46 w 184"/>
                <a:gd name="T89" fmla="*/ 20 h 209"/>
                <a:gd name="T90" fmla="*/ 45 w 184"/>
                <a:gd name="T91" fmla="*/ 15 h 209"/>
                <a:gd name="T92" fmla="*/ 43 w 184"/>
                <a:gd name="T93" fmla="*/ 11 h 209"/>
                <a:gd name="T94" fmla="*/ 38 w 184"/>
                <a:gd name="T95" fmla="*/ 8 h 209"/>
                <a:gd name="T96" fmla="*/ 29 w 184"/>
                <a:gd name="T97" fmla="*/ 7 h 209"/>
                <a:gd name="T98" fmla="*/ 19 w 184"/>
                <a:gd name="T99" fmla="*/ 8 h 209"/>
                <a:gd name="T100" fmla="*/ 12 w 184"/>
                <a:gd name="T101" fmla="*/ 15 h 209"/>
                <a:gd name="T102" fmla="*/ 3 w 184"/>
                <a:gd name="T103" fmla="*/ 22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4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1" y="103"/>
                  </a:lnTo>
                  <a:lnTo>
                    <a:pt x="116" y="104"/>
                  </a:lnTo>
                  <a:lnTo>
                    <a:pt x="84" y="109"/>
                  </a:lnTo>
                  <a:lnTo>
                    <a:pt x="54" y="115"/>
                  </a:lnTo>
                  <a:lnTo>
                    <a:pt x="47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7" y="166"/>
                  </a:lnTo>
                  <a:lnTo>
                    <a:pt x="31" y="172"/>
                  </a:lnTo>
                  <a:lnTo>
                    <a:pt x="37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5" y="189"/>
                  </a:lnTo>
                  <a:lnTo>
                    <a:pt x="82" y="188"/>
                  </a:lnTo>
                  <a:lnTo>
                    <a:pt x="89" y="186"/>
                  </a:lnTo>
                  <a:lnTo>
                    <a:pt x="94" y="185"/>
                  </a:lnTo>
                  <a:lnTo>
                    <a:pt x="100" y="182"/>
                  </a:lnTo>
                  <a:lnTo>
                    <a:pt x="106" y="180"/>
                  </a:lnTo>
                  <a:lnTo>
                    <a:pt x="111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9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8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2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3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1" y="1"/>
                  </a:lnTo>
                  <a:lnTo>
                    <a:pt x="89" y="0"/>
                  </a:lnTo>
                  <a:lnTo>
                    <a:pt x="102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6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3" y="15"/>
                  </a:lnTo>
                  <a:lnTo>
                    <a:pt x="148" y="20"/>
                  </a:lnTo>
                  <a:lnTo>
                    <a:pt x="151" y="24"/>
                  </a:lnTo>
                  <a:lnTo>
                    <a:pt x="154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1" y="63"/>
                  </a:lnTo>
                  <a:lnTo>
                    <a:pt x="161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70" y="182"/>
                  </a:lnTo>
                  <a:lnTo>
                    <a:pt x="172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4" y="182"/>
                  </a:lnTo>
                  <a:lnTo>
                    <a:pt x="184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59" y="203"/>
                  </a:lnTo>
                  <a:lnTo>
                    <a:pt x="152" y="202"/>
                  </a:lnTo>
                  <a:lnTo>
                    <a:pt x="148" y="198"/>
                  </a:lnTo>
                  <a:lnTo>
                    <a:pt x="144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2" y="204"/>
                  </a:lnTo>
                  <a:lnTo>
                    <a:pt x="91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5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8" y="182"/>
                  </a:lnTo>
                  <a:lnTo>
                    <a:pt x="4" y="178"/>
                  </a:lnTo>
                  <a:lnTo>
                    <a:pt x="2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4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7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19" y="86"/>
                  </a:lnTo>
                  <a:lnTo>
                    <a:pt x="124" y="84"/>
                  </a:lnTo>
                  <a:lnTo>
                    <a:pt x="130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6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9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5" y="20"/>
                  </a:lnTo>
                  <a:lnTo>
                    <a:pt x="65" y="22"/>
                  </a:lnTo>
                  <a:lnTo>
                    <a:pt x="55" y="25"/>
                  </a:lnTo>
                  <a:lnTo>
                    <a:pt x="47" y="31"/>
                  </a:lnTo>
                  <a:lnTo>
                    <a:pt x="41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2" name="Freeform 127"/>
            <p:cNvSpPr>
              <a:spLocks/>
            </p:cNvSpPr>
            <p:nvPr userDrawn="1"/>
          </p:nvSpPr>
          <p:spPr bwMode="auto">
            <a:xfrm>
              <a:off x="5386" y="3991"/>
              <a:ext cx="54" cy="68"/>
            </a:xfrm>
            <a:custGeom>
              <a:avLst/>
              <a:gdLst>
                <a:gd name="T0" fmla="*/ 0 w 160"/>
                <a:gd name="T1" fmla="*/ 2 h 204"/>
                <a:gd name="T2" fmla="*/ 8 w 160"/>
                <a:gd name="T3" fmla="*/ 2 h 204"/>
                <a:gd name="T4" fmla="*/ 8 w 160"/>
                <a:gd name="T5" fmla="*/ 13 h 204"/>
                <a:gd name="T6" fmla="*/ 8 w 160"/>
                <a:gd name="T7" fmla="*/ 13 h 204"/>
                <a:gd name="T8" fmla="*/ 10 w 160"/>
                <a:gd name="T9" fmla="*/ 10 h 204"/>
                <a:gd name="T10" fmla="*/ 11 w 160"/>
                <a:gd name="T11" fmla="*/ 8 h 204"/>
                <a:gd name="T12" fmla="*/ 14 w 160"/>
                <a:gd name="T13" fmla="*/ 6 h 204"/>
                <a:gd name="T14" fmla="*/ 17 w 160"/>
                <a:gd name="T15" fmla="*/ 3 h 204"/>
                <a:gd name="T16" fmla="*/ 20 w 160"/>
                <a:gd name="T17" fmla="*/ 2 h 204"/>
                <a:gd name="T18" fmla="*/ 23 w 160"/>
                <a:gd name="T19" fmla="*/ 1 h 204"/>
                <a:gd name="T20" fmla="*/ 26 w 160"/>
                <a:gd name="T21" fmla="*/ 0 h 204"/>
                <a:gd name="T22" fmla="*/ 30 w 160"/>
                <a:gd name="T23" fmla="*/ 0 h 204"/>
                <a:gd name="T24" fmla="*/ 33 w 160"/>
                <a:gd name="T25" fmla="*/ 0 h 204"/>
                <a:gd name="T26" fmla="*/ 36 w 160"/>
                <a:gd name="T27" fmla="*/ 0 h 204"/>
                <a:gd name="T28" fmla="*/ 39 w 160"/>
                <a:gd name="T29" fmla="*/ 1 h 204"/>
                <a:gd name="T30" fmla="*/ 42 w 160"/>
                <a:gd name="T31" fmla="*/ 2 h 204"/>
                <a:gd name="T32" fmla="*/ 44 w 160"/>
                <a:gd name="T33" fmla="*/ 3 h 204"/>
                <a:gd name="T34" fmla="*/ 46 w 160"/>
                <a:gd name="T35" fmla="*/ 4 h 204"/>
                <a:gd name="T36" fmla="*/ 47 w 160"/>
                <a:gd name="T37" fmla="*/ 5 h 204"/>
                <a:gd name="T38" fmla="*/ 49 w 160"/>
                <a:gd name="T39" fmla="*/ 7 h 204"/>
                <a:gd name="T40" fmla="*/ 50 w 160"/>
                <a:gd name="T41" fmla="*/ 8 h 204"/>
                <a:gd name="T42" fmla="*/ 51 w 160"/>
                <a:gd name="T43" fmla="*/ 10 h 204"/>
                <a:gd name="T44" fmla="*/ 52 w 160"/>
                <a:gd name="T45" fmla="*/ 12 h 204"/>
                <a:gd name="T46" fmla="*/ 53 w 160"/>
                <a:gd name="T47" fmla="*/ 15 h 204"/>
                <a:gd name="T48" fmla="*/ 54 w 160"/>
                <a:gd name="T49" fmla="*/ 20 h 204"/>
                <a:gd name="T50" fmla="*/ 54 w 160"/>
                <a:gd name="T51" fmla="*/ 25 h 204"/>
                <a:gd name="T52" fmla="*/ 54 w 160"/>
                <a:gd name="T53" fmla="*/ 68 h 204"/>
                <a:gd name="T54" fmla="*/ 46 w 160"/>
                <a:gd name="T55" fmla="*/ 68 h 204"/>
                <a:gd name="T56" fmla="*/ 46 w 160"/>
                <a:gd name="T57" fmla="*/ 27 h 204"/>
                <a:gd name="T58" fmla="*/ 46 w 160"/>
                <a:gd name="T59" fmla="*/ 23 h 204"/>
                <a:gd name="T60" fmla="*/ 45 w 160"/>
                <a:gd name="T61" fmla="*/ 19 h 204"/>
                <a:gd name="T62" fmla="*/ 44 w 160"/>
                <a:gd name="T63" fmla="*/ 15 h 204"/>
                <a:gd name="T64" fmla="*/ 43 w 160"/>
                <a:gd name="T65" fmla="*/ 12 h 204"/>
                <a:gd name="T66" fmla="*/ 42 w 160"/>
                <a:gd name="T67" fmla="*/ 11 h 204"/>
                <a:gd name="T68" fmla="*/ 40 w 160"/>
                <a:gd name="T69" fmla="*/ 10 h 204"/>
                <a:gd name="T70" fmla="*/ 39 w 160"/>
                <a:gd name="T71" fmla="*/ 9 h 204"/>
                <a:gd name="T72" fmla="*/ 37 w 160"/>
                <a:gd name="T73" fmla="*/ 8 h 204"/>
                <a:gd name="T74" fmla="*/ 35 w 160"/>
                <a:gd name="T75" fmla="*/ 7 h 204"/>
                <a:gd name="T76" fmla="*/ 33 w 160"/>
                <a:gd name="T77" fmla="*/ 7 h 204"/>
                <a:gd name="T78" fmla="*/ 31 w 160"/>
                <a:gd name="T79" fmla="*/ 7 h 204"/>
                <a:gd name="T80" fmla="*/ 29 w 160"/>
                <a:gd name="T81" fmla="*/ 7 h 204"/>
                <a:gd name="T82" fmla="*/ 26 w 160"/>
                <a:gd name="T83" fmla="*/ 7 h 204"/>
                <a:gd name="T84" fmla="*/ 24 w 160"/>
                <a:gd name="T85" fmla="*/ 7 h 204"/>
                <a:gd name="T86" fmla="*/ 22 w 160"/>
                <a:gd name="T87" fmla="*/ 8 h 204"/>
                <a:gd name="T88" fmla="*/ 20 w 160"/>
                <a:gd name="T89" fmla="*/ 8 h 204"/>
                <a:gd name="T90" fmla="*/ 19 w 160"/>
                <a:gd name="T91" fmla="*/ 9 h 204"/>
                <a:gd name="T92" fmla="*/ 17 w 160"/>
                <a:gd name="T93" fmla="*/ 10 h 204"/>
                <a:gd name="T94" fmla="*/ 15 w 160"/>
                <a:gd name="T95" fmla="*/ 12 h 204"/>
                <a:gd name="T96" fmla="*/ 14 w 160"/>
                <a:gd name="T97" fmla="*/ 13 h 204"/>
                <a:gd name="T98" fmla="*/ 12 w 160"/>
                <a:gd name="T99" fmla="*/ 15 h 204"/>
                <a:gd name="T100" fmla="*/ 11 w 160"/>
                <a:gd name="T101" fmla="*/ 16 h 204"/>
                <a:gd name="T102" fmla="*/ 10 w 160"/>
                <a:gd name="T103" fmla="*/ 18 h 204"/>
                <a:gd name="T104" fmla="*/ 10 w 160"/>
                <a:gd name="T105" fmla="*/ 20 h 204"/>
                <a:gd name="T106" fmla="*/ 8 w 160"/>
                <a:gd name="T107" fmla="*/ 25 h 204"/>
                <a:gd name="T108" fmla="*/ 8 w 160"/>
                <a:gd name="T109" fmla="*/ 29 h 204"/>
                <a:gd name="T110" fmla="*/ 8 w 160"/>
                <a:gd name="T111" fmla="*/ 68 h 204"/>
                <a:gd name="T112" fmla="*/ 0 w 160"/>
                <a:gd name="T113" fmla="*/ 68 h 204"/>
                <a:gd name="T114" fmla="*/ 0 w 160"/>
                <a:gd name="T115" fmla="*/ 2 h 2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0" h="204">
                  <a:moveTo>
                    <a:pt x="0" y="5"/>
                  </a:moveTo>
                  <a:lnTo>
                    <a:pt x="23" y="5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9" y="31"/>
                  </a:lnTo>
                  <a:lnTo>
                    <a:pt x="34" y="23"/>
                  </a:lnTo>
                  <a:lnTo>
                    <a:pt x="41" y="17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7" y="1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106" y="1"/>
                  </a:lnTo>
                  <a:lnTo>
                    <a:pt x="115" y="3"/>
                  </a:lnTo>
                  <a:lnTo>
                    <a:pt x="123" y="5"/>
                  </a:lnTo>
                  <a:lnTo>
                    <a:pt x="129" y="8"/>
                  </a:lnTo>
                  <a:lnTo>
                    <a:pt x="136" y="11"/>
                  </a:lnTo>
                  <a:lnTo>
                    <a:pt x="140" y="16"/>
                  </a:lnTo>
                  <a:lnTo>
                    <a:pt x="145" y="20"/>
                  </a:lnTo>
                  <a:lnTo>
                    <a:pt x="149" y="25"/>
                  </a:lnTo>
                  <a:lnTo>
                    <a:pt x="152" y="31"/>
                  </a:lnTo>
                  <a:lnTo>
                    <a:pt x="155" y="37"/>
                  </a:lnTo>
                  <a:lnTo>
                    <a:pt x="157" y="44"/>
                  </a:lnTo>
                  <a:lnTo>
                    <a:pt x="159" y="59"/>
                  </a:lnTo>
                  <a:lnTo>
                    <a:pt x="160" y="76"/>
                  </a:lnTo>
                  <a:lnTo>
                    <a:pt x="160" y="204"/>
                  </a:lnTo>
                  <a:lnTo>
                    <a:pt x="136" y="204"/>
                  </a:lnTo>
                  <a:lnTo>
                    <a:pt x="136" y="80"/>
                  </a:lnTo>
                  <a:lnTo>
                    <a:pt x="136" y="68"/>
                  </a:lnTo>
                  <a:lnTo>
                    <a:pt x="133" y="56"/>
                  </a:lnTo>
                  <a:lnTo>
                    <a:pt x="130" y="46"/>
                  </a:lnTo>
                  <a:lnTo>
                    <a:pt x="126" y="37"/>
                  </a:lnTo>
                  <a:lnTo>
                    <a:pt x="123" y="33"/>
                  </a:lnTo>
                  <a:lnTo>
                    <a:pt x="119" y="30"/>
                  </a:lnTo>
                  <a:lnTo>
                    <a:pt x="115" y="27"/>
                  </a:lnTo>
                  <a:lnTo>
                    <a:pt x="110" y="24"/>
                  </a:lnTo>
                  <a:lnTo>
                    <a:pt x="105" y="22"/>
                  </a:lnTo>
                  <a:lnTo>
                    <a:pt x="99" y="21"/>
                  </a:lnTo>
                  <a:lnTo>
                    <a:pt x="92" y="20"/>
                  </a:lnTo>
                  <a:lnTo>
                    <a:pt x="86" y="20"/>
                  </a:lnTo>
                  <a:lnTo>
                    <a:pt x="78" y="20"/>
                  </a:lnTo>
                  <a:lnTo>
                    <a:pt x="72" y="21"/>
                  </a:lnTo>
                  <a:lnTo>
                    <a:pt x="65" y="23"/>
                  </a:lnTo>
                  <a:lnTo>
                    <a:pt x="60" y="25"/>
                  </a:lnTo>
                  <a:lnTo>
                    <a:pt x="55" y="28"/>
                  </a:lnTo>
                  <a:lnTo>
                    <a:pt x="49" y="31"/>
                  </a:lnTo>
                  <a:lnTo>
                    <a:pt x="45" y="35"/>
                  </a:lnTo>
                  <a:lnTo>
                    <a:pt x="41" y="40"/>
                  </a:lnTo>
                  <a:lnTo>
                    <a:pt x="36" y="44"/>
                  </a:lnTo>
                  <a:lnTo>
                    <a:pt x="33" y="49"/>
                  </a:lnTo>
                  <a:lnTo>
                    <a:pt x="31" y="55"/>
                  </a:lnTo>
                  <a:lnTo>
                    <a:pt x="29" y="61"/>
                  </a:lnTo>
                  <a:lnTo>
                    <a:pt x="24" y="74"/>
                  </a:lnTo>
                  <a:lnTo>
                    <a:pt x="23" y="88"/>
                  </a:lnTo>
                  <a:lnTo>
                    <a:pt x="23" y="204"/>
                  </a:lnTo>
                  <a:lnTo>
                    <a:pt x="0" y="20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3" name="Freeform 128"/>
            <p:cNvSpPr>
              <a:spLocks noEditPoints="1"/>
            </p:cNvSpPr>
            <p:nvPr userDrawn="1"/>
          </p:nvSpPr>
          <p:spPr bwMode="auto">
            <a:xfrm>
              <a:off x="5443" y="3968"/>
              <a:ext cx="20" cy="116"/>
            </a:xfrm>
            <a:custGeom>
              <a:avLst/>
              <a:gdLst>
                <a:gd name="T0" fmla="*/ 12 w 60"/>
                <a:gd name="T1" fmla="*/ 0 h 348"/>
                <a:gd name="T2" fmla="*/ 20 w 60"/>
                <a:gd name="T3" fmla="*/ 0 h 348"/>
                <a:gd name="T4" fmla="*/ 20 w 60"/>
                <a:gd name="T5" fmla="*/ 13 h 348"/>
                <a:gd name="T6" fmla="*/ 12 w 60"/>
                <a:gd name="T7" fmla="*/ 13 h 348"/>
                <a:gd name="T8" fmla="*/ 12 w 60"/>
                <a:gd name="T9" fmla="*/ 0 h 348"/>
                <a:gd name="T10" fmla="*/ 12 w 60"/>
                <a:gd name="T11" fmla="*/ 25 h 348"/>
                <a:gd name="T12" fmla="*/ 20 w 60"/>
                <a:gd name="T13" fmla="*/ 25 h 348"/>
                <a:gd name="T14" fmla="*/ 20 w 60"/>
                <a:gd name="T15" fmla="*/ 98 h 348"/>
                <a:gd name="T16" fmla="*/ 20 w 60"/>
                <a:gd name="T17" fmla="*/ 101 h 348"/>
                <a:gd name="T18" fmla="*/ 19 w 60"/>
                <a:gd name="T19" fmla="*/ 105 h 348"/>
                <a:gd name="T20" fmla="*/ 18 w 60"/>
                <a:gd name="T21" fmla="*/ 108 h 348"/>
                <a:gd name="T22" fmla="*/ 17 w 60"/>
                <a:gd name="T23" fmla="*/ 111 h 348"/>
                <a:gd name="T24" fmla="*/ 16 w 60"/>
                <a:gd name="T25" fmla="*/ 112 h 348"/>
                <a:gd name="T26" fmla="*/ 15 w 60"/>
                <a:gd name="T27" fmla="*/ 113 h 348"/>
                <a:gd name="T28" fmla="*/ 14 w 60"/>
                <a:gd name="T29" fmla="*/ 114 h 348"/>
                <a:gd name="T30" fmla="*/ 13 w 60"/>
                <a:gd name="T31" fmla="*/ 115 h 348"/>
                <a:gd name="T32" fmla="*/ 11 w 60"/>
                <a:gd name="T33" fmla="*/ 115 h 348"/>
                <a:gd name="T34" fmla="*/ 9 w 60"/>
                <a:gd name="T35" fmla="*/ 116 h 348"/>
                <a:gd name="T36" fmla="*/ 8 w 60"/>
                <a:gd name="T37" fmla="*/ 116 h 348"/>
                <a:gd name="T38" fmla="*/ 6 w 60"/>
                <a:gd name="T39" fmla="*/ 116 h 348"/>
                <a:gd name="T40" fmla="*/ 3 w 60"/>
                <a:gd name="T41" fmla="*/ 116 h 348"/>
                <a:gd name="T42" fmla="*/ 0 w 60"/>
                <a:gd name="T43" fmla="*/ 116 h 348"/>
                <a:gd name="T44" fmla="*/ 0 w 60"/>
                <a:gd name="T45" fmla="*/ 109 h 348"/>
                <a:gd name="T46" fmla="*/ 2 w 60"/>
                <a:gd name="T47" fmla="*/ 109 h 348"/>
                <a:gd name="T48" fmla="*/ 4 w 60"/>
                <a:gd name="T49" fmla="*/ 109 h 348"/>
                <a:gd name="T50" fmla="*/ 7 w 60"/>
                <a:gd name="T51" fmla="*/ 109 h 348"/>
                <a:gd name="T52" fmla="*/ 8 w 60"/>
                <a:gd name="T53" fmla="*/ 108 h 348"/>
                <a:gd name="T54" fmla="*/ 9 w 60"/>
                <a:gd name="T55" fmla="*/ 108 h 348"/>
                <a:gd name="T56" fmla="*/ 11 w 60"/>
                <a:gd name="T57" fmla="*/ 107 h 348"/>
                <a:gd name="T58" fmla="*/ 11 w 60"/>
                <a:gd name="T59" fmla="*/ 105 h 348"/>
                <a:gd name="T60" fmla="*/ 12 w 60"/>
                <a:gd name="T61" fmla="*/ 103 h 348"/>
                <a:gd name="T62" fmla="*/ 12 w 60"/>
                <a:gd name="T63" fmla="*/ 102 h 348"/>
                <a:gd name="T64" fmla="*/ 12 w 60"/>
                <a:gd name="T65" fmla="*/ 99 h 348"/>
                <a:gd name="T66" fmla="*/ 12 w 60"/>
                <a:gd name="T67" fmla="*/ 25 h 3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" h="348">
                  <a:moveTo>
                    <a:pt x="35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35" y="39"/>
                  </a:lnTo>
                  <a:lnTo>
                    <a:pt x="35" y="0"/>
                  </a:lnTo>
                  <a:close/>
                  <a:moveTo>
                    <a:pt x="35" y="76"/>
                  </a:moveTo>
                  <a:lnTo>
                    <a:pt x="60" y="76"/>
                  </a:lnTo>
                  <a:lnTo>
                    <a:pt x="60" y="293"/>
                  </a:lnTo>
                  <a:lnTo>
                    <a:pt x="59" y="304"/>
                  </a:lnTo>
                  <a:lnTo>
                    <a:pt x="58" y="315"/>
                  </a:lnTo>
                  <a:lnTo>
                    <a:pt x="55" y="323"/>
                  </a:lnTo>
                  <a:lnTo>
                    <a:pt x="51" y="332"/>
                  </a:lnTo>
                  <a:lnTo>
                    <a:pt x="49" y="335"/>
                  </a:lnTo>
                  <a:lnTo>
                    <a:pt x="46" y="338"/>
                  </a:lnTo>
                  <a:lnTo>
                    <a:pt x="42" y="342"/>
                  </a:lnTo>
                  <a:lnTo>
                    <a:pt x="38" y="344"/>
                  </a:lnTo>
                  <a:lnTo>
                    <a:pt x="34" y="346"/>
                  </a:lnTo>
                  <a:lnTo>
                    <a:pt x="28" y="347"/>
                  </a:lnTo>
                  <a:lnTo>
                    <a:pt x="23" y="348"/>
                  </a:lnTo>
                  <a:lnTo>
                    <a:pt x="18" y="348"/>
                  </a:lnTo>
                  <a:lnTo>
                    <a:pt x="9" y="348"/>
                  </a:lnTo>
                  <a:lnTo>
                    <a:pt x="0" y="347"/>
                  </a:lnTo>
                  <a:lnTo>
                    <a:pt x="0" y="328"/>
                  </a:lnTo>
                  <a:lnTo>
                    <a:pt x="7" y="328"/>
                  </a:lnTo>
                  <a:lnTo>
                    <a:pt x="13" y="328"/>
                  </a:lnTo>
                  <a:lnTo>
                    <a:pt x="20" y="328"/>
                  </a:lnTo>
                  <a:lnTo>
                    <a:pt x="25" y="325"/>
                  </a:lnTo>
                  <a:lnTo>
                    <a:pt x="28" y="323"/>
                  </a:lnTo>
                  <a:lnTo>
                    <a:pt x="32" y="320"/>
                  </a:lnTo>
                  <a:lnTo>
                    <a:pt x="34" y="316"/>
                  </a:lnTo>
                  <a:lnTo>
                    <a:pt x="35" y="310"/>
                  </a:lnTo>
                  <a:lnTo>
                    <a:pt x="35" y="305"/>
                  </a:lnTo>
                  <a:lnTo>
                    <a:pt x="35" y="298"/>
                  </a:lnTo>
                  <a:lnTo>
                    <a:pt x="35" y="7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4" name="Freeform 129"/>
            <p:cNvSpPr>
              <a:spLocks noEditPoints="1"/>
            </p:cNvSpPr>
            <p:nvPr userDrawn="1"/>
          </p:nvSpPr>
          <p:spPr bwMode="auto">
            <a:xfrm>
              <a:off x="5475" y="3991"/>
              <a:ext cx="59" cy="70"/>
            </a:xfrm>
            <a:custGeom>
              <a:avLst/>
              <a:gdLst>
                <a:gd name="T0" fmla="*/ 51 w 176"/>
                <a:gd name="T1" fmla="*/ 26 h 209"/>
                <a:gd name="T2" fmla="*/ 49 w 176"/>
                <a:gd name="T3" fmla="*/ 19 h 209"/>
                <a:gd name="T4" fmla="*/ 47 w 176"/>
                <a:gd name="T5" fmla="*/ 16 h 209"/>
                <a:gd name="T6" fmla="*/ 44 w 176"/>
                <a:gd name="T7" fmla="*/ 12 h 209"/>
                <a:gd name="T8" fmla="*/ 41 w 176"/>
                <a:gd name="T9" fmla="*/ 10 h 209"/>
                <a:gd name="T10" fmla="*/ 37 w 176"/>
                <a:gd name="T11" fmla="*/ 8 h 209"/>
                <a:gd name="T12" fmla="*/ 33 w 176"/>
                <a:gd name="T13" fmla="*/ 7 h 209"/>
                <a:gd name="T14" fmla="*/ 28 w 176"/>
                <a:gd name="T15" fmla="*/ 7 h 209"/>
                <a:gd name="T16" fmla="*/ 23 w 176"/>
                <a:gd name="T17" fmla="*/ 8 h 209"/>
                <a:gd name="T18" fmla="*/ 19 w 176"/>
                <a:gd name="T19" fmla="*/ 10 h 209"/>
                <a:gd name="T20" fmla="*/ 16 w 176"/>
                <a:gd name="T21" fmla="*/ 12 h 209"/>
                <a:gd name="T22" fmla="*/ 12 w 176"/>
                <a:gd name="T23" fmla="*/ 18 h 209"/>
                <a:gd name="T24" fmla="*/ 9 w 176"/>
                <a:gd name="T25" fmla="*/ 26 h 209"/>
                <a:gd name="T26" fmla="*/ 51 w 176"/>
                <a:gd name="T27" fmla="*/ 30 h 209"/>
                <a:gd name="T28" fmla="*/ 8 w 176"/>
                <a:gd name="T29" fmla="*/ 42 h 209"/>
                <a:gd name="T30" fmla="*/ 10 w 176"/>
                <a:gd name="T31" fmla="*/ 48 h 209"/>
                <a:gd name="T32" fmla="*/ 12 w 176"/>
                <a:gd name="T33" fmla="*/ 53 h 209"/>
                <a:gd name="T34" fmla="*/ 15 w 176"/>
                <a:gd name="T35" fmla="*/ 57 h 209"/>
                <a:gd name="T36" fmla="*/ 18 w 176"/>
                <a:gd name="T37" fmla="*/ 60 h 209"/>
                <a:gd name="T38" fmla="*/ 22 w 176"/>
                <a:gd name="T39" fmla="*/ 62 h 209"/>
                <a:gd name="T40" fmla="*/ 27 w 176"/>
                <a:gd name="T41" fmla="*/ 63 h 209"/>
                <a:gd name="T42" fmla="*/ 34 w 176"/>
                <a:gd name="T43" fmla="*/ 63 h 209"/>
                <a:gd name="T44" fmla="*/ 41 w 176"/>
                <a:gd name="T45" fmla="*/ 61 h 209"/>
                <a:gd name="T46" fmla="*/ 46 w 176"/>
                <a:gd name="T47" fmla="*/ 56 h 209"/>
                <a:gd name="T48" fmla="*/ 50 w 176"/>
                <a:gd name="T49" fmla="*/ 50 h 209"/>
                <a:gd name="T50" fmla="*/ 59 w 176"/>
                <a:gd name="T51" fmla="*/ 46 h 209"/>
                <a:gd name="T52" fmla="*/ 56 w 176"/>
                <a:gd name="T53" fmla="*/ 56 h 209"/>
                <a:gd name="T54" fmla="*/ 53 w 176"/>
                <a:gd name="T55" fmla="*/ 61 h 209"/>
                <a:gd name="T56" fmla="*/ 49 w 176"/>
                <a:gd name="T57" fmla="*/ 64 h 209"/>
                <a:gd name="T58" fmla="*/ 46 w 176"/>
                <a:gd name="T59" fmla="*/ 66 h 209"/>
                <a:gd name="T60" fmla="*/ 41 w 176"/>
                <a:gd name="T61" fmla="*/ 69 h 209"/>
                <a:gd name="T62" fmla="*/ 36 w 176"/>
                <a:gd name="T63" fmla="*/ 70 h 209"/>
                <a:gd name="T64" fmla="*/ 30 w 176"/>
                <a:gd name="T65" fmla="*/ 70 h 209"/>
                <a:gd name="T66" fmla="*/ 22 w 176"/>
                <a:gd name="T67" fmla="*/ 69 h 209"/>
                <a:gd name="T68" fmla="*/ 16 w 176"/>
                <a:gd name="T69" fmla="*/ 67 h 209"/>
                <a:gd name="T70" fmla="*/ 11 w 176"/>
                <a:gd name="T71" fmla="*/ 64 h 209"/>
                <a:gd name="T72" fmla="*/ 7 w 176"/>
                <a:gd name="T73" fmla="*/ 60 h 209"/>
                <a:gd name="T74" fmla="*/ 4 w 176"/>
                <a:gd name="T75" fmla="*/ 55 h 209"/>
                <a:gd name="T76" fmla="*/ 2 w 176"/>
                <a:gd name="T77" fmla="*/ 48 h 209"/>
                <a:gd name="T78" fmla="*/ 0 w 176"/>
                <a:gd name="T79" fmla="*/ 42 h 209"/>
                <a:gd name="T80" fmla="*/ 0 w 176"/>
                <a:gd name="T81" fmla="*/ 35 h 209"/>
                <a:gd name="T82" fmla="*/ 0 w 176"/>
                <a:gd name="T83" fmla="*/ 28 h 209"/>
                <a:gd name="T84" fmla="*/ 2 w 176"/>
                <a:gd name="T85" fmla="*/ 22 h 209"/>
                <a:gd name="T86" fmla="*/ 4 w 176"/>
                <a:gd name="T87" fmla="*/ 16 h 209"/>
                <a:gd name="T88" fmla="*/ 7 w 176"/>
                <a:gd name="T89" fmla="*/ 11 h 209"/>
                <a:gd name="T90" fmla="*/ 11 w 176"/>
                <a:gd name="T91" fmla="*/ 6 h 209"/>
                <a:gd name="T92" fmla="*/ 16 w 176"/>
                <a:gd name="T93" fmla="*/ 3 h 209"/>
                <a:gd name="T94" fmla="*/ 22 w 176"/>
                <a:gd name="T95" fmla="*/ 1 h 209"/>
                <a:gd name="T96" fmla="*/ 30 w 176"/>
                <a:gd name="T97" fmla="*/ 0 h 209"/>
                <a:gd name="T98" fmla="*/ 38 w 176"/>
                <a:gd name="T99" fmla="*/ 1 h 209"/>
                <a:gd name="T100" fmla="*/ 44 w 176"/>
                <a:gd name="T101" fmla="*/ 3 h 209"/>
                <a:gd name="T102" fmla="*/ 49 w 176"/>
                <a:gd name="T103" fmla="*/ 7 h 209"/>
                <a:gd name="T104" fmla="*/ 53 w 176"/>
                <a:gd name="T105" fmla="*/ 11 h 209"/>
                <a:gd name="T106" fmla="*/ 56 w 176"/>
                <a:gd name="T107" fmla="*/ 17 h 209"/>
                <a:gd name="T108" fmla="*/ 58 w 176"/>
                <a:gd name="T109" fmla="*/ 23 h 209"/>
                <a:gd name="T110" fmla="*/ 59 w 176"/>
                <a:gd name="T111" fmla="*/ 30 h 209"/>
                <a:gd name="T112" fmla="*/ 59 w 176"/>
                <a:gd name="T113" fmla="*/ 37 h 20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209">
                  <a:moveTo>
                    <a:pt x="153" y="90"/>
                  </a:moveTo>
                  <a:lnTo>
                    <a:pt x="152" y="77"/>
                  </a:lnTo>
                  <a:lnTo>
                    <a:pt x="147" y="64"/>
                  </a:lnTo>
                  <a:lnTo>
                    <a:pt x="145" y="58"/>
                  </a:lnTo>
                  <a:lnTo>
                    <a:pt x="142" y="53"/>
                  </a:lnTo>
                  <a:lnTo>
                    <a:pt x="139" y="47"/>
                  </a:lnTo>
                  <a:lnTo>
                    <a:pt x="135" y="42"/>
                  </a:lnTo>
                  <a:lnTo>
                    <a:pt x="131" y="37"/>
                  </a:lnTo>
                  <a:lnTo>
                    <a:pt x="127" y="33"/>
                  </a:lnTo>
                  <a:lnTo>
                    <a:pt x="121" y="29"/>
                  </a:lnTo>
                  <a:lnTo>
                    <a:pt x="116" y="25"/>
                  </a:lnTo>
                  <a:lnTo>
                    <a:pt x="110" y="23"/>
                  </a:lnTo>
                  <a:lnTo>
                    <a:pt x="103" y="21"/>
                  </a:lnTo>
                  <a:lnTo>
                    <a:pt x="97" y="20"/>
                  </a:lnTo>
                  <a:lnTo>
                    <a:pt x="90" y="20"/>
                  </a:lnTo>
                  <a:lnTo>
                    <a:pt x="83" y="20"/>
                  </a:lnTo>
                  <a:lnTo>
                    <a:pt x="76" y="21"/>
                  </a:lnTo>
                  <a:lnTo>
                    <a:pt x="70" y="23"/>
                  </a:lnTo>
                  <a:lnTo>
                    <a:pt x="63" y="25"/>
                  </a:lnTo>
                  <a:lnTo>
                    <a:pt x="58" y="29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4"/>
                  </a:lnTo>
                  <a:lnTo>
                    <a:pt x="26" y="77"/>
                  </a:lnTo>
                  <a:lnTo>
                    <a:pt x="24" y="90"/>
                  </a:lnTo>
                  <a:lnTo>
                    <a:pt x="153" y="90"/>
                  </a:lnTo>
                  <a:close/>
                  <a:moveTo>
                    <a:pt x="24" y="111"/>
                  </a:moveTo>
                  <a:lnTo>
                    <a:pt x="25" y="125"/>
                  </a:lnTo>
                  <a:lnTo>
                    <a:pt x="27" y="138"/>
                  </a:lnTo>
                  <a:lnTo>
                    <a:pt x="30" y="144"/>
                  </a:lnTo>
                  <a:lnTo>
                    <a:pt x="33" y="151"/>
                  </a:lnTo>
                  <a:lnTo>
                    <a:pt x="36" y="157"/>
                  </a:lnTo>
                  <a:lnTo>
                    <a:pt x="39" y="164"/>
                  </a:lnTo>
                  <a:lnTo>
                    <a:pt x="44" y="169"/>
                  </a:lnTo>
                  <a:lnTo>
                    <a:pt x="49" y="173"/>
                  </a:lnTo>
                  <a:lnTo>
                    <a:pt x="54" y="178"/>
                  </a:lnTo>
                  <a:lnTo>
                    <a:pt x="60" y="182"/>
                  </a:lnTo>
                  <a:lnTo>
                    <a:pt x="66" y="185"/>
                  </a:lnTo>
                  <a:lnTo>
                    <a:pt x="74" y="188"/>
                  </a:lnTo>
                  <a:lnTo>
                    <a:pt x="81" y="189"/>
                  </a:lnTo>
                  <a:lnTo>
                    <a:pt x="90" y="189"/>
                  </a:lnTo>
                  <a:lnTo>
                    <a:pt x="102" y="189"/>
                  </a:lnTo>
                  <a:lnTo>
                    <a:pt x="113" y="185"/>
                  </a:lnTo>
                  <a:lnTo>
                    <a:pt x="122" y="181"/>
                  </a:lnTo>
                  <a:lnTo>
                    <a:pt x="131" y="176"/>
                  </a:lnTo>
                  <a:lnTo>
                    <a:pt x="138" y="168"/>
                  </a:lnTo>
                  <a:lnTo>
                    <a:pt x="144" y="159"/>
                  </a:lnTo>
                  <a:lnTo>
                    <a:pt x="148" y="150"/>
                  </a:lnTo>
                  <a:lnTo>
                    <a:pt x="152" y="138"/>
                  </a:lnTo>
                  <a:lnTo>
                    <a:pt x="176" y="138"/>
                  </a:lnTo>
                  <a:lnTo>
                    <a:pt x="171" y="154"/>
                  </a:lnTo>
                  <a:lnTo>
                    <a:pt x="166" y="168"/>
                  </a:lnTo>
                  <a:lnTo>
                    <a:pt x="161" y="175"/>
                  </a:lnTo>
                  <a:lnTo>
                    <a:pt x="157" y="181"/>
                  </a:lnTo>
                  <a:lnTo>
                    <a:pt x="153" y="186"/>
                  </a:lnTo>
                  <a:lnTo>
                    <a:pt x="147" y="191"/>
                  </a:lnTo>
                  <a:lnTo>
                    <a:pt x="142" y="195"/>
                  </a:lnTo>
                  <a:lnTo>
                    <a:pt x="137" y="198"/>
                  </a:lnTo>
                  <a:lnTo>
                    <a:pt x="130" y="202"/>
                  </a:lnTo>
                  <a:lnTo>
                    <a:pt x="122" y="205"/>
                  </a:lnTo>
                  <a:lnTo>
                    <a:pt x="115" y="207"/>
                  </a:lnTo>
                  <a:lnTo>
                    <a:pt x="107" y="208"/>
                  </a:lnTo>
                  <a:lnTo>
                    <a:pt x="99" y="209"/>
                  </a:lnTo>
                  <a:lnTo>
                    <a:pt x="90" y="209"/>
                  </a:lnTo>
                  <a:lnTo>
                    <a:pt x="78" y="209"/>
                  </a:lnTo>
                  <a:lnTo>
                    <a:pt x="67" y="207"/>
                  </a:lnTo>
                  <a:lnTo>
                    <a:pt x="58" y="205"/>
                  </a:lnTo>
                  <a:lnTo>
                    <a:pt x="49" y="200"/>
                  </a:lnTo>
                  <a:lnTo>
                    <a:pt x="40" y="196"/>
                  </a:lnTo>
                  <a:lnTo>
                    <a:pt x="34" y="191"/>
                  </a:lnTo>
                  <a:lnTo>
                    <a:pt x="27" y="185"/>
                  </a:lnTo>
                  <a:lnTo>
                    <a:pt x="21" y="178"/>
                  </a:lnTo>
                  <a:lnTo>
                    <a:pt x="16" y="170"/>
                  </a:lnTo>
                  <a:lnTo>
                    <a:pt x="11" y="163"/>
                  </a:lnTo>
                  <a:lnTo>
                    <a:pt x="8" y="154"/>
                  </a:lnTo>
                  <a:lnTo>
                    <a:pt x="5" y="144"/>
                  </a:lnTo>
                  <a:lnTo>
                    <a:pt x="3" y="136"/>
                  </a:lnTo>
                  <a:lnTo>
                    <a:pt x="1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1" y="85"/>
                  </a:lnTo>
                  <a:lnTo>
                    <a:pt x="3" y="75"/>
                  </a:lnTo>
                  <a:lnTo>
                    <a:pt x="5" y="67"/>
                  </a:lnTo>
                  <a:lnTo>
                    <a:pt x="8" y="57"/>
                  </a:lnTo>
                  <a:lnTo>
                    <a:pt x="11" y="48"/>
                  </a:lnTo>
                  <a:lnTo>
                    <a:pt x="16" y="41"/>
                  </a:lnTo>
                  <a:lnTo>
                    <a:pt x="21" y="32"/>
                  </a:lnTo>
                  <a:lnTo>
                    <a:pt x="27" y="25"/>
                  </a:lnTo>
                  <a:lnTo>
                    <a:pt x="34" y="19"/>
                  </a:lnTo>
                  <a:lnTo>
                    <a:pt x="40" y="14"/>
                  </a:lnTo>
                  <a:lnTo>
                    <a:pt x="49" y="8"/>
                  </a:lnTo>
                  <a:lnTo>
                    <a:pt x="58" y="5"/>
                  </a:lnTo>
                  <a:lnTo>
                    <a:pt x="67" y="2"/>
                  </a:lnTo>
                  <a:lnTo>
                    <a:pt x="78" y="1"/>
                  </a:lnTo>
                  <a:lnTo>
                    <a:pt x="90" y="0"/>
                  </a:lnTo>
                  <a:lnTo>
                    <a:pt x="101" y="1"/>
                  </a:lnTo>
                  <a:lnTo>
                    <a:pt x="112" y="2"/>
                  </a:lnTo>
                  <a:lnTo>
                    <a:pt x="121" y="5"/>
                  </a:lnTo>
                  <a:lnTo>
                    <a:pt x="130" y="9"/>
                  </a:lnTo>
                  <a:lnTo>
                    <a:pt x="139" y="15"/>
                  </a:lnTo>
                  <a:lnTo>
                    <a:pt x="145" y="20"/>
                  </a:lnTo>
                  <a:lnTo>
                    <a:pt x="152" y="27"/>
                  </a:lnTo>
                  <a:lnTo>
                    <a:pt x="158" y="34"/>
                  </a:lnTo>
                  <a:lnTo>
                    <a:pt x="162" y="43"/>
                  </a:lnTo>
                  <a:lnTo>
                    <a:pt x="167" y="51"/>
                  </a:lnTo>
                  <a:lnTo>
                    <a:pt x="170" y="60"/>
                  </a:lnTo>
                  <a:lnTo>
                    <a:pt x="173" y="70"/>
                  </a:lnTo>
                  <a:lnTo>
                    <a:pt x="175" y="80"/>
                  </a:lnTo>
                  <a:lnTo>
                    <a:pt x="176" y="90"/>
                  </a:lnTo>
                  <a:lnTo>
                    <a:pt x="176" y="101"/>
                  </a:lnTo>
                  <a:lnTo>
                    <a:pt x="176" y="111"/>
                  </a:lnTo>
                  <a:lnTo>
                    <a:pt x="24" y="111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557338"/>
            <a:ext cx="8316913" cy="1871662"/>
          </a:xfrm>
        </p:spPr>
        <p:txBody>
          <a:bodyPr/>
          <a:lstStyle>
            <a:lvl1pPr>
              <a:defRPr sz="59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478213"/>
            <a:ext cx="8316913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4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800" y="6261100"/>
            <a:ext cx="3492500" cy="352425"/>
          </a:xfrm>
        </p:spPr>
        <p:txBody>
          <a:bodyPr/>
          <a:lstStyle>
            <a:lvl1pPr algn="l">
              <a:defRPr sz="1500">
                <a:solidFill>
                  <a:srgbClr val="797777"/>
                </a:solidFill>
              </a:defRPr>
            </a:lvl1pPr>
          </a:lstStyle>
          <a:p>
            <a:pPr>
              <a:defRPr/>
            </a:pPr>
            <a:fld id="{7F83F89E-323C-4CC7-8EB7-E31E0708D2C2}" type="datetime1">
              <a:rPr lang="sl-SI" smtClean="0"/>
              <a:t>16. 10. 2024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367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2F2F1-25EF-4182-969E-1028444A95CD}" type="datetime1">
              <a:rPr lang="sl-SI" smtClean="0"/>
              <a:t>16. 10. 2024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196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96088" y="749300"/>
            <a:ext cx="2116137" cy="59102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44500" y="749300"/>
            <a:ext cx="6199188" cy="59102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E34E5-4F3A-4E7B-ABAA-C01F9EA1AD9F}" type="datetime1">
              <a:rPr lang="sl-SI" smtClean="0"/>
              <a:t>16. 10. 2024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0804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slov in 4 vseb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sz="quarter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44500" y="1584325"/>
            <a:ext cx="3819525" cy="24606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416425" y="1584325"/>
            <a:ext cx="3819525" cy="24606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44500" y="4197350"/>
            <a:ext cx="3819525" cy="246221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416425" y="4197350"/>
            <a:ext cx="3819525" cy="246221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CF633-52DF-40B6-8C3E-4CD6CA993B81}" type="datetime1">
              <a:rPr lang="sl-SI" smtClean="0"/>
              <a:t>16. 10. 2024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7038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444500" y="1584325"/>
            <a:ext cx="7791450" cy="5075238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C890E-0A5E-49CC-9108-CEDBB2FE15A4}" type="datetime1">
              <a:rPr lang="sl-SI" smtClean="0"/>
              <a:t>16. 10. 2024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1270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4416425" y="1584325"/>
            <a:ext cx="3819525" cy="5075238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F4F2C-7CB5-4392-9504-C63206CA0274}" type="datetime1">
              <a:rPr lang="sl-SI" smtClean="0"/>
              <a:t>16. 10. 2024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0058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416425" y="1584325"/>
            <a:ext cx="3819525" cy="24606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416425" y="4197350"/>
            <a:ext cx="3819525" cy="246221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5C2AF-7A19-4DEC-B250-D5D17F54C338}" type="datetime1">
              <a:rPr lang="sl-SI" smtClean="0"/>
              <a:t>16. 10. 2024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2578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416425" y="1584325"/>
            <a:ext cx="3819525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02AB4-C342-49ED-83E5-AA0EE7CB4D6A}" type="datetime1">
              <a:rPr lang="sl-SI" smtClean="0"/>
              <a:t>16. 10. 2024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077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Trg dela, strateške usmeritve in projekti ZRSZ</a:t>
            </a:r>
            <a:endParaRPr lang="sl-SI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64CD7-BA95-4B94-A75B-BAA652C4920F}" type="datetime1">
              <a:rPr lang="sl-SI" smtClean="0"/>
              <a:t>16. 10. 2024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8163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44519-CBBD-47A1-A5F6-09053AF01EC3}" type="datetime1">
              <a:rPr lang="sl-SI" smtClean="0"/>
              <a:t>16. 10. 2024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540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EADCB-1B8B-4AAF-8E9F-F1457ABDDAC6}" type="datetime1">
              <a:rPr lang="sl-SI" smtClean="0"/>
              <a:t>16. 10. 2024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875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416425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0D2B6-04A2-4D61-8423-2CD8D3DC86AC}" type="datetime1">
              <a:rPr lang="sl-SI" smtClean="0"/>
              <a:t>16. 10. 2024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504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1973-15E5-47F9-82D6-B02BC2C91A48}" type="datetime1">
              <a:rPr lang="sl-SI" smtClean="0"/>
              <a:t>16. 10. 2024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580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0F309-3543-473A-B812-002B73082DF0}" type="datetime1">
              <a:rPr lang="sl-SI" smtClean="0"/>
              <a:t>16. 10. 2024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371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9F46C-DA9A-4366-AD01-B53FEFE5EA44}" type="datetime1">
              <a:rPr lang="sl-SI" smtClean="0"/>
              <a:t>16. 10. 2024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860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EF4B6-10D2-427D-8703-2FB1FADE8166}" type="datetime1">
              <a:rPr lang="sl-SI" smtClean="0"/>
              <a:t>16. 10. 2024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122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E2CE-0F9D-4F10-9627-90870DE51D7F}" type="datetime1">
              <a:rPr lang="sl-SI" smtClean="0"/>
              <a:t>16. 10. 2024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420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584325"/>
            <a:ext cx="779145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text styles</a:t>
            </a:r>
            <a:endParaRPr lang="en-US"/>
          </a:p>
          <a:p>
            <a:pPr lvl="1"/>
            <a:r>
              <a:rPr lang="en-US"/>
              <a:t>Adaadasfsda msdlfgnskdlfn gkdlfgn jkadfh jkhdfjkgh jkdf ghjkdfhgjkdf hgjkdf hgjkdfshzg</a:t>
            </a:r>
            <a:endParaRPr lang="sl-SI"/>
          </a:p>
          <a:p>
            <a:pPr lvl="2"/>
            <a:r>
              <a:rPr lang="sl-SI"/>
              <a:t>Second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749300"/>
            <a:ext cx="84677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588" y="-9525"/>
            <a:ext cx="9142412" cy="571500"/>
          </a:xfrm>
          <a:prstGeom prst="rect">
            <a:avLst/>
          </a:prstGeom>
          <a:solidFill>
            <a:srgbClr val="499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500" y="204788"/>
            <a:ext cx="4127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72225" y="204788"/>
            <a:ext cx="2566988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825A31-0C5B-4497-B8A4-38702B6F1723}" type="datetime1">
              <a:rPr lang="sl-SI" smtClean="0"/>
              <a:t>16. 10. 2024</a:t>
            </a:fld>
            <a:endParaRPr lang="sl-SI"/>
          </a:p>
        </p:txBody>
      </p:sp>
      <p:grpSp>
        <p:nvGrpSpPr>
          <p:cNvPr id="1031" name="Group 10"/>
          <p:cNvGrpSpPr>
            <a:grpSpLocks/>
          </p:cNvGrpSpPr>
          <p:nvPr userDrawn="1"/>
        </p:nvGrpSpPr>
        <p:grpSpPr bwMode="auto">
          <a:xfrm>
            <a:off x="8142288" y="6094413"/>
            <a:ext cx="461962" cy="550862"/>
            <a:chOff x="5303" y="3839"/>
            <a:chExt cx="291" cy="347"/>
          </a:xfrm>
        </p:grpSpPr>
        <p:sp>
          <p:nvSpPr>
            <p:cNvPr id="1032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>
                <a:gd name="T0" fmla="*/ 132 w 397"/>
                <a:gd name="T1" fmla="*/ 70 h 387"/>
                <a:gd name="T2" fmla="*/ 129 w 397"/>
                <a:gd name="T3" fmla="*/ 83 h 387"/>
                <a:gd name="T4" fmla="*/ 124 w 397"/>
                <a:gd name="T5" fmla="*/ 95 h 387"/>
                <a:gd name="T6" fmla="*/ 116 w 397"/>
                <a:gd name="T7" fmla="*/ 105 h 387"/>
                <a:gd name="T8" fmla="*/ 107 w 397"/>
                <a:gd name="T9" fmla="*/ 114 h 387"/>
                <a:gd name="T10" fmla="*/ 97 w 397"/>
                <a:gd name="T11" fmla="*/ 121 h 387"/>
                <a:gd name="T12" fmla="*/ 85 w 397"/>
                <a:gd name="T13" fmla="*/ 126 h 387"/>
                <a:gd name="T14" fmla="*/ 72 w 397"/>
                <a:gd name="T15" fmla="*/ 129 h 387"/>
                <a:gd name="T16" fmla="*/ 59 w 397"/>
                <a:gd name="T17" fmla="*/ 129 h 387"/>
                <a:gd name="T18" fmla="*/ 46 w 397"/>
                <a:gd name="T19" fmla="*/ 126 h 387"/>
                <a:gd name="T20" fmla="*/ 34 w 397"/>
                <a:gd name="T21" fmla="*/ 121 h 387"/>
                <a:gd name="T22" fmla="*/ 24 w 397"/>
                <a:gd name="T23" fmla="*/ 114 h 387"/>
                <a:gd name="T24" fmla="*/ 15 w 397"/>
                <a:gd name="T25" fmla="*/ 105 h 387"/>
                <a:gd name="T26" fmla="*/ 8 w 397"/>
                <a:gd name="T27" fmla="*/ 95 h 387"/>
                <a:gd name="T28" fmla="*/ 3 w 397"/>
                <a:gd name="T29" fmla="*/ 83 h 387"/>
                <a:gd name="T30" fmla="*/ 0 w 397"/>
                <a:gd name="T31" fmla="*/ 70 h 387"/>
                <a:gd name="T32" fmla="*/ 0 w 397"/>
                <a:gd name="T33" fmla="*/ 56 h 387"/>
                <a:gd name="T34" fmla="*/ 3 w 397"/>
                <a:gd name="T35" fmla="*/ 44 h 387"/>
                <a:gd name="T36" fmla="*/ 8 w 397"/>
                <a:gd name="T37" fmla="*/ 33 h 387"/>
                <a:gd name="T38" fmla="*/ 15 w 397"/>
                <a:gd name="T39" fmla="*/ 23 h 387"/>
                <a:gd name="T40" fmla="*/ 24 w 397"/>
                <a:gd name="T41" fmla="*/ 14 h 387"/>
                <a:gd name="T42" fmla="*/ 34 w 397"/>
                <a:gd name="T43" fmla="*/ 7 h 387"/>
                <a:gd name="T44" fmla="*/ 46 w 397"/>
                <a:gd name="T45" fmla="*/ 3 h 387"/>
                <a:gd name="T46" fmla="*/ 59 w 397"/>
                <a:gd name="T47" fmla="*/ 0 h 387"/>
                <a:gd name="T48" fmla="*/ 72 w 397"/>
                <a:gd name="T49" fmla="*/ 0 h 387"/>
                <a:gd name="T50" fmla="*/ 85 w 397"/>
                <a:gd name="T51" fmla="*/ 3 h 387"/>
                <a:gd name="T52" fmla="*/ 97 w 397"/>
                <a:gd name="T53" fmla="*/ 7 h 387"/>
                <a:gd name="T54" fmla="*/ 107 w 397"/>
                <a:gd name="T55" fmla="*/ 14 h 387"/>
                <a:gd name="T56" fmla="*/ 116 w 397"/>
                <a:gd name="T57" fmla="*/ 23 h 387"/>
                <a:gd name="T58" fmla="*/ 124 w 397"/>
                <a:gd name="T59" fmla="*/ 33 h 387"/>
                <a:gd name="T60" fmla="*/ 129 w 397"/>
                <a:gd name="T61" fmla="*/ 44 h 387"/>
                <a:gd name="T62" fmla="*/ 132 w 397"/>
                <a:gd name="T63" fmla="*/ 56 h 3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3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>
                <a:gd name="T0" fmla="*/ 133 w 397"/>
                <a:gd name="T1" fmla="*/ 73 h 397"/>
                <a:gd name="T2" fmla="*/ 130 w 397"/>
                <a:gd name="T3" fmla="*/ 86 h 397"/>
                <a:gd name="T4" fmla="*/ 125 w 397"/>
                <a:gd name="T5" fmla="*/ 98 h 397"/>
                <a:gd name="T6" fmla="*/ 118 w 397"/>
                <a:gd name="T7" fmla="*/ 108 h 397"/>
                <a:gd name="T8" fmla="*/ 109 w 397"/>
                <a:gd name="T9" fmla="*/ 117 h 397"/>
                <a:gd name="T10" fmla="*/ 98 w 397"/>
                <a:gd name="T11" fmla="*/ 124 h 397"/>
                <a:gd name="T12" fmla="*/ 86 w 397"/>
                <a:gd name="T13" fmla="*/ 129 h 397"/>
                <a:gd name="T14" fmla="*/ 74 w 397"/>
                <a:gd name="T15" fmla="*/ 132 h 397"/>
                <a:gd name="T16" fmla="*/ 60 w 397"/>
                <a:gd name="T17" fmla="*/ 132 h 397"/>
                <a:gd name="T18" fmla="*/ 48 w 397"/>
                <a:gd name="T19" fmla="*/ 129 h 397"/>
                <a:gd name="T20" fmla="*/ 36 w 397"/>
                <a:gd name="T21" fmla="*/ 124 h 397"/>
                <a:gd name="T22" fmla="*/ 25 w 397"/>
                <a:gd name="T23" fmla="*/ 117 h 397"/>
                <a:gd name="T24" fmla="*/ 16 w 397"/>
                <a:gd name="T25" fmla="*/ 108 h 397"/>
                <a:gd name="T26" fmla="*/ 8 w 397"/>
                <a:gd name="T27" fmla="*/ 98 h 397"/>
                <a:gd name="T28" fmla="*/ 3 w 397"/>
                <a:gd name="T29" fmla="*/ 86 h 397"/>
                <a:gd name="T30" fmla="*/ 1 w 397"/>
                <a:gd name="T31" fmla="*/ 76 h 397"/>
                <a:gd name="T32" fmla="*/ 0 w 397"/>
                <a:gd name="T33" fmla="*/ 69 h 397"/>
                <a:gd name="T34" fmla="*/ 0 w 397"/>
                <a:gd name="T35" fmla="*/ 60 h 397"/>
                <a:gd name="T36" fmla="*/ 3 w 397"/>
                <a:gd name="T37" fmla="*/ 47 h 397"/>
                <a:gd name="T38" fmla="*/ 8 w 397"/>
                <a:gd name="T39" fmla="*/ 36 h 397"/>
                <a:gd name="T40" fmla="*/ 16 w 397"/>
                <a:gd name="T41" fmla="*/ 25 h 397"/>
                <a:gd name="T42" fmla="*/ 25 w 397"/>
                <a:gd name="T43" fmla="*/ 16 h 397"/>
                <a:gd name="T44" fmla="*/ 36 w 397"/>
                <a:gd name="T45" fmla="*/ 8 h 397"/>
                <a:gd name="T46" fmla="*/ 48 w 397"/>
                <a:gd name="T47" fmla="*/ 3 h 397"/>
                <a:gd name="T48" fmla="*/ 60 w 397"/>
                <a:gd name="T49" fmla="*/ 1 h 397"/>
                <a:gd name="T50" fmla="*/ 74 w 397"/>
                <a:gd name="T51" fmla="*/ 1 h 397"/>
                <a:gd name="T52" fmla="*/ 86 w 397"/>
                <a:gd name="T53" fmla="*/ 3 h 397"/>
                <a:gd name="T54" fmla="*/ 98 w 397"/>
                <a:gd name="T55" fmla="*/ 8 h 397"/>
                <a:gd name="T56" fmla="*/ 109 w 397"/>
                <a:gd name="T57" fmla="*/ 16 h 397"/>
                <a:gd name="T58" fmla="*/ 118 w 397"/>
                <a:gd name="T59" fmla="*/ 25 h 397"/>
                <a:gd name="T60" fmla="*/ 125 w 397"/>
                <a:gd name="T61" fmla="*/ 36 h 397"/>
                <a:gd name="T62" fmla="*/ 130 w 397"/>
                <a:gd name="T63" fmla="*/ 47 h 397"/>
                <a:gd name="T64" fmla="*/ 133 w 397"/>
                <a:gd name="T65" fmla="*/ 60 h 3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4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>
                <a:gd name="T0" fmla="*/ 199 w 862"/>
                <a:gd name="T1" fmla="*/ 8 h 905"/>
                <a:gd name="T2" fmla="*/ 256 w 862"/>
                <a:gd name="T3" fmla="*/ 17 h 905"/>
                <a:gd name="T4" fmla="*/ 281 w 862"/>
                <a:gd name="T5" fmla="*/ 22 h 905"/>
                <a:gd name="T6" fmla="*/ 288 w 862"/>
                <a:gd name="T7" fmla="*/ 23 h 905"/>
                <a:gd name="T8" fmla="*/ 287 w 862"/>
                <a:gd name="T9" fmla="*/ 27 h 905"/>
                <a:gd name="T10" fmla="*/ 283 w 862"/>
                <a:gd name="T11" fmla="*/ 55 h 905"/>
                <a:gd name="T12" fmla="*/ 276 w 862"/>
                <a:gd name="T13" fmla="*/ 86 h 905"/>
                <a:gd name="T14" fmla="*/ 270 w 862"/>
                <a:gd name="T15" fmla="*/ 108 h 905"/>
                <a:gd name="T16" fmla="*/ 262 w 862"/>
                <a:gd name="T17" fmla="*/ 127 h 905"/>
                <a:gd name="T18" fmla="*/ 255 w 862"/>
                <a:gd name="T19" fmla="*/ 140 h 905"/>
                <a:gd name="T20" fmla="*/ 251 w 862"/>
                <a:gd name="T21" fmla="*/ 146 h 905"/>
                <a:gd name="T22" fmla="*/ 242 w 862"/>
                <a:gd name="T23" fmla="*/ 155 h 905"/>
                <a:gd name="T24" fmla="*/ 231 w 862"/>
                <a:gd name="T25" fmla="*/ 164 h 905"/>
                <a:gd name="T26" fmla="*/ 219 w 862"/>
                <a:gd name="T27" fmla="*/ 170 h 905"/>
                <a:gd name="T28" fmla="*/ 207 w 862"/>
                <a:gd name="T29" fmla="*/ 175 h 905"/>
                <a:gd name="T30" fmla="*/ 195 w 862"/>
                <a:gd name="T31" fmla="*/ 180 h 905"/>
                <a:gd name="T32" fmla="*/ 183 w 862"/>
                <a:gd name="T33" fmla="*/ 185 h 905"/>
                <a:gd name="T34" fmla="*/ 171 w 862"/>
                <a:gd name="T35" fmla="*/ 192 h 905"/>
                <a:gd name="T36" fmla="*/ 158 w 862"/>
                <a:gd name="T37" fmla="*/ 201 h 905"/>
                <a:gd name="T38" fmla="*/ 150 w 862"/>
                <a:gd name="T39" fmla="*/ 210 h 905"/>
                <a:gd name="T40" fmla="*/ 145 w 862"/>
                <a:gd name="T41" fmla="*/ 217 h 905"/>
                <a:gd name="T42" fmla="*/ 141 w 862"/>
                <a:gd name="T43" fmla="*/ 224 h 905"/>
                <a:gd name="T44" fmla="*/ 138 w 862"/>
                <a:gd name="T45" fmla="*/ 231 h 905"/>
                <a:gd name="T46" fmla="*/ 134 w 862"/>
                <a:gd name="T47" fmla="*/ 243 h 905"/>
                <a:gd name="T48" fmla="*/ 131 w 862"/>
                <a:gd name="T49" fmla="*/ 259 h 905"/>
                <a:gd name="T50" fmla="*/ 130 w 862"/>
                <a:gd name="T51" fmla="*/ 273 h 905"/>
                <a:gd name="T52" fmla="*/ 131 w 862"/>
                <a:gd name="T53" fmla="*/ 286 h 905"/>
                <a:gd name="T54" fmla="*/ 132 w 862"/>
                <a:gd name="T55" fmla="*/ 299 h 905"/>
                <a:gd name="T56" fmla="*/ 89 w 862"/>
                <a:gd name="T57" fmla="*/ 294 h 905"/>
                <a:gd name="T58" fmla="*/ 32 w 862"/>
                <a:gd name="T59" fmla="*/ 285 h 905"/>
                <a:gd name="T60" fmla="*/ 7 w 862"/>
                <a:gd name="T61" fmla="*/ 280 h 905"/>
                <a:gd name="T62" fmla="*/ 0 w 862"/>
                <a:gd name="T63" fmla="*/ 279 h 905"/>
                <a:gd name="T64" fmla="*/ 1 w 862"/>
                <a:gd name="T65" fmla="*/ 274 h 905"/>
                <a:gd name="T66" fmla="*/ 5 w 862"/>
                <a:gd name="T67" fmla="*/ 253 h 905"/>
                <a:gd name="T68" fmla="*/ 10 w 862"/>
                <a:gd name="T69" fmla="*/ 232 h 905"/>
                <a:gd name="T70" fmla="*/ 17 w 862"/>
                <a:gd name="T71" fmla="*/ 210 h 905"/>
                <a:gd name="T72" fmla="*/ 26 w 862"/>
                <a:gd name="T73" fmla="*/ 187 h 905"/>
                <a:gd name="T74" fmla="*/ 33 w 862"/>
                <a:gd name="T75" fmla="*/ 171 h 905"/>
                <a:gd name="T76" fmla="*/ 39 w 862"/>
                <a:gd name="T77" fmla="*/ 161 h 905"/>
                <a:gd name="T78" fmla="*/ 45 w 862"/>
                <a:gd name="T79" fmla="*/ 153 h 905"/>
                <a:gd name="T80" fmla="*/ 51 w 862"/>
                <a:gd name="T81" fmla="*/ 146 h 905"/>
                <a:gd name="T82" fmla="*/ 62 w 862"/>
                <a:gd name="T83" fmla="*/ 139 h 905"/>
                <a:gd name="T84" fmla="*/ 76 w 862"/>
                <a:gd name="T85" fmla="*/ 131 h 905"/>
                <a:gd name="T86" fmla="*/ 96 w 862"/>
                <a:gd name="T87" fmla="*/ 122 h 905"/>
                <a:gd name="T88" fmla="*/ 115 w 862"/>
                <a:gd name="T89" fmla="*/ 113 h 905"/>
                <a:gd name="T90" fmla="*/ 126 w 862"/>
                <a:gd name="T91" fmla="*/ 105 h 905"/>
                <a:gd name="T92" fmla="*/ 137 w 862"/>
                <a:gd name="T93" fmla="*/ 96 h 905"/>
                <a:gd name="T94" fmla="*/ 144 w 862"/>
                <a:gd name="T95" fmla="*/ 88 h 905"/>
                <a:gd name="T96" fmla="*/ 148 w 862"/>
                <a:gd name="T97" fmla="*/ 81 h 905"/>
                <a:gd name="T98" fmla="*/ 153 w 862"/>
                <a:gd name="T99" fmla="*/ 70 h 905"/>
                <a:gd name="T100" fmla="*/ 157 w 862"/>
                <a:gd name="T101" fmla="*/ 55 h 905"/>
                <a:gd name="T102" fmla="*/ 159 w 862"/>
                <a:gd name="T103" fmla="*/ 41 h 905"/>
                <a:gd name="T104" fmla="*/ 159 w 862"/>
                <a:gd name="T105" fmla="*/ 28 h 905"/>
                <a:gd name="T106" fmla="*/ 158 w 862"/>
                <a:gd name="T107" fmla="*/ 13 h 905"/>
                <a:gd name="T108" fmla="*/ 156 w 862"/>
                <a:gd name="T109" fmla="*/ 2 h 9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1" r:id="rId17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kotocka.si/gradiva/pripomocki-in-orodja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1196752"/>
            <a:ext cx="8316912" cy="2376264"/>
          </a:xfrm>
        </p:spPr>
        <p:txBody>
          <a:bodyPr/>
          <a:lstStyle/>
          <a:p>
            <a:pPr algn="ctr" eaLnBrk="1" hangingPunct="1">
              <a:spcBef>
                <a:spcPts val="1200"/>
              </a:spcBef>
            </a:pPr>
            <a:r>
              <a:rPr lang="pl-PL" sz="3600" dirty="0"/>
              <a:t>Trg dela, strateške usmeritve in projekti Zavoda RS za zaposlovanje </a:t>
            </a:r>
            <a:br>
              <a:rPr lang="pl-PL" sz="3600" dirty="0"/>
            </a:br>
            <a:r>
              <a:rPr lang="pl-PL" sz="3600" dirty="0"/>
              <a:t>za zagotavljanje kadra ter </a:t>
            </a:r>
            <a:br>
              <a:rPr lang="pl-PL" sz="3600" dirty="0"/>
            </a:br>
            <a:r>
              <a:rPr lang="pl-PL" sz="3600" dirty="0"/>
              <a:t>izboljšanje veščin in zaposljivosti  </a:t>
            </a:r>
            <a:br>
              <a:rPr lang="sl-SI" sz="3600" dirty="0"/>
            </a:br>
            <a:r>
              <a:rPr lang="sl-SI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539552" y="3645024"/>
            <a:ext cx="80648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sl-SI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sl-SI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Greta Metka Barbo Škerbinc, generalna direktorica ZRSZ </a:t>
            </a:r>
          </a:p>
          <a:p>
            <a:r>
              <a:rPr lang="sl-SI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Sanja Belec, vodja službe za zaposlovanje - direktorica področja</a:t>
            </a:r>
          </a:p>
          <a:p>
            <a:endParaRPr lang="en-GB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Usmeritve 2025 </a:t>
            </a:r>
            <a:r>
              <a:rPr lang="sl-SI" sz="2000" dirty="0">
                <a:solidFill>
                  <a:schemeClr val="tx1"/>
                </a:solidFill>
              </a:rPr>
              <a:t>(predlog Strategije 2030)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42B9CB9-7313-434E-919E-0E1D675EA81E}" type="datetime1">
              <a:rPr lang="sl-SI" smtClean="0"/>
              <a:t>16. 10. 2024</a:t>
            </a:fld>
            <a:endParaRPr lang="sl-SI"/>
          </a:p>
        </p:txBody>
      </p:sp>
      <p:sp>
        <p:nvSpPr>
          <p:cNvPr id="5" name="Zaobljeni pravokotnik 4"/>
          <p:cNvSpPr/>
          <p:nvPr/>
        </p:nvSpPr>
        <p:spPr>
          <a:xfrm>
            <a:off x="730605" y="1786557"/>
            <a:ext cx="2952328" cy="19442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831998" y="1903091"/>
            <a:ext cx="25922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dirty="0">
                <a:solidFill>
                  <a:srgbClr val="339E35"/>
                </a:solidFill>
                <a:latin typeface="Arial Narrow" panose="020B0606020202030204" pitchFamily="34" charset="0"/>
              </a:rPr>
              <a:t>Identificiranje in aktiviranje vsega razpoložljivega delovnega potenciala za pokrivanje kadrovskih potreb</a:t>
            </a:r>
          </a:p>
        </p:txBody>
      </p:sp>
      <p:sp>
        <p:nvSpPr>
          <p:cNvPr id="7" name="Zaobljeni pravokotnik 6"/>
          <p:cNvSpPr/>
          <p:nvPr/>
        </p:nvSpPr>
        <p:spPr>
          <a:xfrm>
            <a:off x="4427984" y="1798950"/>
            <a:ext cx="2952328" cy="19442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801616" y="4232101"/>
            <a:ext cx="2952328" cy="19442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Zaobljeni pravokotnik 8"/>
          <p:cNvSpPr/>
          <p:nvPr/>
        </p:nvSpPr>
        <p:spPr>
          <a:xfrm>
            <a:off x="4427984" y="4115567"/>
            <a:ext cx="2952328" cy="20607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83" y="3218274"/>
            <a:ext cx="1160702" cy="138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avokotnik 11"/>
          <p:cNvSpPr/>
          <p:nvPr/>
        </p:nvSpPr>
        <p:spPr>
          <a:xfrm>
            <a:off x="4606170" y="2204864"/>
            <a:ext cx="2527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dirty="0">
                <a:solidFill>
                  <a:srgbClr val="339E35"/>
                </a:solidFill>
                <a:latin typeface="Arial Narrow" panose="020B0606020202030204" pitchFamily="34" charset="0"/>
              </a:rPr>
              <a:t>Modernizacija, digitalizacija in zeleni prehod 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958117" y="4423826"/>
            <a:ext cx="26393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dirty="0">
                <a:solidFill>
                  <a:srgbClr val="339E35"/>
                </a:solidFill>
                <a:latin typeface="Arial Narrow" panose="020B0606020202030204" pitchFamily="34" charset="0"/>
              </a:rPr>
              <a:t>Krepitev partnerstva in sodelovanje z vsemi deležniki na trgu dela v nacionalnem in mednarodnem okolju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4729617" y="4599884"/>
            <a:ext cx="23114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dirty="0">
                <a:solidFill>
                  <a:srgbClr val="339E35"/>
                </a:solidFill>
                <a:latin typeface="Arial Narrow" panose="020B0606020202030204" pitchFamily="34" charset="0"/>
              </a:rPr>
              <a:t>Ugleden, prepoznaven in zaupanja vreden Zavod</a:t>
            </a: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8550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1"/>
            <a:ext cx="8467725" cy="591468"/>
          </a:xfrm>
        </p:spPr>
        <p:txBody>
          <a:bodyPr/>
          <a:lstStyle/>
          <a:p>
            <a:r>
              <a:rPr lang="sl-SI" sz="2400" dirty="0">
                <a:solidFill>
                  <a:srgbClr val="339E35"/>
                </a:solidFill>
              </a:rPr>
              <a:t>Cilji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44500" y="1268760"/>
            <a:ext cx="7791450" cy="539080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/>
              <a:t>povečati  delež zaposlitev dolgotrajno brezposelnih oseb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/>
              <a:t>izboljšanje veščin za potrebe delovnih mest – izboljšanje programov APZ in </a:t>
            </a:r>
            <a:r>
              <a:rPr lang="sl-SI" dirty="0" err="1"/>
              <a:t>mikrodokazila</a:t>
            </a:r>
            <a:r>
              <a:rPr lang="sl-SI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/>
              <a:t>boljše napovedovanje trendov na trgu dela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/>
              <a:t>krepitev kariernega svetovanja in kariernih središč za šolajočo mladino in odrasle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/>
              <a:t>regulirano zaposlovanje tujcev - dogodki v tujini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/>
              <a:t>krepitev strateških partnerstev - sveti partnerjev</a:t>
            </a: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48566DE-3A24-41A2-A51C-E56902355A4C}" type="datetime1">
              <a:rPr lang="sl-SI" smtClean="0"/>
              <a:t>16. 10. 2024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580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6EABE5-1A98-42B5-BD9D-F9FE0293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591467"/>
          </a:xfrm>
        </p:spPr>
        <p:txBody>
          <a:bodyPr/>
          <a:lstStyle/>
          <a:p>
            <a:r>
              <a:rPr lang="sl-SI" sz="2000" dirty="0">
                <a:solidFill>
                  <a:srgbClr val="00B050"/>
                </a:solidFill>
              </a:rPr>
              <a:t>Aktivna politika zaposlovanja - Ukrep 1: Usposabljanje in izobraževanje </a:t>
            </a:r>
            <a:r>
              <a:rPr lang="sl-SI" sz="2000" u="sng" dirty="0">
                <a:solidFill>
                  <a:srgbClr val="00B050"/>
                </a:solidFill>
              </a:rPr>
              <a:t>brez</a:t>
            </a:r>
            <a:r>
              <a:rPr lang="sl-SI" sz="2000" dirty="0">
                <a:solidFill>
                  <a:srgbClr val="00B050"/>
                </a:solidFill>
              </a:rPr>
              <a:t> usposabljanja in delovnega preizkusa pri delo delodajalcu </a:t>
            </a:r>
          </a:p>
        </p:txBody>
      </p:sp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F7434926-00E6-4433-89F5-95D6DD8413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275072"/>
              </p:ext>
            </p:extLst>
          </p:nvPr>
        </p:nvGraphicFramePr>
        <p:xfrm>
          <a:off x="395535" y="1484780"/>
          <a:ext cx="8064898" cy="4891473"/>
        </p:xfrm>
        <a:graphic>
          <a:graphicData uri="http://schemas.openxmlformats.org/drawingml/2006/table">
            <a:tbl>
              <a:tblPr/>
              <a:tblGrid>
                <a:gridCol w="3960441">
                  <a:extLst>
                    <a:ext uri="{9D8B030D-6E8A-4147-A177-3AD203B41FA5}">
                      <a16:colId xmlns:a16="http://schemas.microsoft.com/office/drawing/2014/main" val="2178857986"/>
                    </a:ext>
                  </a:extLst>
                </a:gridCol>
                <a:gridCol w="682295">
                  <a:extLst>
                    <a:ext uri="{9D8B030D-6E8A-4147-A177-3AD203B41FA5}">
                      <a16:colId xmlns:a16="http://schemas.microsoft.com/office/drawing/2014/main" val="1420460358"/>
                    </a:ext>
                  </a:extLst>
                </a:gridCol>
                <a:gridCol w="547546">
                  <a:extLst>
                    <a:ext uri="{9D8B030D-6E8A-4147-A177-3AD203B41FA5}">
                      <a16:colId xmlns:a16="http://schemas.microsoft.com/office/drawing/2014/main" val="4114501583"/>
                    </a:ext>
                  </a:extLst>
                </a:gridCol>
                <a:gridCol w="547546">
                  <a:extLst>
                    <a:ext uri="{9D8B030D-6E8A-4147-A177-3AD203B41FA5}">
                      <a16:colId xmlns:a16="http://schemas.microsoft.com/office/drawing/2014/main" val="675037686"/>
                    </a:ext>
                  </a:extLst>
                </a:gridCol>
                <a:gridCol w="526869">
                  <a:extLst>
                    <a:ext uri="{9D8B030D-6E8A-4147-A177-3AD203B41FA5}">
                      <a16:colId xmlns:a16="http://schemas.microsoft.com/office/drawing/2014/main" val="2846467979"/>
                    </a:ext>
                  </a:extLst>
                </a:gridCol>
                <a:gridCol w="568223">
                  <a:extLst>
                    <a:ext uri="{9D8B030D-6E8A-4147-A177-3AD203B41FA5}">
                      <a16:colId xmlns:a16="http://schemas.microsoft.com/office/drawing/2014/main" val="3937763154"/>
                    </a:ext>
                  </a:extLst>
                </a:gridCol>
                <a:gridCol w="547546">
                  <a:extLst>
                    <a:ext uri="{9D8B030D-6E8A-4147-A177-3AD203B41FA5}">
                      <a16:colId xmlns:a16="http://schemas.microsoft.com/office/drawing/2014/main" val="3514783248"/>
                    </a:ext>
                  </a:extLst>
                </a:gridCol>
                <a:gridCol w="684432">
                  <a:extLst>
                    <a:ext uri="{9D8B030D-6E8A-4147-A177-3AD203B41FA5}">
                      <a16:colId xmlns:a16="http://schemas.microsoft.com/office/drawing/2014/main" val="1914858722"/>
                    </a:ext>
                  </a:extLst>
                </a:gridCol>
              </a:tblGrid>
              <a:tr h="156980">
                <a:tc>
                  <a:txBody>
                    <a:bodyPr/>
                    <a:lstStyle/>
                    <a:p>
                      <a:pPr algn="l" fontAlgn="b"/>
                      <a:endParaRPr lang="sl-SI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5" marR="8265" marT="82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5" marR="8265" marT="82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5" marR="8265" marT="82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5" marR="8265" marT="82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5" marR="8265" marT="82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5" marR="8265" marT="82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5" marR="8265" marT="82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5" marR="8265" marT="82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2825"/>
                  </a:ext>
                </a:extLst>
              </a:tr>
              <a:tr h="403743">
                <a:tc>
                  <a:txBody>
                    <a:bodyPr/>
                    <a:lstStyle/>
                    <a:p>
                      <a:pPr algn="l" fontAlgn="ctr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Obdobje 2019-9/2024</a:t>
                      </a:r>
                    </a:p>
                  </a:txBody>
                  <a:tcPr marL="8265" marR="8265" marT="82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8265" marR="8265" marT="8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8265" marR="8265" marT="8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8265" marR="8265" marT="8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8265" marR="8265" marT="8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8265" marR="8265" marT="8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I-IX 2024</a:t>
                      </a:r>
                    </a:p>
                  </a:txBody>
                  <a:tcPr marL="8265" marR="8265" marT="8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Skupaj</a:t>
                      </a:r>
                    </a:p>
                  </a:txBody>
                  <a:tcPr marL="8265" marR="8265" marT="82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493064"/>
                  </a:ext>
                </a:extLst>
              </a:tr>
              <a:tr h="234911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Programi neformalnega izobraževanja</a:t>
                      </a:r>
                    </a:p>
                  </a:txBody>
                  <a:tcPr marL="99184" marR="8265" marT="8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8.233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6.120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8.111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8.382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4.436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4.454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39.736</a:t>
                      </a:r>
                    </a:p>
                  </a:txBody>
                  <a:tcPr marL="8265" marR="8265" marT="8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375537"/>
                  </a:ext>
                </a:extLst>
              </a:tr>
              <a:tr h="403743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1.1.1.1. Programi neformalnega izobraževanja in usposabljanja</a:t>
                      </a:r>
                    </a:p>
                  </a:txBody>
                  <a:tcPr marL="297552" marR="8265" marT="8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2.198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1.097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1.932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1.377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6.604</a:t>
                      </a:r>
                    </a:p>
                  </a:txBody>
                  <a:tcPr marL="8265" marR="8265" marT="8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532808"/>
                  </a:ext>
                </a:extLst>
              </a:tr>
              <a:tr h="443310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1.1.1.3. Programi neformalnega izobraževanja in usposabljanja  za mlade</a:t>
                      </a:r>
                    </a:p>
                  </a:txBody>
                  <a:tcPr marL="297552" marR="8265" marT="8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1.249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899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1.206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791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4.145</a:t>
                      </a:r>
                    </a:p>
                  </a:txBody>
                  <a:tcPr marL="8265" marR="8265" marT="8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8253"/>
                  </a:ext>
                </a:extLst>
              </a:tr>
              <a:tr h="443310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1.1.1.4. Lokalni programi neformalnega izobraževanja in usposabljanja</a:t>
                      </a:r>
                    </a:p>
                  </a:txBody>
                  <a:tcPr marL="297552" marR="8265" marT="8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2.152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2.774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4.076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5.350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3.793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2.986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21.131</a:t>
                      </a:r>
                    </a:p>
                  </a:txBody>
                  <a:tcPr marL="8265" marR="8265" marT="8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643273"/>
                  </a:ext>
                </a:extLst>
              </a:tr>
              <a:tr h="403743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1.1.1.1. Neformalno izobraževanje in usposabljanje (NIU+)</a:t>
                      </a:r>
                    </a:p>
                  </a:txBody>
                  <a:tcPr marL="297552" marR="8265" marT="8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1.079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1.079</a:t>
                      </a:r>
                    </a:p>
                  </a:txBody>
                  <a:tcPr marL="8265" marR="8265" marT="8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13813"/>
                  </a:ext>
                </a:extLst>
              </a:tr>
              <a:tr h="403743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1.1.2.2. Vključitev oseb v podporne in razvojne programe</a:t>
                      </a:r>
                    </a:p>
                  </a:txBody>
                  <a:tcPr marL="297552" marR="8265" marT="8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1.798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857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587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3.628</a:t>
                      </a:r>
                    </a:p>
                  </a:txBody>
                  <a:tcPr marL="8265" marR="8265" marT="8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961070"/>
                  </a:ext>
                </a:extLst>
              </a:tr>
              <a:tr h="40374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1.1.2.5. Praktični programi za spodbujanje zaposlovanja (MIC)</a:t>
                      </a:r>
                    </a:p>
                  </a:txBody>
                  <a:tcPr marL="297552" marR="8265" marT="8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8265" marR="8265" marT="8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019652"/>
                  </a:ext>
                </a:extLst>
              </a:tr>
              <a:tr h="234911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1.1.2.6. Inovativni projekti za zaposlovanje mladih</a:t>
                      </a:r>
                    </a:p>
                  </a:txBody>
                  <a:tcPr marL="297552" marR="8265" marT="8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</a:t>
                      </a:r>
                    </a:p>
                  </a:txBody>
                  <a:tcPr marL="8265" marR="8265" marT="8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785340"/>
                  </a:ext>
                </a:extLst>
              </a:tr>
              <a:tr h="234911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1.1.2.4. PUMo Projektno učenje mlajših odraslih</a:t>
                      </a:r>
                    </a:p>
                  </a:txBody>
                  <a:tcPr marL="297552" marR="8265" marT="8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441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701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1.990</a:t>
                      </a:r>
                    </a:p>
                  </a:txBody>
                  <a:tcPr marL="8265" marR="8265" marT="8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37292"/>
                  </a:ext>
                </a:extLst>
              </a:tr>
              <a:tr h="234911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1.1.2.4. Projektno učenje mlajših odraslih (PUM-O+)</a:t>
                      </a:r>
                    </a:p>
                  </a:txBody>
                  <a:tcPr marL="297552" marR="8265" marT="8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377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679</a:t>
                      </a:r>
                    </a:p>
                  </a:txBody>
                  <a:tcPr marL="8265" marR="8265" marT="8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530695"/>
                  </a:ext>
                </a:extLst>
              </a:tr>
              <a:tr h="234911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Preverjanje in potrjevanje NPK</a:t>
                      </a:r>
                    </a:p>
                  </a:txBody>
                  <a:tcPr marL="99184" marR="8265" marT="8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1.010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721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775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642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391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3.831</a:t>
                      </a:r>
                    </a:p>
                  </a:txBody>
                  <a:tcPr marL="8265" marR="8265" marT="8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772820"/>
                  </a:ext>
                </a:extLst>
              </a:tr>
              <a:tr h="234911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Formalno izobraževanje</a:t>
                      </a:r>
                    </a:p>
                  </a:txBody>
                  <a:tcPr marL="99184" marR="8265" marT="8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381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349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356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443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8265" marR="8265" marT="8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2.055</a:t>
                      </a:r>
                    </a:p>
                  </a:txBody>
                  <a:tcPr marL="8265" marR="8265" marT="8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525116"/>
                  </a:ext>
                </a:extLst>
              </a:tr>
              <a:tr h="419692">
                <a:tc>
                  <a:txBody>
                    <a:bodyPr/>
                    <a:lstStyle/>
                    <a:p>
                      <a:pPr algn="l" fontAlgn="ctr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Skupaj</a:t>
                      </a:r>
                    </a:p>
                  </a:txBody>
                  <a:tcPr marL="8265" marR="8265" marT="82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9.624</a:t>
                      </a:r>
                    </a:p>
                  </a:txBody>
                  <a:tcPr marL="8265" marR="8265" marT="8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7.190</a:t>
                      </a:r>
                    </a:p>
                  </a:txBody>
                  <a:tcPr marL="8265" marR="8265" marT="8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9.242</a:t>
                      </a:r>
                    </a:p>
                  </a:txBody>
                  <a:tcPr marL="8265" marR="8265" marT="8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9.467</a:t>
                      </a:r>
                    </a:p>
                  </a:txBody>
                  <a:tcPr marL="8265" marR="8265" marT="8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5.091</a:t>
                      </a:r>
                    </a:p>
                  </a:txBody>
                  <a:tcPr marL="8265" marR="8265" marT="8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5.008</a:t>
                      </a:r>
                    </a:p>
                  </a:txBody>
                  <a:tcPr marL="8265" marR="8265" marT="8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45.622</a:t>
                      </a:r>
                    </a:p>
                  </a:txBody>
                  <a:tcPr marL="8265" marR="8265" marT="82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340043"/>
                  </a:ext>
                </a:extLst>
              </a:tr>
            </a:tbl>
          </a:graphicData>
        </a:graphic>
      </p:graphicFrame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EC9F577-9A91-4917-B499-0E44549C96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A664E2-A79D-41B7-AD58-235B7CE203E2}" type="datetime1">
              <a:rPr lang="sl-SI" smtClean="0"/>
              <a:t>16. 10. 2024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7685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684783"/>
            <a:ext cx="8467725" cy="447452"/>
          </a:xfrm>
        </p:spPr>
        <p:txBody>
          <a:bodyPr/>
          <a:lstStyle/>
          <a:p>
            <a:r>
              <a:rPr lang="sl-SI" sz="2400" dirty="0">
                <a:solidFill>
                  <a:schemeClr val="bg2"/>
                </a:solidFill>
              </a:rPr>
              <a:t>Uvajanje kompetenc v APZ in </a:t>
            </a:r>
            <a:r>
              <a:rPr lang="sl-SI" sz="2400" dirty="0" err="1">
                <a:solidFill>
                  <a:schemeClr val="bg2"/>
                </a:solidFill>
              </a:rPr>
              <a:t>mikrodokazila</a:t>
            </a:r>
            <a:br>
              <a:rPr lang="sl-SI" sz="4000" dirty="0">
                <a:solidFill>
                  <a:schemeClr val="bg2"/>
                </a:solidFill>
              </a:rPr>
            </a:b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44500" y="1628800"/>
            <a:ext cx="7791450" cy="503076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sl-SI" sz="2000" dirty="0">
                <a:solidFill>
                  <a:srgbClr val="339E35"/>
                </a:solidFill>
              </a:rPr>
              <a:t>Cilj: uporaba pridobljenih kompetenc v programih usposabljanja (NIU) v profilu  brezposelne osebe (ESCO klasifikacija)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000" dirty="0">
                <a:solidFill>
                  <a:srgbClr val="339E35"/>
                </a:solidFill>
              </a:rPr>
              <a:t>Sodelovanja:  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l-SI" sz="2000" dirty="0">
                <a:solidFill>
                  <a:schemeClr val="bg2"/>
                </a:solidFill>
              </a:rPr>
              <a:t>z Univerzo v LJ (projekt Ultra) smo pripravili program usposabljanja, tako da bo lahko </a:t>
            </a:r>
            <a:r>
              <a:rPr lang="sl-SI" sz="2000" dirty="0" err="1">
                <a:solidFill>
                  <a:schemeClr val="bg2"/>
                </a:solidFill>
              </a:rPr>
              <a:t>mikrodokazilo</a:t>
            </a:r>
            <a:r>
              <a:rPr lang="sl-SI" sz="2000" dirty="0">
                <a:solidFill>
                  <a:schemeClr val="bg2"/>
                </a:solidFill>
              </a:rPr>
              <a:t>, ko bo sistem v državi vzpostavljen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l-SI" sz="2000" dirty="0">
                <a:solidFill>
                  <a:schemeClr val="bg2"/>
                </a:solidFill>
              </a:rPr>
              <a:t>z MJU (projekt Stičišče za oblikovanje politik) pri opredelitvi nalog različnih deležnikov za vzpostavitev sistema </a:t>
            </a:r>
            <a:r>
              <a:rPr lang="sl-SI" sz="2000" dirty="0" err="1">
                <a:solidFill>
                  <a:schemeClr val="bg2"/>
                </a:solidFill>
              </a:rPr>
              <a:t>mikrodokazil</a:t>
            </a:r>
            <a:r>
              <a:rPr lang="sl-SI" sz="2000" dirty="0">
                <a:solidFill>
                  <a:schemeClr val="bg2"/>
                </a:solidFill>
              </a:rPr>
              <a:t> 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l-SI" sz="2000" dirty="0">
                <a:solidFill>
                  <a:schemeClr val="bg2"/>
                </a:solidFill>
              </a:rPr>
              <a:t>v medresorski delovni skupini za umestitev </a:t>
            </a:r>
            <a:r>
              <a:rPr lang="sl-SI" sz="2000" dirty="0" err="1">
                <a:solidFill>
                  <a:schemeClr val="bg2"/>
                </a:solidFill>
              </a:rPr>
              <a:t>mikrodokazil</a:t>
            </a:r>
            <a:r>
              <a:rPr lang="sl-SI" sz="2000" dirty="0">
                <a:solidFill>
                  <a:schemeClr val="bg2"/>
                </a:solidFill>
              </a:rPr>
              <a:t> v slovensko ogrodje kvalifikacij (SOK)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l-SI" sz="2000" dirty="0">
                <a:solidFill>
                  <a:schemeClr val="bg2"/>
                </a:solidFill>
              </a:rPr>
              <a:t>aprila 2024 smo organizirali konferenco „Kompetence za trg dela in </a:t>
            </a:r>
            <a:r>
              <a:rPr lang="sl-SI" sz="2000" dirty="0" err="1">
                <a:solidFill>
                  <a:schemeClr val="bg2"/>
                </a:solidFill>
              </a:rPr>
              <a:t>mikrodokazila</a:t>
            </a:r>
            <a:r>
              <a:rPr lang="sl-SI" sz="2000" dirty="0">
                <a:solidFill>
                  <a:schemeClr val="bg2"/>
                </a:solidFill>
              </a:rPr>
              <a:t>“ z vsemi relevantnimi deležniki kot so Univerza v LJ in MB, MDDSZ, CPI, GZS, OZS, delodajalci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314D0E5-0E64-4AAD-9849-F1158ACAFC7B}" type="datetime1">
              <a:rPr lang="sl-SI" smtClean="0"/>
              <a:t>16. 10. 2024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1574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467725" cy="652463"/>
          </a:xfrm>
        </p:spPr>
        <p:txBody>
          <a:bodyPr/>
          <a:lstStyle/>
          <a:p>
            <a:r>
              <a:rPr lang="sl-SI" sz="2800" dirty="0">
                <a:solidFill>
                  <a:schemeClr val="bg2"/>
                </a:solidFill>
              </a:rPr>
              <a:t>Platforma trga dela – MDDSZ </a:t>
            </a:r>
          </a:p>
        </p:txBody>
      </p:sp>
      <p:sp>
        <p:nvSpPr>
          <p:cNvPr id="3" name="Označba mesta za besedilo 2"/>
          <p:cNvSpPr txBox="1">
            <a:spLocks/>
          </p:cNvSpPr>
          <p:nvPr/>
        </p:nvSpPr>
        <p:spPr bwMode="auto">
          <a:xfrm>
            <a:off x="444500" y="1401767"/>
            <a:ext cx="7632848" cy="523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100">
                <a:solidFill>
                  <a:srgbClr val="79777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797777"/>
                </a:solidFill>
                <a:latin typeface="Arial" panose="020B0604020202020204" pitchFamily="34" charset="0"/>
              </a:defRPr>
            </a:lvl3pPr>
            <a:lvl4pPr marL="809625" indent="-38100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panose="020B0604020202020204" pitchFamily="34" charset="0"/>
              </a:defRPr>
            </a:lvl4pPr>
            <a:lvl5pPr marL="1076325" indent="-38100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panose="020B0604020202020204" pitchFamily="34" charset="0"/>
              </a:defRPr>
            </a:lvl5pPr>
            <a:lvl6pPr marL="153352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panose="020B0604020202020204" pitchFamily="34" charset="0"/>
              </a:defRPr>
            </a:lvl6pPr>
            <a:lvl7pPr marL="199072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panose="020B0604020202020204" pitchFamily="34" charset="0"/>
              </a:defRPr>
            </a:lvl7pPr>
            <a:lvl8pPr marL="244792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panose="020B0604020202020204" pitchFamily="34" charset="0"/>
              </a:defRPr>
            </a:lvl8pPr>
            <a:lvl9pPr marL="290512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altLang="sl-SI" sz="1600" dirty="0">
                <a:solidFill>
                  <a:srgbClr val="339E35"/>
                </a:solidFill>
                <a:latin typeface="+mn-lt"/>
              </a:rPr>
              <a:t>Načrtovana v</a:t>
            </a:r>
            <a:r>
              <a:rPr lang="sl-SI" sz="1600" dirty="0">
                <a:solidFill>
                  <a:srgbClr val="339E35"/>
                </a:solidFill>
                <a:latin typeface="+mn-lt"/>
              </a:rPr>
              <a:t>zpostavitev </a:t>
            </a:r>
            <a:r>
              <a:rPr lang="sl-SI" sz="1600" b="1" dirty="0">
                <a:solidFill>
                  <a:srgbClr val="339E35"/>
                </a:solidFill>
                <a:latin typeface="+mn-lt"/>
              </a:rPr>
              <a:t>orodja, podprtega s sodobno tehnologijo in metodologijo</a:t>
            </a:r>
            <a:r>
              <a:rPr lang="sl-SI" sz="1600" dirty="0">
                <a:solidFill>
                  <a:srgbClr val="339E35"/>
                </a:solidFill>
                <a:latin typeface="+mn-lt"/>
              </a:rPr>
              <a:t>, ki bo omogočalo: </a:t>
            </a:r>
          </a:p>
          <a:p>
            <a:pPr marL="1085850" lvl="1" indent="-34290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l-SI" sz="1400" dirty="0">
                <a:solidFill>
                  <a:schemeClr val="tx1"/>
                </a:solidFill>
                <a:latin typeface="+mn-lt"/>
              </a:rPr>
              <a:t>oblikovanje kratkoročnih, srednjeročnih in dolgoročnih napovedi potreb trga dela po poklicih in kompetencah, </a:t>
            </a:r>
          </a:p>
          <a:p>
            <a:pPr marL="1085850" lvl="1" indent="-34290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l-SI" sz="1400" dirty="0">
                <a:solidFill>
                  <a:schemeClr val="tx1"/>
                </a:solidFill>
                <a:latin typeface="+mn-lt"/>
              </a:rPr>
              <a:t>prikaz podatkov iz napovedi in iz realnega časa, </a:t>
            </a:r>
          </a:p>
          <a:p>
            <a:pPr marL="1085850" lvl="1" indent="-34290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l-SI" sz="1400" dirty="0">
                <a:solidFill>
                  <a:schemeClr val="tx1"/>
                </a:solidFill>
                <a:latin typeface="+mn-lt"/>
              </a:rPr>
              <a:t>ugotavljanje vrzeli v poklicih in kompetencah glede na napovedi in neskladja v realnem času ter </a:t>
            </a:r>
          </a:p>
          <a:p>
            <a:pPr marL="1085850" lvl="1" indent="-34290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l-SI" sz="1400" dirty="0">
                <a:solidFill>
                  <a:schemeClr val="tx1"/>
                </a:solidFill>
                <a:latin typeface="+mn-lt"/>
              </a:rPr>
              <a:t>predloge umestitve relevantnih kompetenc.</a:t>
            </a:r>
            <a:endParaRPr lang="sl-SI" altLang="sl-SI" sz="1400" dirty="0">
              <a:solidFill>
                <a:schemeClr val="tx1"/>
              </a:solidFill>
              <a:latin typeface="+mn-lt"/>
            </a:endParaRPr>
          </a:p>
          <a:p>
            <a:pPr algn="just">
              <a:buNone/>
            </a:pPr>
            <a:endParaRPr lang="sl-SI" altLang="sl-SI" sz="1800" dirty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altLang="sl-SI" sz="1600" dirty="0">
                <a:solidFill>
                  <a:schemeClr val="tx1"/>
                </a:solidFill>
                <a:latin typeface="+mn-lt"/>
              </a:rPr>
              <a:t>V teku je </a:t>
            </a:r>
            <a:r>
              <a:rPr lang="sl-SI" altLang="sl-SI" sz="1600" b="1" dirty="0">
                <a:solidFill>
                  <a:schemeClr val="tx1"/>
                </a:solidFill>
                <a:latin typeface="+mn-lt"/>
              </a:rPr>
              <a:t>razpis za vzpostavitev, razvoj in vzdrževanje spletne platforme.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altLang="sl-SI" sz="1600" dirty="0">
                <a:solidFill>
                  <a:srgbClr val="339E35"/>
                </a:solidFill>
                <a:latin typeface="+mn-lt"/>
              </a:rPr>
              <a:t>V pripravi je </a:t>
            </a:r>
            <a:r>
              <a:rPr lang="sl-SI" altLang="sl-SI" sz="1600" b="1" dirty="0">
                <a:solidFill>
                  <a:srgbClr val="339E35"/>
                </a:solidFill>
                <a:latin typeface="+mn-lt"/>
              </a:rPr>
              <a:t>izris uporabniške izkušnje </a:t>
            </a:r>
            <a:r>
              <a:rPr lang="sl-SI" altLang="sl-SI" sz="1600" dirty="0">
                <a:solidFill>
                  <a:srgbClr val="339E35"/>
                </a:solidFill>
                <a:latin typeface="+mn-lt"/>
              </a:rPr>
              <a:t>za namen priprave rešitev, ki bodo zagotovile optimalne poti različnih ciljnih skupin skozi spletno platformo.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altLang="sl-SI" sz="1600" dirty="0">
                <a:solidFill>
                  <a:schemeClr val="tx1"/>
                </a:solidFill>
                <a:latin typeface="+mn-lt"/>
              </a:rPr>
              <a:t>V pripravi je razpis za </a:t>
            </a:r>
            <a:r>
              <a:rPr lang="sl-SI" altLang="sl-SI" sz="1600" b="1" dirty="0">
                <a:solidFill>
                  <a:schemeClr val="tx1"/>
                </a:solidFill>
                <a:latin typeface="+mn-lt"/>
              </a:rPr>
              <a:t>razvoj naprednih algoritmov </a:t>
            </a:r>
            <a:r>
              <a:rPr lang="sl-SI" altLang="sl-SI" sz="1600" dirty="0">
                <a:solidFill>
                  <a:schemeClr val="tx1"/>
                </a:solidFill>
                <a:latin typeface="+mn-lt"/>
              </a:rPr>
              <a:t>za pomoč odločanju na trgu dela, ki bodo vključeni na Platformo trga dela.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altLang="sl-SI" sz="1600" dirty="0">
                <a:solidFill>
                  <a:srgbClr val="339E35"/>
                </a:solidFill>
                <a:latin typeface="+mn-lt"/>
              </a:rPr>
              <a:t>Poteka vzpostavljanje podatkovne baze s podatki o povpraševanju in ponudbi na trgu danes in prihodnosti</a:t>
            </a:r>
            <a:r>
              <a:rPr lang="sl-SI" altLang="sl-SI" sz="1800" dirty="0">
                <a:solidFill>
                  <a:srgbClr val="339E35"/>
                </a:solidFill>
                <a:latin typeface="+mn-lt"/>
              </a:rPr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sl-SI" altLang="sl-SI" sz="18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sl-SI" altLang="sl-SI" sz="18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algn="just">
              <a:buNone/>
            </a:pPr>
            <a:endParaRPr lang="sl-SI" altLang="sl-SI" sz="18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algn="just">
              <a:buNone/>
            </a:pPr>
            <a:endParaRPr lang="sl-SI" altLang="sl-SI" sz="18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8B4CBDE-B937-48C1-89C8-7E3C866C76CC}" type="datetime1">
              <a:rPr lang="sl-SI" smtClean="0"/>
              <a:t>16. 10. 2024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5797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467725" cy="652463"/>
          </a:xfrm>
        </p:spPr>
        <p:txBody>
          <a:bodyPr/>
          <a:lstStyle/>
          <a:p>
            <a:r>
              <a:rPr lang="sl-SI" sz="2800" dirty="0">
                <a:solidFill>
                  <a:srgbClr val="00B050"/>
                </a:solidFill>
              </a:rPr>
              <a:t>Razvoj in vzpostavitev novega storitvenega modela ZRSZ s krepitvijo digitalnega poslovanja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9A1B1F3-50CD-4062-AF40-5DA03F52235F}"/>
              </a:ext>
            </a:extLst>
          </p:cNvPr>
          <p:cNvSpPr txBox="1">
            <a:spLocks/>
          </p:cNvSpPr>
          <p:nvPr/>
        </p:nvSpPr>
        <p:spPr>
          <a:xfrm>
            <a:off x="395536" y="1844824"/>
            <a:ext cx="8424936" cy="4608512"/>
          </a:xfrm>
          <a:prstGeom prst="rect">
            <a:avLst/>
          </a:prstGeom>
        </p:spPr>
        <p:txBody>
          <a:bodyPr/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0"/>
              </a:spcAft>
              <a:buAutoNum type="arabicPeriod"/>
              <a:defRPr sz="2700">
                <a:solidFill>
                  <a:srgbClr val="797777"/>
                </a:solidFill>
                <a:latin typeface="+mn-lt"/>
                <a:ea typeface="+mn-ea"/>
                <a:cs typeface="+mn-cs"/>
              </a:defRPr>
            </a:lvl1pPr>
            <a:lvl2pPr marL="358775" indent="98425" algn="l" rtl="0" eaLnBrk="1" fontAlgn="base" hangingPunct="1">
              <a:spcBef>
                <a:spcPct val="20000"/>
              </a:spcBef>
              <a:spcAft>
                <a:spcPct val="0"/>
              </a:spcAft>
              <a:defRPr sz="2100">
                <a:solidFill>
                  <a:srgbClr val="797777"/>
                </a:solidFill>
                <a:latin typeface="+mn-lt"/>
              </a:defRPr>
            </a:lvl2pPr>
            <a:lvl3pPr marL="360363" indent="554038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797777"/>
                </a:solidFill>
                <a:latin typeface="+mn-lt"/>
              </a:defRPr>
            </a:lvl3pPr>
            <a:lvl4pPr marL="2897188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97777"/>
                </a:solidFill>
                <a:latin typeface="+mn-lt"/>
              </a:defRPr>
            </a:lvl4pPr>
            <a:lvl5pPr marL="34575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+mn-lt"/>
              </a:defRPr>
            </a:lvl5pPr>
            <a:lvl6pPr marL="39147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+mn-lt"/>
              </a:defRPr>
            </a:lvl6pPr>
            <a:lvl7pPr marL="43719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+mn-lt"/>
              </a:defRPr>
            </a:lvl7pPr>
            <a:lvl8pPr marL="48291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+mn-lt"/>
              </a:defRPr>
            </a:lvl8pPr>
            <a:lvl9pPr marL="52863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sl-SI" sz="1800" kern="0" dirty="0">
                <a:solidFill>
                  <a:srgbClr val="49904D"/>
                </a:solidFill>
              </a:rPr>
              <a:t>Namen  in cilji projekta:</a:t>
            </a:r>
          </a:p>
          <a:p>
            <a:pPr marL="171450" indent="-1714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600" kern="0" dirty="0">
                <a:solidFill>
                  <a:schemeClr val="bg2"/>
                </a:solidFill>
              </a:rPr>
              <a:t>z novim storitvenim modelom in novo zaposlitveno platformo zagotavljati povezovanje med ponudbo in povpraševanjem, ki bo prispevalo k hitrejši aktivaciji razpoložljivega delovnega potenciala (brezposelni, zaposleni iskalci nove zaposlitve), k večji vključenosti mladih na trg dela, k hitrejšim kariernim prehodom ter hitrejšemu pokrivanju potreb delodajalcev po delavcih.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600" kern="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 novimi e-storitvami bo vzpostavljena digitalna pot osnovnega kariernega svetovanja in posredovanja zaposlitve.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600" kern="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Razvili bomo statistično profiliranje in ga ustrezno umestili v izvajanje storitev.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600" kern="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Prenovili bomo osebno poslovanje in vzpostavili ustrezno podporo uporabnikom pri izvajanju storitev.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200" b="1" kern="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500" b="1" kern="0" dirty="0"/>
          </a:p>
          <a:p>
            <a:pPr marL="0" indent="0">
              <a:buFontTx/>
              <a:buNone/>
            </a:pPr>
            <a:endParaRPr lang="sl-SI" sz="1500" kern="0" dirty="0"/>
          </a:p>
          <a:p>
            <a:endParaRPr lang="sl-SI" kern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44DE6F-E12E-40F1-9305-4444B2E2B572}" type="datetime1">
              <a:rPr lang="sl-SI" smtClean="0"/>
              <a:t>16. 10. 2024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4413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3595" y="764704"/>
            <a:ext cx="8467725" cy="652463"/>
          </a:xfrm>
        </p:spPr>
        <p:txBody>
          <a:bodyPr/>
          <a:lstStyle/>
          <a:p>
            <a:r>
              <a:rPr lang="sl-SI" sz="2000" dirty="0">
                <a:solidFill>
                  <a:srgbClr val="00B050"/>
                </a:solidFill>
              </a:rPr>
              <a:t>Krepitev sodelovanja uradov za delo, centrov za socialno delo in drugih deležnikov pri integraciji dolgotrajno brezposelnih oseb na trg dela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8366" y="1417167"/>
            <a:ext cx="7791450" cy="51081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sz="1800" dirty="0"/>
              <a:t>zagotavljanje </a:t>
            </a:r>
            <a:r>
              <a:rPr lang="sl-SI" sz="1800" b="1" dirty="0"/>
              <a:t>integriranih </a:t>
            </a:r>
            <a:r>
              <a:rPr lang="sl-SI" sz="1800" dirty="0"/>
              <a:t>storitev  uradov za delo in centrov  za socialno delo pri razreševanju osebnih okoliščin in kompleksnih ovir, ki osebe ovirajo pri njihovi socialnem  in delovnem vključevanju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/>
              <a:t>priprava predlogov </a:t>
            </a:r>
            <a:r>
              <a:rPr lang="sl-SI" sz="1800" b="1" dirty="0"/>
              <a:t>sistemskih in pravnih podlag </a:t>
            </a:r>
            <a:r>
              <a:rPr lang="sl-SI" sz="1800" dirty="0"/>
              <a:t>ter </a:t>
            </a:r>
            <a:r>
              <a:rPr lang="sl-SI" sz="1800" b="1" dirty="0"/>
              <a:t>protokolov</a:t>
            </a:r>
            <a:r>
              <a:rPr lang="sl-SI" sz="1800" dirty="0"/>
              <a:t> za timske obravnave, vključevanje v socialno aktivacijo, skupno načrtovanje in spremljanje aktivnosti oseb za njihovo socialno in delovno vključevanje  glede na predhodno prepoznane potrebe osebe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/>
              <a:t>ciljna skupina so dolgotrajno brezposelne osebe s kompleksnimi ovirami, posebej še osebe s težavami v duševnem zdravju, osebe z zdravstvenimi težavami, ki ne pomenijo invalidnosti, dolgotrajni brezposelni prejemniki DSP, mladi, mladi Romi in starejši z osebnimi okoliščinami, ki jih ovirajo pri integraciji na trg dela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/>
              <a:t>v teku imenovanje delovne skupine predstavnikov vodij uradov za delo in pomočnikov direktorjev CSD, tehnično in logistično podporo bo delovni skupini zagotavljal projekt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/>
              <a:t>izvedenih bo več posvetov (18) deležnikov s področja socialne, zaposlovanja in zdravstva ter NVO in usposabljanj (10) strokovnih delavcev CSD in UD</a:t>
            </a:r>
          </a:p>
          <a:p>
            <a:pPr marL="0" indent="0">
              <a:buNone/>
            </a:pPr>
            <a:endParaRPr lang="sl-SI" sz="18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Trg dela, strateške usmeritve in projekti ZRSZ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36FCFB4-B82F-4B07-B0CD-18A7B998840F}" type="datetime1">
              <a:rPr lang="sl-SI" smtClean="0"/>
              <a:t>16. 10. 2024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479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1"/>
            <a:ext cx="8467725" cy="591468"/>
          </a:xfrm>
        </p:spPr>
        <p:txBody>
          <a:bodyPr/>
          <a:lstStyle/>
          <a:p>
            <a:r>
              <a:rPr lang="sl-SI" sz="2400" dirty="0">
                <a:solidFill>
                  <a:srgbClr val="00B050"/>
                </a:solidFill>
                <a:latin typeface="+mn-lt"/>
              </a:rPr>
              <a:t>Učne delavnice+</a:t>
            </a:r>
          </a:p>
        </p:txBody>
      </p:sp>
      <p:sp>
        <p:nvSpPr>
          <p:cNvPr id="3" name="Označba mesta vsebine 2"/>
          <p:cNvSpPr txBox="1">
            <a:spLocks/>
          </p:cNvSpPr>
          <p:nvPr/>
        </p:nvSpPr>
        <p:spPr>
          <a:xfrm>
            <a:off x="406734" y="1412776"/>
            <a:ext cx="8484570" cy="5057192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0"/>
              </a:spcAft>
              <a:buAutoNum type="arabicPeriod"/>
              <a:defRPr sz="2700">
                <a:solidFill>
                  <a:srgbClr val="797777"/>
                </a:solidFill>
                <a:latin typeface="+mn-lt"/>
                <a:ea typeface="+mn-ea"/>
                <a:cs typeface="+mn-cs"/>
              </a:defRPr>
            </a:lvl1pPr>
            <a:lvl2pPr marL="358775" indent="98425" algn="l" rtl="0" eaLnBrk="1" fontAlgn="base" hangingPunct="1">
              <a:spcBef>
                <a:spcPct val="20000"/>
              </a:spcBef>
              <a:spcAft>
                <a:spcPct val="0"/>
              </a:spcAft>
              <a:defRPr sz="2100">
                <a:solidFill>
                  <a:srgbClr val="797777"/>
                </a:solidFill>
                <a:latin typeface="+mn-lt"/>
              </a:defRPr>
            </a:lvl2pPr>
            <a:lvl3pPr marL="360363" indent="554038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797777"/>
                </a:solidFill>
                <a:latin typeface="+mn-lt"/>
              </a:defRPr>
            </a:lvl3pPr>
            <a:lvl4pPr marL="2897188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97777"/>
                </a:solidFill>
                <a:latin typeface="+mn-lt"/>
              </a:defRPr>
            </a:lvl4pPr>
            <a:lvl5pPr marL="34575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+mn-lt"/>
              </a:defRPr>
            </a:lvl5pPr>
            <a:lvl6pPr marL="39147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+mn-lt"/>
              </a:defRPr>
            </a:lvl6pPr>
            <a:lvl7pPr marL="43719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+mn-lt"/>
              </a:defRPr>
            </a:lvl7pPr>
            <a:lvl8pPr marL="48291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+mn-lt"/>
              </a:defRPr>
            </a:lvl8pPr>
            <a:lvl9pPr marL="52863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l-SI" sz="1400" dirty="0">
                <a:solidFill>
                  <a:srgbClr val="008000"/>
                </a:solidFill>
              </a:rPr>
              <a:t>Razvojni program APZ za brezposelne, ki potrebujejo poglobljeno obravnavo in prilagojeno vračanje  oz. vstop na trg dela v okolju socialnega podjetništva</a:t>
            </a:r>
          </a:p>
          <a:p>
            <a:pPr marL="0" indent="0">
              <a:buNone/>
            </a:pPr>
            <a:endParaRPr lang="sl-SI" sz="1400" kern="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400" kern="0" dirty="0">
                <a:solidFill>
                  <a:schemeClr val="tx1"/>
                </a:solidFill>
              </a:rPr>
              <a:t>uspešno izveden program za 911 udeležencev v letih 2018-2023 s kar 56 % ohranitvijo zaposlitev še eno leto po zaključku 18-mesečnega programa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400" kern="0" dirty="0">
                <a:solidFill>
                  <a:schemeClr val="tx1"/>
                </a:solidFill>
              </a:rPr>
              <a:t>v obdobju 2024-2029 </a:t>
            </a:r>
            <a:r>
              <a:rPr lang="sl-SI" sz="1400" b="1" kern="0" dirty="0">
                <a:solidFill>
                  <a:schemeClr val="tx1"/>
                </a:solidFill>
              </a:rPr>
              <a:t>plan</a:t>
            </a:r>
            <a:r>
              <a:rPr lang="sl-SI" sz="1400" kern="0" dirty="0">
                <a:solidFill>
                  <a:schemeClr val="tx1"/>
                </a:solidFill>
              </a:rPr>
              <a:t>: </a:t>
            </a:r>
            <a:r>
              <a:rPr lang="sl-SI" sz="1400" b="1" kern="0" dirty="0">
                <a:solidFill>
                  <a:schemeClr val="tx1"/>
                </a:solidFill>
              </a:rPr>
              <a:t>950 vključitev</a:t>
            </a:r>
            <a:r>
              <a:rPr lang="sl-SI" sz="1400" kern="0" dirty="0">
                <a:solidFill>
                  <a:schemeClr val="tx1"/>
                </a:solidFill>
              </a:rPr>
              <a:t>, od tega vsaj 21 % zaposlitev na KRVS in 16 % na KRZS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l-SI" sz="1400" b="1" kern="0" dirty="0">
              <a:solidFill>
                <a:srgbClr val="339E35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400" b="1" kern="0" dirty="0">
                <a:solidFill>
                  <a:srgbClr val="339E35"/>
                </a:solidFill>
              </a:rPr>
              <a:t>2 aktivnosti</a:t>
            </a:r>
            <a:r>
              <a:rPr lang="sl-SI" sz="1400" kern="0" dirty="0">
                <a:solidFill>
                  <a:srgbClr val="339E35"/>
                </a:solidFill>
              </a:rPr>
              <a:t>: </a:t>
            </a:r>
          </a:p>
          <a:p>
            <a:pPr marL="644525" lvl="1" indent="-285750">
              <a:buFont typeface="Courier New" panose="02070309020205020404" pitchFamily="49" charset="0"/>
              <a:buChar char="o"/>
            </a:pPr>
            <a:r>
              <a:rPr lang="sl-SI" sz="1400" kern="0" dirty="0">
                <a:solidFill>
                  <a:schemeClr val="tx1"/>
                </a:solidFill>
              </a:rPr>
              <a:t>IZVAJANJE PRI DELODAJALCIH: 5-mesečno praktično usposabljanje in 10-mesečna subvencionirana zaposlitev (skupaj 15 mes. -krajše)</a:t>
            </a:r>
          </a:p>
          <a:p>
            <a:pPr marL="644525" lvl="1" indent="-285750">
              <a:buFont typeface="Courier New" panose="02070309020205020404" pitchFamily="49" charset="0"/>
              <a:buChar char="o"/>
            </a:pPr>
            <a:r>
              <a:rPr lang="sl-SI" sz="1400" kern="0" dirty="0">
                <a:solidFill>
                  <a:schemeClr val="tx1"/>
                </a:solidFill>
              </a:rPr>
              <a:t>UPRAVLJANJE: </a:t>
            </a:r>
            <a:r>
              <a:rPr lang="sl-SI" sz="1400" kern="0" dirty="0">
                <a:solidFill>
                  <a:srgbClr val="339E3A"/>
                </a:solidFill>
              </a:rPr>
              <a:t>!</a:t>
            </a:r>
            <a:r>
              <a:rPr lang="sl-SI" sz="1400" b="1" i="1" kern="0" dirty="0">
                <a:solidFill>
                  <a:srgbClr val="339E3A"/>
                </a:solidFill>
              </a:rPr>
              <a:t>novost</a:t>
            </a:r>
            <a:r>
              <a:rPr lang="sl-SI" sz="1400" kern="0" dirty="0">
                <a:solidFill>
                  <a:srgbClr val="339E3A"/>
                </a:solidFill>
              </a:rPr>
              <a:t>! </a:t>
            </a:r>
            <a:r>
              <a:rPr lang="sl-SI" sz="1400" b="1" kern="0" dirty="0">
                <a:solidFill>
                  <a:schemeClr val="tx1"/>
                </a:solidFill>
              </a:rPr>
              <a:t>zavodovi trenerji dela </a:t>
            </a:r>
            <a:r>
              <a:rPr lang="sl-SI" sz="1400" kern="0" dirty="0">
                <a:solidFill>
                  <a:schemeClr val="tx1"/>
                </a:solidFill>
              </a:rPr>
              <a:t>(</a:t>
            </a:r>
            <a:r>
              <a:rPr lang="sl-SI" sz="1400" kern="0" dirty="0" err="1">
                <a:solidFill>
                  <a:schemeClr val="tx1"/>
                </a:solidFill>
              </a:rPr>
              <a:t>job</a:t>
            </a:r>
            <a:r>
              <a:rPr lang="sl-SI" sz="1400" kern="0" dirty="0">
                <a:solidFill>
                  <a:schemeClr val="tx1"/>
                </a:solidFill>
              </a:rPr>
              <a:t>-coachi) za redno spremljanje pravilnosti izvajanja programa na terenu pri izvajalcih z informativno, motivacijsko in psihosocialno podporo udeležencem (razvoj in izvajanje storitve trenerstva dela vključuje tudi zastopanje udeležencev in po-storitvene aktivnosti)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400" b="1" kern="0" dirty="0">
                <a:solidFill>
                  <a:srgbClr val="339E35"/>
                </a:solidFill>
              </a:rPr>
              <a:t>Ciljna skupina: </a:t>
            </a:r>
            <a:r>
              <a:rPr lang="sl-SI" sz="1400" kern="0" dirty="0">
                <a:solidFill>
                  <a:schemeClr val="tx1"/>
                </a:solidFill>
              </a:rPr>
              <a:t>2 leti DBO, brez izobrazbe, 55+, mladi, invalidi, Romi, bivši ‘zaporniki‘, ‘odvisniki‘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1C5274-B629-4AF6-B030-FBD8EECE14C0}" type="datetime1">
              <a:rPr lang="sl-SI" smtClean="0"/>
              <a:t>16. 10. 2024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305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67725" cy="652463"/>
          </a:xfrm>
        </p:spPr>
        <p:txBody>
          <a:bodyPr/>
          <a:lstStyle/>
          <a:p>
            <a:r>
              <a:rPr lang="sl-SI" sz="3200" dirty="0">
                <a:solidFill>
                  <a:srgbClr val="00B050"/>
                </a:solidFill>
              </a:rPr>
              <a:t>Krepitev mreže pisarn za delodajalce</a:t>
            </a:r>
          </a:p>
        </p:txBody>
      </p:sp>
      <p:sp>
        <p:nvSpPr>
          <p:cNvPr id="7" name="Označba mesta vsebine 2"/>
          <p:cNvSpPr txBox="1">
            <a:spLocks/>
          </p:cNvSpPr>
          <p:nvPr/>
        </p:nvSpPr>
        <p:spPr>
          <a:xfrm>
            <a:off x="755576" y="1700808"/>
            <a:ext cx="740620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0"/>
              </a:spcAft>
              <a:buAutoNum type="arabicPeriod"/>
              <a:defRPr sz="2700">
                <a:solidFill>
                  <a:srgbClr val="797777"/>
                </a:solidFill>
                <a:latin typeface="+mn-lt"/>
                <a:ea typeface="+mn-ea"/>
                <a:cs typeface="+mn-cs"/>
              </a:defRPr>
            </a:lvl1pPr>
            <a:lvl2pPr marL="358775" indent="98425" algn="l" rtl="0" eaLnBrk="1" fontAlgn="base" hangingPunct="1">
              <a:spcBef>
                <a:spcPct val="20000"/>
              </a:spcBef>
              <a:spcAft>
                <a:spcPct val="0"/>
              </a:spcAft>
              <a:defRPr sz="2100">
                <a:solidFill>
                  <a:srgbClr val="797777"/>
                </a:solidFill>
                <a:latin typeface="+mn-lt"/>
              </a:defRPr>
            </a:lvl2pPr>
            <a:lvl3pPr marL="360363" indent="554038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797777"/>
                </a:solidFill>
                <a:latin typeface="+mn-lt"/>
              </a:defRPr>
            </a:lvl3pPr>
            <a:lvl4pPr marL="2897188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97777"/>
                </a:solidFill>
                <a:latin typeface="+mn-lt"/>
              </a:defRPr>
            </a:lvl4pPr>
            <a:lvl5pPr marL="34575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+mn-lt"/>
              </a:defRPr>
            </a:lvl5pPr>
            <a:lvl6pPr marL="39147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+mn-lt"/>
              </a:defRPr>
            </a:lvl6pPr>
            <a:lvl7pPr marL="43719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+mn-lt"/>
              </a:defRPr>
            </a:lvl7pPr>
            <a:lvl8pPr marL="48291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+mn-lt"/>
              </a:defRPr>
            </a:lvl8pPr>
            <a:lvl9pPr marL="528637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 err="1">
                <a:solidFill>
                  <a:srgbClr val="339E35"/>
                </a:solidFill>
              </a:rPr>
              <a:t>Trajanje</a:t>
            </a:r>
            <a:r>
              <a:rPr lang="en-US" sz="1800" kern="0" dirty="0"/>
              <a:t>:</a:t>
            </a:r>
            <a:r>
              <a:rPr lang="sl-SI" sz="1800" kern="0" dirty="0"/>
              <a:t> </a:t>
            </a:r>
          </a:p>
          <a:p>
            <a:pPr marL="0" indent="0">
              <a:buNone/>
            </a:pPr>
            <a:r>
              <a:rPr lang="sl-SI" sz="1600" kern="0" dirty="0">
                <a:solidFill>
                  <a:schemeClr val="tx1"/>
                </a:solidFill>
              </a:rPr>
              <a:t>1.5.2024 - 31.10.2028</a:t>
            </a:r>
            <a:endParaRPr lang="en-US" sz="1600" kern="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en-US" sz="1050" kern="0" dirty="0"/>
          </a:p>
          <a:p>
            <a:pPr marL="0" indent="0">
              <a:buNone/>
            </a:pPr>
            <a:r>
              <a:rPr lang="sl-SI" sz="1800" kern="0" dirty="0">
                <a:solidFill>
                  <a:srgbClr val="339E35"/>
                </a:solidFill>
              </a:rPr>
              <a:t>Cilji projekta</a:t>
            </a:r>
            <a:r>
              <a:rPr lang="sl-SI" sz="1800" kern="0" dirty="0"/>
              <a:t>: </a:t>
            </a:r>
          </a:p>
          <a:p>
            <a:pPr marL="346075" lvl="2" indent="-342900">
              <a:buFont typeface="Arial" panose="020B0604020202020204" pitchFamily="34" charset="0"/>
              <a:buChar char="•"/>
            </a:pPr>
            <a:r>
              <a:rPr lang="sl-SI" sz="1600" kern="0" dirty="0">
                <a:solidFill>
                  <a:schemeClr val="tx1"/>
                </a:solidFill>
              </a:rPr>
              <a:t>2 razviti storitvi za delodajalce:</a:t>
            </a:r>
          </a:p>
          <a:p>
            <a:pPr marL="3175" lvl="2" indent="0"/>
            <a:r>
              <a:rPr lang="sl-SI" sz="1600" kern="0" dirty="0">
                <a:solidFill>
                  <a:schemeClr val="tx1"/>
                </a:solidFill>
              </a:rPr>
              <a:t>	</a:t>
            </a:r>
            <a:r>
              <a:rPr lang="sl-SI" sz="1600" kern="0" dirty="0">
                <a:solidFill>
                  <a:srgbClr val="339E35"/>
                </a:solidFill>
              </a:rPr>
              <a:t>zastopanje s </a:t>
            </a:r>
            <a:r>
              <a:rPr lang="sl-SI" sz="1600" kern="0" dirty="0" err="1">
                <a:solidFill>
                  <a:srgbClr val="339E35"/>
                </a:solidFill>
              </a:rPr>
              <a:t>pozaposlitveno</a:t>
            </a:r>
            <a:r>
              <a:rPr lang="sl-SI" sz="1600" kern="0" dirty="0">
                <a:solidFill>
                  <a:srgbClr val="339E35"/>
                </a:solidFill>
              </a:rPr>
              <a:t> podporo</a:t>
            </a:r>
          </a:p>
          <a:p>
            <a:pPr marL="3175" lvl="2" indent="0"/>
            <a:r>
              <a:rPr lang="sl-SI" sz="1600" kern="0" dirty="0">
                <a:solidFill>
                  <a:srgbClr val="339E35"/>
                </a:solidFill>
              </a:rPr>
              <a:t>	inkluzivno kreiranje delovnih mest</a:t>
            </a:r>
          </a:p>
          <a:p>
            <a:pPr marL="346075" lvl="2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l-SI" sz="1600" kern="0" dirty="0">
                <a:solidFill>
                  <a:schemeClr val="tx1"/>
                </a:solidFill>
              </a:rPr>
              <a:t>Razvoj in podelitev značk dobrega zaposlovalca</a:t>
            </a:r>
          </a:p>
          <a:p>
            <a:pPr marL="346075" lvl="2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l-SI" sz="1600" kern="0" dirty="0">
                <a:solidFill>
                  <a:schemeClr val="tx1"/>
                </a:solidFill>
              </a:rPr>
              <a:t>14 strokovnih panelov na regionalnem in nacionalnem nivoju </a:t>
            </a:r>
          </a:p>
          <a:p>
            <a:pPr marL="346075" lvl="2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l-SI" sz="1600" kern="0" dirty="0">
                <a:solidFill>
                  <a:schemeClr val="tx1"/>
                </a:solidFill>
              </a:rPr>
              <a:t>Promocija digitalnih orodij razvitih na ZRSZ</a:t>
            </a:r>
          </a:p>
          <a:p>
            <a:pPr marL="346075" lvl="2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l-SI" sz="1600" kern="0" dirty="0">
                <a:solidFill>
                  <a:schemeClr val="tx1"/>
                </a:solidFill>
              </a:rPr>
              <a:t>Promocija „zelenih“ in družbeno odgovornih vsebin</a:t>
            </a:r>
          </a:p>
          <a:p>
            <a:pPr marL="3175" lvl="2" indent="0"/>
            <a:r>
              <a:rPr lang="sl-SI" sz="1600" kern="0" dirty="0">
                <a:solidFill>
                  <a:schemeClr val="bg2"/>
                </a:solidFill>
              </a:rPr>
              <a:t>                                </a:t>
            </a:r>
          </a:p>
          <a:p>
            <a:endParaRPr lang="sl-SI" kern="0" dirty="0"/>
          </a:p>
        </p:txBody>
      </p:sp>
      <p:sp>
        <p:nvSpPr>
          <p:cNvPr id="2" name="Označba mesta datuma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CDB33C3-A8A4-4CC1-AC89-C41E474B746E}" type="datetime1">
              <a:rPr lang="sl-SI" smtClean="0"/>
              <a:t>16. 10. 2024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2034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444500" y="1196752"/>
            <a:ext cx="8303964" cy="5112567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rgbClr val="339E35"/>
                </a:solidFill>
              </a:rPr>
              <a:t>zbrane dobre prakse dela z osebami NEET na področju zbiranja in analize podatkov (3) ter profiliranja NEET (3) iz Slovenije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tx1"/>
                </a:solidFill>
              </a:rPr>
              <a:t>pregledane in analizirane dobre prakse na enakih področjih iz ostalih partnerskih držav (MT, IT, LU, RO, LT, HR)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rgbClr val="339E35"/>
                </a:solidFill>
              </a:rPr>
              <a:t>pripravljen predlog za uvedbo evidence oseb NEET pri ZRSZ z namenom boljšega vpogleda v potrebe oseb NEET ter boljšega informiranja glede ukrepov Jamstva za mlade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tx1"/>
                </a:solidFill>
              </a:rPr>
              <a:t>izvedena srečanja nacionalnih deležnikov na enakih področjih  v Sloveniji (prisotni predstavniki ključnih org. na področju NEET: MDDSZ, URSM, ACS, CPI, več ljudskih univerz, mladinskih organizacij)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rgbClr val="339E35"/>
                </a:solidFill>
              </a:rPr>
              <a:t>organizirana 2 mednarodna webinarja na enakih področjih, ki se juh udeležili tudi predstavniki ZRSZ in ostalih nacionalnih deležnikov.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tx1"/>
                </a:solidFill>
              </a:rPr>
              <a:t>dve slovenski dobri praksi prepoznani kot priložnost za prenos v druge države, predstavljeni na webinarjih in objavljeni na portal Interreg Europe: Praksa profiliranja NEET v okviru PUMO+ ter Orodje za samoevalvacijo poklicne zrelosti (projekt YIT); dogovor o prevodu in uporabi orodja v JZ Luksemburg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rgbClr val="339E35"/>
                </a:solidFill>
              </a:rPr>
              <a:t>udeležba na mednarodni delavnici na temo profiliranja v Romuniji, kjer so vsi koordinatorji Jamstva za mlade predstavili stanje in izzive JM (vključno s slovensko koordinatorico iz MDDSZ)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tx1"/>
                </a:solidFill>
              </a:rPr>
              <a:t>do konca leta Slovenija prevzema vodenje projekta, v novembru bo organizirana mednarodna delavnica na temo personalizirane obravnave v Sloveniji</a:t>
            </a:r>
          </a:p>
        </p:txBody>
      </p:sp>
      <p:sp>
        <p:nvSpPr>
          <p:cNvPr id="5" name="Naslov 4"/>
          <p:cNvSpPr>
            <a:spLocks noGrp="1"/>
          </p:cNvSpPr>
          <p:nvPr>
            <p:ph type="title" idx="4294967295"/>
          </p:nvPr>
        </p:nvSpPr>
        <p:spPr>
          <a:xfrm>
            <a:off x="433723" y="731877"/>
            <a:ext cx="8467725" cy="652463"/>
          </a:xfrm>
        </p:spPr>
        <p:txBody>
          <a:bodyPr/>
          <a:lstStyle/>
          <a:p>
            <a:r>
              <a:rPr lang="sl-SI" sz="2400" dirty="0" err="1">
                <a:solidFill>
                  <a:schemeClr val="tx1"/>
                </a:solidFill>
              </a:rPr>
              <a:t>Interreg</a:t>
            </a:r>
            <a:r>
              <a:rPr lang="sl-SI" sz="2400" dirty="0">
                <a:solidFill>
                  <a:schemeClr val="tx1"/>
                </a:solidFill>
              </a:rPr>
              <a:t> @ Work4NEETs</a:t>
            </a:r>
          </a:p>
        </p:txBody>
      </p:sp>
      <p:sp>
        <p:nvSpPr>
          <p:cNvPr id="2" name="Označba mesta datuma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824A403-B2AB-4D42-99AD-67BCD7B79239}" type="datetime1">
              <a:rPr lang="sl-SI" smtClean="0"/>
              <a:t>16. 10. 2024</a:t>
            </a:fld>
            <a:endParaRPr lang="sl-SI" dirty="0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Trg dela, strateške usmeritve in projekti ZRSZ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5673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Trg dela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B05E1E4-37CD-48C0-932F-E648140CAB4A}" type="datetime1">
              <a:rPr lang="sl-SI" smtClean="0"/>
              <a:t>16. 10. 2024</a:t>
            </a:fld>
            <a:endParaRPr lang="sl-SI"/>
          </a:p>
        </p:txBody>
      </p:sp>
      <p:pic>
        <p:nvPicPr>
          <p:cNvPr id="1026" name="Picture 2" descr="Poiščite v stranski vrstici">
            <a:extLst>
              <a:ext uri="{FF2B5EF4-FFF2-40B4-BE49-F238E27FC236}">
                <a16:creationId xmlns:a16="http://schemas.microsoft.com/office/drawing/2014/main" id="{75A2E032-B74F-0283-7A45-BE04536F8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77" y="1353451"/>
            <a:ext cx="7158915" cy="47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F544B011-0B15-6DD4-9CF0-970E311ECC11}"/>
              </a:ext>
            </a:extLst>
          </p:cNvPr>
          <p:cNvSpPr/>
          <p:nvPr/>
        </p:nvSpPr>
        <p:spPr>
          <a:xfrm>
            <a:off x="974689" y="1556792"/>
            <a:ext cx="4824536" cy="53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Trg dela, strateške usmeritve in projekti ZRSZ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62754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solidFill>
                  <a:srgbClr val="00B050"/>
                </a:solidFill>
              </a:rPr>
              <a:t>VKO pripomočki za šolajočo mladino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/>
              <a:t>Kam in kako </a:t>
            </a:r>
            <a:r>
              <a:rPr lang="sl-SI" dirty="0">
                <a:solidFill>
                  <a:srgbClr val="00B050"/>
                </a:solidFill>
              </a:rPr>
              <a:t>– tudi za odrasle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/>
              <a:t>Vprašalnik o poklicni poti </a:t>
            </a:r>
            <a:r>
              <a:rPr lang="sl-SI" dirty="0">
                <a:solidFill>
                  <a:srgbClr val="00B050"/>
                </a:solidFill>
              </a:rPr>
              <a:t>– tudi za odrasle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/>
              <a:t>Multifaktorska baterija testov </a:t>
            </a:r>
            <a:r>
              <a:rPr lang="sl-SI" dirty="0">
                <a:solidFill>
                  <a:srgbClr val="00B050"/>
                </a:solidFill>
              </a:rPr>
              <a:t>– tudi za odrasle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/>
              <a:t>Vprašalnik težav pri kariernem odločanju za SŠ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/>
              <a:t>Komplet preizkusov za karierno odločanje v osnovni šoli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/>
              <a:t>ostali pripomočki so dostopni na spletni strani </a:t>
            </a:r>
            <a:r>
              <a:rPr lang="sl-SI" dirty="0">
                <a:hlinkClick r:id="rId2"/>
              </a:rPr>
              <a:t>https://www.vkotocka.si/gradiva/pripomocki-in-orodja/</a:t>
            </a:r>
            <a:r>
              <a:rPr lang="sl-SI" dirty="0"/>
              <a:t> </a:t>
            </a:r>
            <a:r>
              <a:rPr lang="sl-SI" dirty="0">
                <a:solidFill>
                  <a:srgbClr val="00B050"/>
                </a:solidFill>
              </a:rPr>
              <a:t>– tudi za odrasle </a:t>
            </a:r>
          </a:p>
          <a:p>
            <a:pPr marL="0" indent="0">
              <a:buNone/>
            </a:pPr>
            <a:endParaRPr lang="sl-SI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l-SI" altLang="sl-SI"/>
              <a:t>Trg dela, strateške usmeritve in projekti ZRSZ</a:t>
            </a:r>
            <a:endParaRPr lang="sl-SI" altLang="sl-SI" dirty="0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l-SI" altLang="sl-SI"/>
              <a:t>Ljubljana, </a:t>
            </a:r>
            <a:fld id="{4892C8D9-F00D-4E79-93D0-4D5C22B31B94}" type="datetime1">
              <a:rPr lang="sl-SI" altLang="sl-SI" smtClean="0"/>
              <a:t>16. 10. 2024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8835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solidFill>
                  <a:srgbClr val="00B050"/>
                </a:solidFill>
              </a:rPr>
              <a:t>Krepitev sodelovanja s šolstvom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44500" y="1340768"/>
            <a:ext cx="7791450" cy="53187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Karierna središča - krepitev in promocija sodelovanja s šolskimi svetovalnimi delavci na področju karierne orientacije mladih.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Vzdrževanje točke NKT VKO.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Usposabljanja šolskih svetovalnih delavcev in svetovalcev v kariernih centrih (npr. za uporabo orodij za  vodenje kariere).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Promocija višješolskih programov.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Promocija deficitarnih poklicev.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Približanje storitev krajevno oddaljenim šolam.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Projekt Platforma za trg dela – srednjeročno napovedovanje kompetenc – potrebe po izobraževalnih programih.</a:t>
            </a:r>
          </a:p>
          <a:p>
            <a:pPr marL="0" indent="0">
              <a:buNone/>
            </a:pPr>
            <a:endParaRPr lang="sl-SI" sz="24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68C373B-79BF-4706-B9B3-9D260223B0E2}" type="datetime1">
              <a:rPr lang="sl-SI" smtClean="0"/>
              <a:t>16. 10. 2024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4921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7627" y="749300"/>
            <a:ext cx="8467725" cy="566053"/>
          </a:xfrm>
        </p:spPr>
        <p:txBody>
          <a:bodyPr/>
          <a:lstStyle/>
          <a:p>
            <a:r>
              <a:rPr lang="sl-SI" sz="2800" dirty="0">
                <a:solidFill>
                  <a:srgbClr val="00B050"/>
                </a:solidFill>
              </a:rPr>
              <a:t>Svetovanje na enem mestu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5536" y="1370915"/>
            <a:ext cx="8159948" cy="50752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sz="1600" dirty="0"/>
              <a:t>Izvedbe na karierno zaposlitvenih dogodkih za informirano odločanje za izobraževanje in kariero otrok, mladine in odraslih.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l-SI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Namen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: zagotoviti udeležencem na enem mestu: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karierno svetovanje, da oblikujejo in dosežejo svoje karierne cilje (izbira nadaljnjega izobraževanja, poklica, sprememba poklica, sprememba zaposlitve idr.)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celostne in kakovostne informacije za: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odločanje za nadaljevanje izobraževanja (prehodi in spremembe),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pridobitev informacij o možnostih zaposlovanja (podatki o trgu dela, poklicih).</a:t>
            </a:r>
          </a:p>
          <a:p>
            <a:pPr marL="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Cilji:</a:t>
            </a:r>
            <a:endParaRPr lang="sl-SI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povečati dostopnost informacij za izobraževanje, zaposlovanje in razvoj kariere za lažje in učinkovitejše odločanje,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na enem mestu povezati svetovalce iz različnih omrežij, da bo storitev bolj celostna in kakovostnejša,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narediti VKO bolj prepoznavno, kot podporo učencem (prehod iz OŠ na SŠ), dijakom (prehod iz SŠ na VIŠ, VIS in UNI), dijakom in študentom pri prehodu iz izobraževanja v zaposlitev ter odraslim za odločanje na prehodih in pri razmislekih o razvoju kariere.</a:t>
            </a:r>
          </a:p>
          <a:p>
            <a:endParaRPr lang="sl-SI" sz="1600" dirty="0"/>
          </a:p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l-SI" altLang="sl-SI"/>
              <a:t>Trg dela, strateške usmeritve in projekti ZRSZ</a:t>
            </a:r>
            <a:endParaRPr lang="sl-SI" altLang="sl-SI" dirty="0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l-SI" altLang="sl-SI"/>
              <a:t>Ljubljana, </a:t>
            </a:r>
            <a:fld id="{610224DE-0FCF-4E64-AAC0-D7EFC4C3EC78}" type="datetime1">
              <a:rPr lang="sl-SI" altLang="sl-SI" smtClean="0"/>
              <a:t>16. 10. 2024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9379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solidFill>
                  <a:srgbClr val="00B050"/>
                </a:solidFill>
              </a:rPr>
              <a:t>Sodelovanje z ljudskimi univerzami pri…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44500" y="1556791"/>
            <a:ext cx="7791450" cy="510277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Izvedbi vsakoletnega promocijskega dogodka "Svetovanje za znanje“.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LU so odprte za pripravo novih izobraževalnih programov, pripravijo in izvedejo tudi programe za potrebe BO.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Razmislek o medsebojnem usposabljanju, širše svetovalcev, ki jih je do 11/2022 pokrivala NKT VKO.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Skupne ciljne skupine: manj izobraženi, starejši, osebe z </a:t>
            </a:r>
            <a:r>
              <a:rPr lang="sl-SI" sz="2000" dirty="0" err="1"/>
              <a:t>migrantskim</a:t>
            </a:r>
            <a:r>
              <a:rPr lang="sl-SI" sz="2000" dirty="0"/>
              <a:t> ozadjem…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Izdelati sistem za ugotavljanje in popisovanje pridobljenih delovnih izkušenj, še zlasti, kadar so te prenosljive v nove zaposlitve na lokalnem trgu dela.</a:t>
            </a:r>
          </a:p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00FB90D-0F82-40C8-B254-68573B3A0FCA}" type="datetime1">
              <a:rPr lang="sl-SI" smtClean="0"/>
              <a:t>16. 10. 2024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8509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datum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C826C3A-D737-4258-B24C-0823134C2104}" type="datetime1">
              <a:rPr lang="sl-SI" smtClean="0"/>
              <a:t>16. 10. 2024</a:t>
            </a:fld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462087"/>
            <a:ext cx="8467725" cy="3933825"/>
          </a:xfrm>
          <a:prstGeom prst="rect">
            <a:avLst/>
          </a:prstGeom>
        </p:spPr>
      </p:pic>
      <p:sp>
        <p:nvSpPr>
          <p:cNvPr id="2" name="Označba mesta no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326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467725" cy="652463"/>
          </a:xfrm>
        </p:spPr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Hvala za pozornost!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DF7DBB-A0AA-4C6A-936A-48ED7D7A4421}" type="datetime1">
              <a:rPr lang="sl-SI" smtClean="0"/>
              <a:t>16. 10. 2024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112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datum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3BF5DE-DB34-4F31-90EA-38D78B9051B7}" type="datetime1">
              <a:rPr kumimoji="0" lang="sl-SI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16. 10. 2024</a:t>
            </a:fld>
            <a:endParaRPr kumimoji="0" lang="sl-SI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4704"/>
            <a:ext cx="3713288" cy="432048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38FF4E7-B3E3-40EE-89E7-A3203A535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300" y="781520"/>
            <a:ext cx="4829849" cy="4286848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5AA3188-A4BE-4408-838E-F59485F14A5E}"/>
              </a:ext>
            </a:extLst>
          </p:cNvPr>
          <p:cNvSpPr txBox="1"/>
          <p:nvPr/>
        </p:nvSpPr>
        <p:spPr>
          <a:xfrm>
            <a:off x="251520" y="5437299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Podatki za avg. 2024 – stopnja brezposelnosti:</a:t>
            </a:r>
          </a:p>
          <a:p>
            <a:r>
              <a:rPr lang="sl-SI" dirty="0"/>
              <a:t>Slo: 3,3 %</a:t>
            </a:r>
          </a:p>
          <a:p>
            <a:r>
              <a:rPr lang="sl-SI" dirty="0"/>
              <a:t>EU-27: 5,9 %</a:t>
            </a:r>
          </a:p>
        </p:txBody>
      </p: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112CE30E-0682-4EE6-B758-673DB1734DB3}"/>
              </a:ext>
            </a:extLst>
          </p:cNvPr>
          <p:cNvCxnSpPr>
            <a:cxnSpLocks/>
          </p:cNvCxnSpPr>
          <p:nvPr/>
        </p:nvCxnSpPr>
        <p:spPr>
          <a:xfrm flipH="1">
            <a:off x="1835696" y="4365104"/>
            <a:ext cx="1584176" cy="1072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značba mest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Trg dela, strateške usmeritve in projekti ZRSZ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778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049" y="764705"/>
            <a:ext cx="6827921" cy="576063"/>
          </a:xfrm>
        </p:spPr>
        <p:txBody>
          <a:bodyPr>
            <a:normAutofit/>
          </a:bodyPr>
          <a:lstStyle/>
          <a:p>
            <a:pPr eaLnBrk="1" hangingPunct="1"/>
            <a:r>
              <a:rPr lang="sl-SI" sz="2800" b="1" dirty="0">
                <a:solidFill>
                  <a:srgbClr val="00B050"/>
                </a:solidFill>
              </a:rPr>
              <a:t>Delovno aktivno prebivalstvo</a:t>
            </a:r>
          </a:p>
        </p:txBody>
      </p:sp>
      <p:sp>
        <p:nvSpPr>
          <p:cNvPr id="2" name="Označba mesta besedila 1"/>
          <p:cNvSpPr>
            <a:spLocks noGrp="1"/>
          </p:cNvSpPr>
          <p:nvPr>
            <p:ph type="body" idx="1"/>
          </p:nvPr>
        </p:nvSpPr>
        <p:spPr>
          <a:xfrm>
            <a:off x="678582" y="2008586"/>
            <a:ext cx="3541483" cy="340295"/>
          </a:xfrm>
        </p:spPr>
        <p:txBody>
          <a:bodyPr/>
          <a:lstStyle/>
          <a:p>
            <a:pPr algn="ctr"/>
            <a:r>
              <a:rPr lang="sl-SI" dirty="0"/>
              <a:t>Delovno aktivni (SRDAP)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3"/>
          </p:nvPr>
        </p:nvSpPr>
        <p:spPr>
          <a:xfrm>
            <a:off x="4409982" y="2008586"/>
            <a:ext cx="3841275" cy="340295"/>
          </a:xfrm>
        </p:spPr>
        <p:txBody>
          <a:bodyPr>
            <a:noAutofit/>
          </a:bodyPr>
          <a:lstStyle/>
          <a:p>
            <a:pPr algn="ctr"/>
            <a:r>
              <a:rPr lang="sl-SI" dirty="0"/>
              <a:t>Zaposleni tujci, delež v %</a:t>
            </a:r>
          </a:p>
        </p:txBody>
      </p:sp>
      <p:graphicFrame>
        <p:nvGraphicFramePr>
          <p:cNvPr id="13" name="Označba mesta vsebine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07501852"/>
              </p:ext>
            </p:extLst>
          </p:nvPr>
        </p:nvGraphicFramePr>
        <p:xfrm>
          <a:off x="4626770" y="2488407"/>
          <a:ext cx="3884369" cy="310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značba mesta vsebine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5624089"/>
              </p:ext>
            </p:extLst>
          </p:nvPr>
        </p:nvGraphicFramePr>
        <p:xfrm>
          <a:off x="628049" y="2488406"/>
          <a:ext cx="3868340" cy="293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36576" y="5415935"/>
            <a:ext cx="147668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 dirty="0"/>
              <a:t>Vir: SURS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555430-7AA8-4113-98AC-C5705F4997C2}" type="datetime1">
              <a:rPr lang="sl-SI" smtClean="0"/>
              <a:t>16. 10. 2024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07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519460"/>
          </a:xfrm>
        </p:spPr>
        <p:txBody>
          <a:bodyPr/>
          <a:lstStyle/>
          <a:p>
            <a:r>
              <a:rPr lang="sl-SI" sz="2400" b="1" dirty="0">
                <a:solidFill>
                  <a:srgbClr val="00B050"/>
                </a:solidFill>
              </a:rPr>
              <a:t>Strukturne značilnosti brezposelnih, avgust  2024</a:t>
            </a:r>
            <a:endParaRPr lang="sl-SI" sz="2400" dirty="0">
              <a:solidFill>
                <a:srgbClr val="00B050"/>
              </a:solidFill>
            </a:endParaRPr>
          </a:p>
        </p:txBody>
      </p:sp>
      <p:graphicFrame>
        <p:nvGraphicFramePr>
          <p:cNvPr id="6" name="Označba mesta vsebine 5">
            <a:extLst>
              <a:ext uri="{FF2B5EF4-FFF2-40B4-BE49-F238E27FC236}">
                <a16:creationId xmlns:a16="http://schemas.microsoft.com/office/drawing/2014/main" id="{8703BCFA-43B3-4055-BB30-30B213A8CA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673412"/>
              </p:ext>
            </p:extLst>
          </p:nvPr>
        </p:nvGraphicFramePr>
        <p:xfrm>
          <a:off x="539552" y="1268760"/>
          <a:ext cx="7704855" cy="495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2400">
                  <a:extLst>
                    <a:ext uri="{9D8B030D-6E8A-4147-A177-3AD203B41FA5}">
                      <a16:colId xmlns:a16="http://schemas.microsoft.com/office/drawing/2014/main" val="1340605867"/>
                    </a:ext>
                  </a:extLst>
                </a:gridCol>
                <a:gridCol w="121191">
                  <a:extLst>
                    <a:ext uri="{9D8B030D-6E8A-4147-A177-3AD203B41FA5}">
                      <a16:colId xmlns:a16="http://schemas.microsoft.com/office/drawing/2014/main" val="980215636"/>
                    </a:ext>
                  </a:extLst>
                </a:gridCol>
                <a:gridCol w="705115">
                  <a:extLst>
                    <a:ext uri="{9D8B030D-6E8A-4147-A177-3AD203B41FA5}">
                      <a16:colId xmlns:a16="http://schemas.microsoft.com/office/drawing/2014/main" val="1851141996"/>
                    </a:ext>
                  </a:extLst>
                </a:gridCol>
                <a:gridCol w="705115">
                  <a:extLst>
                    <a:ext uri="{9D8B030D-6E8A-4147-A177-3AD203B41FA5}">
                      <a16:colId xmlns:a16="http://schemas.microsoft.com/office/drawing/2014/main" val="4057015007"/>
                    </a:ext>
                  </a:extLst>
                </a:gridCol>
                <a:gridCol w="866705">
                  <a:extLst>
                    <a:ext uri="{9D8B030D-6E8A-4147-A177-3AD203B41FA5}">
                      <a16:colId xmlns:a16="http://schemas.microsoft.com/office/drawing/2014/main" val="3381799508"/>
                    </a:ext>
                  </a:extLst>
                </a:gridCol>
                <a:gridCol w="705115">
                  <a:extLst>
                    <a:ext uri="{9D8B030D-6E8A-4147-A177-3AD203B41FA5}">
                      <a16:colId xmlns:a16="http://schemas.microsoft.com/office/drawing/2014/main" val="3905216788"/>
                    </a:ext>
                  </a:extLst>
                </a:gridCol>
                <a:gridCol w="1399214">
                  <a:extLst>
                    <a:ext uri="{9D8B030D-6E8A-4147-A177-3AD203B41FA5}">
                      <a16:colId xmlns:a16="http://schemas.microsoft.com/office/drawing/2014/main" val="244424755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podatki BO na dan 31.8.2024</a:t>
                      </a:r>
                      <a:endParaRPr lang="pl-PL" sz="1100" b="1" i="0" u="none" strike="noStrike" dirty="0">
                        <a:solidFill>
                          <a:srgbClr val="339E3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37573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vsi brezposelni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prejemniki DSP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delež prejemnikov DSP v posamezni skupini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9498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število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delež v %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število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delež %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6344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registrirane brezposelne osebe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44.468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18.717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7815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85376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struktura</a:t>
                      </a:r>
                      <a:endParaRPr lang="sl-SI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8665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ženske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22.385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50,3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8.784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46,9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8276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iskalci prve zaposlitve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6.015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3.941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63756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DBO</a:t>
                      </a:r>
                      <a:endParaRPr lang="sl-SI" sz="11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18.746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42,2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11.794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63,0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62,9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43791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DBO nad 2 leti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11.675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26,3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8.203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43,8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70,3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77141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DBO nad 5 let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5.990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4.336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72,4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15049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invalidi 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7.181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2.699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14,4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37,6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60832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tujci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4.653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1.286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27,6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49239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Romi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2.105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1.909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90,7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76846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stari do 29 let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8.111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3.915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20,9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48,3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71452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stari 30-49 let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19.544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44,0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9.563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48,9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08600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stari 50 let in več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16.813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37,8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5.239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28,0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31,2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66967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OŠ in nižja izobrazba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14.323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7.468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39,9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52,1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94568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poklicna izobrazba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10.566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23,8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4.537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42,9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3855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srednješolska izobrazba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11.415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25,7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4.447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23,8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39,0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41177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terciarna izobrazba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8.151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18,3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2.265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27,8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0116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zaposljivost</a:t>
                      </a:r>
                      <a:endParaRPr lang="sl-SI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4142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neposredno zaposljiva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8.639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19,4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1.451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8545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zaposljiva z dodatnimi aktivnostmi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20.259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45,6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9.359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46,2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06518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zaposljiva z intenzivno/poglobljeno podporo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15.404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34,6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7.878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51,1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7999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povprečno trajanje brezposelnosti (v mesecih)</a:t>
                      </a:r>
                      <a:endParaRPr lang="sl-SI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25,6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39,8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5846772"/>
                  </a:ext>
                </a:extLst>
              </a:tr>
            </a:tbl>
          </a:graphicData>
        </a:graphic>
      </p:graphicFrame>
      <p:sp>
        <p:nvSpPr>
          <p:cNvPr id="4" name="Označba mest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Trg dela, strateške usmeritve in projekti ZRSZ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AF1D343-3447-4DC9-8A68-DE21634149D9}" type="datetime1">
              <a:rPr lang="sl-SI" smtClean="0"/>
              <a:t>16. 10. 2024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255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D3C6E1-E38D-4329-8B18-5E0A4F30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Izobrazbena struktura brezposelnih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2628358-6390-4569-8F78-59D27D30471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B2DF885-A5C1-44D7-B2A8-4116D000A3BE}" type="datetime1">
              <a:rPr lang="sl-SI" smtClean="0"/>
              <a:t>16. 10. 2024</a:t>
            </a:fld>
            <a:endParaRPr lang="sl-SI"/>
          </a:p>
        </p:txBody>
      </p:sp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DCFF917D-2F92-4750-9293-8BDA301B4E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16082"/>
              </p:ext>
            </p:extLst>
          </p:nvPr>
        </p:nvGraphicFramePr>
        <p:xfrm>
          <a:off x="444500" y="1584325"/>
          <a:ext cx="7007820" cy="386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075B9F9-04A1-403E-A3E2-160345CCB59B}"/>
              </a:ext>
            </a:extLst>
          </p:cNvPr>
          <p:cNvSpPr txBox="1"/>
          <p:nvPr/>
        </p:nvSpPr>
        <p:spPr>
          <a:xfrm>
            <a:off x="4572000" y="56612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Št. brezposelnih oseb sept. 2024: </a:t>
            </a:r>
            <a:r>
              <a:rPr lang="sl-SI" b="1" dirty="0"/>
              <a:t>43.847</a:t>
            </a:r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916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749300"/>
            <a:ext cx="8712968" cy="652463"/>
          </a:xfrm>
        </p:spPr>
        <p:txBody>
          <a:bodyPr/>
          <a:lstStyle/>
          <a:p>
            <a:r>
              <a:rPr lang="sl-SI" dirty="0"/>
              <a:t>Napovednik zaposlovanja – pomlad 2024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C5FA6EF-8216-477A-AFE8-6AA7AAED594F}" type="datetime1">
              <a:rPr lang="sl-SI" smtClean="0"/>
              <a:t>16. 10. 2024</a:t>
            </a:fld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4788024" y="1674813"/>
            <a:ext cx="384874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sl-SI" dirty="0"/>
              <a:t>50,3 % delodajalcev se je soočalo s težavami pri zaposlovanju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endParaRPr lang="sl-SI" dirty="0"/>
          </a:p>
          <a:p>
            <a:pPr lvl="1"/>
            <a:r>
              <a:rPr lang="sl-SI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sl-SI" dirty="0"/>
              <a:t>Največje težave so imeli pri zaposlovanju: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l-SI" sz="1600" dirty="0"/>
              <a:t>varilcev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l-SI" sz="1600" dirty="0"/>
              <a:t>voznikov težkih tovornjakov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l-SI" sz="1600" dirty="0"/>
              <a:t>delavcev za preprosta dela v predelovalnih dejavnostih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l-SI" sz="1600" dirty="0"/>
              <a:t>voznikov avtobusov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l-SI" sz="1600" dirty="0"/>
              <a:t>elektroinštalaterjev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l-SI" sz="1600" dirty="0"/>
              <a:t>čistilcev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l-SI" sz="1600" dirty="0"/>
              <a:t>natakarjev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80D3595-77C1-0481-12D9-0AA9FE27B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15" y="2204864"/>
            <a:ext cx="4240056" cy="3482295"/>
          </a:xfrm>
          <a:prstGeom prst="rect">
            <a:avLst/>
          </a:prstGeom>
        </p:spPr>
      </p:pic>
      <p:sp>
        <p:nvSpPr>
          <p:cNvPr id="3" name="Označba mesta no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78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Poklicni barometer 2024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D95402F-4FFA-4022-B5BB-FA5E0D549112}" type="datetime1">
              <a:rPr lang="sl-SI" smtClean="0"/>
              <a:t>16. 10. 2024</a:t>
            </a:fld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8" y="1388060"/>
            <a:ext cx="4677717" cy="5071749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5148064" y="3645024"/>
            <a:ext cx="38686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l-SI" sz="1600" dirty="0"/>
              <a:t>V letu 2024 so največji primanjkljaji na področjih zdravstva, gradbeništva, transporta, gostinstva in turizma, proizvodnje, IT in izobraževanja</a:t>
            </a:r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506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EF14D6-CB8D-01F5-3058-24638C06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Izzivi</a:t>
            </a:r>
          </a:p>
        </p:txBody>
      </p:sp>
      <p:sp>
        <p:nvSpPr>
          <p:cNvPr id="4" name="Diagram poteka: povezovalnik 3"/>
          <p:cNvSpPr/>
          <p:nvPr/>
        </p:nvSpPr>
        <p:spPr>
          <a:xfrm>
            <a:off x="1095855" y="2624813"/>
            <a:ext cx="1700408" cy="1701000"/>
          </a:xfrm>
          <a:prstGeom prst="flowChartConnector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65" y="3070312"/>
            <a:ext cx="748451" cy="748451"/>
          </a:xfrm>
          <a:prstGeom prst="rect">
            <a:avLst/>
          </a:prstGeom>
        </p:spPr>
      </p:pic>
      <p:sp>
        <p:nvSpPr>
          <p:cNvPr id="6" name="Diagram poteka: povezovalnik 5"/>
          <p:cNvSpPr/>
          <p:nvPr/>
        </p:nvSpPr>
        <p:spPr>
          <a:xfrm>
            <a:off x="3721796" y="2598695"/>
            <a:ext cx="1700408" cy="1701000"/>
          </a:xfrm>
          <a:prstGeom prst="flowChartConnector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Diagram poteka: povezovalnik 6"/>
          <p:cNvSpPr/>
          <p:nvPr/>
        </p:nvSpPr>
        <p:spPr>
          <a:xfrm>
            <a:off x="6385673" y="2648636"/>
            <a:ext cx="1700408" cy="1701000"/>
          </a:xfrm>
          <a:prstGeom prst="flowChartConnector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660" y="3050856"/>
            <a:ext cx="796678" cy="79667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76" y="3070313"/>
            <a:ext cx="810000" cy="810000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776497" y="4450254"/>
            <a:ext cx="2577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200" dirty="0">
                <a:solidFill>
                  <a:srgbClr val="111111"/>
                </a:solidFill>
              </a:rPr>
              <a:t>Demografske spremembe / pomanjkanje delovne sile /</a:t>
            </a:r>
          </a:p>
          <a:p>
            <a:pPr algn="ctr"/>
            <a:r>
              <a:rPr lang="sl-SI" sz="1200" dirty="0">
                <a:solidFill>
                  <a:srgbClr val="111111"/>
                </a:solidFill>
              </a:rPr>
              <a:t>aktivacija vsega razpoložljivega delovnega potenciala 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3721796" y="4517759"/>
            <a:ext cx="1700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200" dirty="0">
                <a:solidFill>
                  <a:srgbClr val="111111"/>
                </a:solidFill>
              </a:rPr>
              <a:t>Digitalizacija 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6560506" y="4507963"/>
            <a:ext cx="1700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200" dirty="0">
                <a:solidFill>
                  <a:srgbClr val="111111"/>
                </a:solidFill>
              </a:rPr>
              <a:t>Zelena delovna mesta 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315FF06-B0C3-4E80-AB5A-F9F88379C64A}" type="datetime1">
              <a:rPr lang="sl-SI" smtClean="0"/>
              <a:t>16. 10. 2024</a:t>
            </a:fld>
            <a:endParaRPr lang="sl-SI"/>
          </a:p>
        </p:txBody>
      </p:sp>
      <p:sp>
        <p:nvSpPr>
          <p:cNvPr id="13" name="Označba mesta noge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Trg dela, strateške usmeritve in projekti ZRSZ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5437856"/>
      </p:ext>
    </p:extLst>
  </p:cSld>
  <p:clrMapOvr>
    <a:masterClrMapping/>
  </p:clrMapOvr>
</p:sld>
</file>

<file path=ppt/theme/theme1.xml><?xml version="1.0" encoding="utf-8"?>
<a:theme xmlns:a="http://schemas.openxmlformats.org/drawingml/2006/main" name="ezavod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Owner xmlns="DD31AF4E-42C3-4830-A10A-61D49DDA0092" xsi:nil="true"/>
    <Status xmlns="DD31AF4E-42C3-4830-A10A-61D49DDA0092" xsi:nil="true"/>
    <SPSDescription xmlns="DD31AF4E-42C3-4830-A10A-61D49DDA0092" xsi:nil="true"/>
    <Datum_x0020_dokumenta xmlns="DD31AF4E-42C3-4830-A10A-61D49DDA0092">2014-02-25T23:00:00+00:00</Datum_x0020_dokumenta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AF31DDC3423048A10A61D49DDA0092" ma:contentTypeVersion="0" ma:contentTypeDescription="Create a new document." ma:contentTypeScope="" ma:versionID="e3f1412bff211dbdcbe4539cb1c2dec8">
  <xsd:schema xmlns:xsd="http://www.w3.org/2001/XMLSchema" xmlns:p="http://schemas.microsoft.com/office/2006/metadata/properties" xmlns:ns2="DD31AF4E-42C3-4830-A10A-61D49DDA0092" targetNamespace="http://schemas.microsoft.com/office/2006/metadata/properties" ma:root="true" ma:fieldsID="2ef63b06973fca209ebcd5d44e351e3e" ns2:_="">
    <xsd:import namespace="DD31AF4E-42C3-4830-A10A-61D49DDA0092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SPSDescription" minOccurs="0"/>
                <xsd:element ref="ns2:Status" minOccurs="0"/>
                <xsd:element ref="ns2:Datum_x0020_dokumenta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D31AF4E-42C3-4830-A10A-61D49DDA0092" elementFormDefault="qualified">
    <xsd:import namespace="http://schemas.microsoft.com/office/2006/documentManagement/types"/>
    <xsd:element name="Owner" ma:index="8" nillable="true" ma:displayName="Owner" ma:internalName="Owner">
      <xsd:simpleType>
        <xsd:restriction base="dms:Text"/>
      </xsd:simpleType>
    </xsd:element>
    <xsd:element name="SPSDescription" ma:index="9" nillable="true" ma:displayName="Opis" ma:internalName="SPSDescription">
      <xsd:simpleType>
        <xsd:restriction base="dms:Note"/>
      </xsd:simpleType>
    </xsd:element>
    <xsd:element name="Status" ma:index="10" nillable="true" ma:displayName="Status" ma:internalName="Status">
      <xsd:simpleType>
        <xsd:restriction base="dms:Choice">
          <xsd:enumeration value="Rough"/>
          <xsd:enumeration value="Draft"/>
          <xsd:enumeration value="In Review"/>
          <xsd:enumeration value="Final"/>
        </xsd:restriction>
      </xsd:simpleType>
    </xsd:element>
    <xsd:element name="Datum_x0020_dokumenta" ma:index="11" nillable="true" ma:displayName="Datum dokumenta" ma:default="[today]" ma:format="DateOnly" ma:internalName="Datum_x0020_dokumenta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FA200AD-A669-4176-8341-CE40BA0224E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DD31AF4E-42C3-4830-A10A-61D49DDA009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ED0ED34-BD40-438F-BF2C-A71B4EFC71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2BF433-F14B-4B50-A56C-198F87D0D2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31AF4E-42C3-4830-A10A-61D49DDA009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18596</TotalTime>
  <Words>2315</Words>
  <Application>Microsoft Office PowerPoint</Application>
  <PresentationFormat>Diaprojekcija na zaslonu (4:3)</PresentationFormat>
  <Paragraphs>475</Paragraphs>
  <Slides>25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33" baseType="lpstr">
      <vt:lpstr>Arial</vt:lpstr>
      <vt:lpstr>Arial Narrow</vt:lpstr>
      <vt:lpstr>Calibri</vt:lpstr>
      <vt:lpstr>Courier New</vt:lpstr>
      <vt:lpstr>Symbol</vt:lpstr>
      <vt:lpstr>Times New Roman</vt:lpstr>
      <vt:lpstr>Wingdings</vt:lpstr>
      <vt:lpstr>ezavod</vt:lpstr>
      <vt:lpstr>Trg dela, strateške usmeritve in projekti Zavoda RS za zaposlovanje  za zagotavljanje kadra ter  izboljšanje veščin in zaposljivosti    </vt:lpstr>
      <vt:lpstr>Trg dela</vt:lpstr>
      <vt:lpstr>PowerPointova predstavitev</vt:lpstr>
      <vt:lpstr>Delovno aktivno prebivalstvo</vt:lpstr>
      <vt:lpstr>Strukturne značilnosti brezposelnih, avgust  2024</vt:lpstr>
      <vt:lpstr>Izobrazbena struktura brezposelnih</vt:lpstr>
      <vt:lpstr>Napovednik zaposlovanja – pomlad 2024</vt:lpstr>
      <vt:lpstr>Poklicni barometer 2024</vt:lpstr>
      <vt:lpstr>Izzivi</vt:lpstr>
      <vt:lpstr>Usmeritve 2025 (predlog Strategije 2030)</vt:lpstr>
      <vt:lpstr>Cilji </vt:lpstr>
      <vt:lpstr>Aktivna politika zaposlovanja - Ukrep 1: Usposabljanje in izobraževanje brez usposabljanja in delovnega preizkusa pri delo delodajalcu </vt:lpstr>
      <vt:lpstr>Uvajanje kompetenc v APZ in mikrodokazila </vt:lpstr>
      <vt:lpstr>Platforma trga dela – MDDSZ </vt:lpstr>
      <vt:lpstr>Razvoj in vzpostavitev novega storitvenega modela ZRSZ s krepitvijo digitalnega poslovanja </vt:lpstr>
      <vt:lpstr>Krepitev sodelovanja uradov za delo, centrov za socialno delo in drugih deležnikov pri integraciji dolgotrajno brezposelnih oseb na trg dela</vt:lpstr>
      <vt:lpstr>Učne delavnice+</vt:lpstr>
      <vt:lpstr>Krepitev mreže pisarn za delodajalce</vt:lpstr>
      <vt:lpstr>Interreg @ Work4NEETs</vt:lpstr>
      <vt:lpstr>VKO pripomočki za šolajočo mladino</vt:lpstr>
      <vt:lpstr>Krepitev sodelovanja s šolstvom </vt:lpstr>
      <vt:lpstr>Svetovanje na enem mestu</vt:lpstr>
      <vt:lpstr>Sodelovanje z ljudskimi univerzami pri…</vt:lpstr>
      <vt:lpstr>PowerPointova predstavitev</vt:lpstr>
      <vt:lpstr>Hvala za pozornost!</vt:lpstr>
    </vt:vector>
  </TitlesOfParts>
  <Company>ZRSZ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predstavitev na kolegiju direktorjev</dc:title>
  <dc:creator>Tadea Vran Bertok</dc:creator>
  <cp:lastModifiedBy>Mojca Miklavčič</cp:lastModifiedBy>
  <cp:revision>818</cp:revision>
  <cp:lastPrinted>2023-10-26T09:05:36Z</cp:lastPrinted>
  <dcterms:created xsi:type="dcterms:W3CDTF">2008-05-27T07:51:22Z</dcterms:created>
  <dcterms:modified xsi:type="dcterms:W3CDTF">2024-10-16T08:41:09Z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0x0101004EAF31DDC3423048A10A61D49DDA0092</vt:lpwstr>
  </property>
</Properties>
</file>